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72"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ru-RU"/>
              <a:t>Образец заголовка</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1B80C674-7DFC-42FE-B9CD-82963CDB1557}"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2076456F-F47D-4F25-8053-2A695DA0CA7D}"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D6C7379-69CC-4837-9905-BEBA22830C8A}"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ru-RU"/>
              <a:t>Образец заголовка</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9EB8B7E-8AEE-4F10-BFEE-C999AD004D36}"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ru-RU"/>
              <a:t>Образец заголовка</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ru-RU"/>
              <a:t>Образец текста</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ru-RU"/>
              <a:t>Образец текста</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68F3F9-58BC-440B-B37B-805B9055EF92}" type="datetimeFigureOut">
              <a:rPr lang="en-US" dirty="0"/>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0D5A53AF-48EA-489D-8260-9DCAB666386A}" type="datetimeFigureOut">
              <a:rPr lang="en-US" dirty="0"/>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ru-RU"/>
              <a:t>Образец заголовка</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20000" y="2505075"/>
            <a:ext cx="5025216"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ru-RU"/>
              <a:t>Образец текста</a:t>
            </a:r>
          </a:p>
        </p:txBody>
      </p:sp>
      <p:sp>
        <p:nvSpPr>
          <p:cNvPr id="6" name="Content Placeholder 5"/>
          <p:cNvSpPr>
            <a:spLocks noGrp="1"/>
          </p:cNvSpPr>
          <p:nvPr>
            <p:ph sz="quarter" idx="4"/>
          </p:nvPr>
        </p:nvSpPr>
        <p:spPr>
          <a:xfrm>
            <a:off x="6319840" y="2505075"/>
            <a:ext cx="503554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F7D1BD23-6E54-4D9D-AD88-A2813C73CC25}"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1471A834-4F3C-4AF9-9C74-05EC35A0F292}"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12/20/2022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133310-778B-1D12-9936-922DDEBB18ED}"/>
              </a:ext>
            </a:extLst>
          </p:cNvPr>
          <p:cNvSpPr txBox="1"/>
          <p:nvPr/>
        </p:nvSpPr>
        <p:spPr>
          <a:xfrm>
            <a:off x="4905263" y="2705725"/>
            <a:ext cx="2381474" cy="1446550"/>
          </a:xfrm>
          <a:prstGeom prst="rect">
            <a:avLst/>
          </a:prstGeom>
          <a:noFill/>
        </p:spPr>
        <p:txBody>
          <a:bodyPr wrap="square" rtlCol="0">
            <a:spAutoFit/>
          </a:bodyPr>
          <a:lstStyle/>
          <a:p>
            <a:r>
              <a:rPr lang="en-US" sz="8800" b="1" dirty="0">
                <a:solidFill>
                  <a:srgbClr val="FF0000"/>
                </a:solidFill>
                <a:effectLst>
                  <a:outerShdw blurRad="75057" dist="38100" dir="5400000" sy="-20000" rotWithShape="0">
                    <a:prstClr val="black">
                      <a:alpha val="25000"/>
                    </a:prstClr>
                  </a:outerShdw>
                </a:effectLst>
              </a:rPr>
              <a:t>VPN</a:t>
            </a:r>
            <a:endParaRPr lang="ru-RU" sz="8800" b="1" dirty="0">
              <a:solidFill>
                <a:srgbClr val="FF0000"/>
              </a:solidFill>
              <a:effectLst>
                <a:outerShdw blurRad="75057" dist="38100" dir="5400000" sy="-20000" rotWithShape="0">
                  <a:prstClr val="black">
                    <a:alpha val="25000"/>
                  </a:prstClr>
                </a:outerShdw>
              </a:effectLst>
            </a:endParaRPr>
          </a:p>
        </p:txBody>
      </p:sp>
    </p:spTree>
    <p:extLst>
      <p:ext uri="{BB962C8B-B14F-4D97-AF65-F5344CB8AC3E}">
        <p14:creationId xmlns:p14="http://schemas.microsoft.com/office/powerpoint/2010/main" val="100757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BA4F3D-CE51-4808-0BF3-0519ABF29AB5}"/>
              </a:ext>
            </a:extLst>
          </p:cNvPr>
          <p:cNvSpPr txBox="1"/>
          <p:nvPr/>
        </p:nvSpPr>
        <p:spPr>
          <a:xfrm>
            <a:off x="177800" y="582067"/>
            <a:ext cx="11836400" cy="5693866"/>
          </a:xfrm>
          <a:prstGeom prst="rect">
            <a:avLst/>
          </a:prstGeom>
          <a:noFill/>
        </p:spPr>
        <p:txBody>
          <a:bodyPr wrap="square">
            <a:spAutoFit/>
          </a:bodyPr>
          <a:lstStyle/>
          <a:p>
            <a:r>
              <a:rPr lang="en-US" sz="2800" dirty="0">
                <a:solidFill>
                  <a:srgbClr val="FF0000"/>
                </a:solidFill>
              </a:rPr>
              <a:t>A virtual private network (VPN) extends a private network across a public network and enables users to send and receive data across shared or public networks as if their computing devices were directly connected to the private network. The benefits of a VPN include increases in functionality, security, and management of the private network. It provides access to resources that are inaccessible on the public network and is typically used for remote workers. Encryption is common, although not an inherent part of a VPN connection.</a:t>
            </a:r>
          </a:p>
          <a:p>
            <a:endParaRPr lang="en-US" sz="2800" dirty="0">
              <a:solidFill>
                <a:srgbClr val="FF0000"/>
              </a:solidFill>
            </a:endParaRPr>
          </a:p>
          <a:p>
            <a:r>
              <a:rPr lang="en-US" sz="2800" dirty="0">
                <a:solidFill>
                  <a:srgbClr val="FF0000"/>
                </a:solidFill>
              </a:rPr>
              <a:t>A VPN is created by establishing a virtual point-to-point connection through the use of dedicated circuits or with tunneling protocols over existing networks. A VPN available from the public Internet can provide some of the benefits of a wide area network (WAN). From a user perspective, the resources available within the private network can be accessed remotely.</a:t>
            </a:r>
            <a:endParaRPr lang="ru-RU" sz="2800" dirty="0">
              <a:solidFill>
                <a:srgbClr val="FF0000"/>
              </a:solidFill>
            </a:endParaRPr>
          </a:p>
        </p:txBody>
      </p:sp>
    </p:spTree>
    <p:extLst>
      <p:ext uri="{BB962C8B-B14F-4D97-AF65-F5344CB8AC3E}">
        <p14:creationId xmlns:p14="http://schemas.microsoft.com/office/powerpoint/2010/main" val="2473225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CBFF0A5B-CAA1-EB8B-E074-7F674DB2F55F}"/>
              </a:ext>
            </a:extLst>
          </p:cNvPr>
          <p:cNvPicPr>
            <a:picLocks noChangeAspect="1"/>
          </p:cNvPicPr>
          <p:nvPr/>
        </p:nvPicPr>
        <p:blipFill>
          <a:blip r:embed="rId2"/>
          <a:stretch>
            <a:fillRect/>
          </a:stretch>
        </p:blipFill>
        <p:spPr>
          <a:xfrm>
            <a:off x="1852083" y="882650"/>
            <a:ext cx="8487834" cy="5092700"/>
          </a:xfrm>
          <a:prstGeom prst="rect">
            <a:avLst/>
          </a:prstGeom>
        </p:spPr>
      </p:pic>
      <p:sp>
        <p:nvSpPr>
          <p:cNvPr id="4" name="TextBox 3">
            <a:extLst>
              <a:ext uri="{FF2B5EF4-FFF2-40B4-BE49-F238E27FC236}">
                <a16:creationId xmlns:a16="http://schemas.microsoft.com/office/drawing/2014/main" id="{EA7A770C-F341-4DAC-5568-EBEC5EA4DACF}"/>
              </a:ext>
            </a:extLst>
          </p:cNvPr>
          <p:cNvSpPr txBox="1"/>
          <p:nvPr/>
        </p:nvSpPr>
        <p:spPr>
          <a:xfrm>
            <a:off x="3048000" y="5975350"/>
            <a:ext cx="6096000" cy="646331"/>
          </a:xfrm>
          <a:prstGeom prst="rect">
            <a:avLst/>
          </a:prstGeom>
          <a:noFill/>
        </p:spPr>
        <p:txBody>
          <a:bodyPr wrap="square">
            <a:spAutoFit/>
          </a:bodyPr>
          <a:lstStyle/>
          <a:p>
            <a:r>
              <a:rPr lang="en-US" b="0" i="0" dirty="0">
                <a:solidFill>
                  <a:srgbClr val="FF0000"/>
                </a:solidFill>
                <a:effectLst/>
                <a:latin typeface="Arial" panose="020B0604020202020204" pitchFamily="34" charset="0"/>
              </a:rPr>
              <a:t>VPN classification tree based on the topology first, then on the technology used</a:t>
            </a:r>
            <a:endParaRPr lang="ru-RU" dirty="0">
              <a:solidFill>
                <a:srgbClr val="FF0000"/>
              </a:solidFill>
            </a:endParaRPr>
          </a:p>
        </p:txBody>
      </p:sp>
    </p:spTree>
    <p:extLst>
      <p:ext uri="{BB962C8B-B14F-4D97-AF65-F5344CB8AC3E}">
        <p14:creationId xmlns:p14="http://schemas.microsoft.com/office/powerpoint/2010/main" val="16424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3FA871-069A-89B2-49F3-343B314E25A5}"/>
              </a:ext>
            </a:extLst>
          </p:cNvPr>
          <p:cNvSpPr txBox="1"/>
          <p:nvPr/>
        </p:nvSpPr>
        <p:spPr>
          <a:xfrm>
            <a:off x="147320" y="689788"/>
            <a:ext cx="11897360" cy="5693866"/>
          </a:xfrm>
          <a:prstGeom prst="rect">
            <a:avLst/>
          </a:prstGeom>
          <a:noFill/>
        </p:spPr>
        <p:txBody>
          <a:bodyPr wrap="square">
            <a:spAutoFit/>
          </a:bodyPr>
          <a:lstStyle/>
          <a:p>
            <a:r>
              <a:rPr lang="en-US" sz="1400" dirty="0">
                <a:solidFill>
                  <a:srgbClr val="FF0000"/>
                </a:solidFill>
              </a:rPr>
              <a:t>Virtual private networks may be classified into several categories:</a:t>
            </a:r>
          </a:p>
          <a:p>
            <a:endParaRPr lang="en-US" sz="1400" dirty="0">
              <a:solidFill>
                <a:srgbClr val="FF0000"/>
              </a:solidFill>
            </a:endParaRPr>
          </a:p>
          <a:p>
            <a:r>
              <a:rPr lang="en-US" sz="1400" dirty="0">
                <a:solidFill>
                  <a:srgbClr val="FF0000"/>
                </a:solidFill>
              </a:rPr>
              <a:t>Remote access</a:t>
            </a:r>
          </a:p>
          <a:p>
            <a:r>
              <a:rPr lang="en-US" sz="1400" dirty="0">
                <a:solidFill>
                  <a:srgbClr val="FF0000"/>
                </a:solidFill>
              </a:rPr>
              <a:t>A host-to-network configuration is analogous to connecting a computer to a local area network. This type provides access to an enterprise network, such as an intranet. This may be employed for remote workers who need access to private resources, or to enable a mobile worker to access important tools without exposing them to the public Internet.</a:t>
            </a:r>
          </a:p>
          <a:p>
            <a:r>
              <a:rPr lang="en-US" sz="1400" dirty="0">
                <a:solidFill>
                  <a:srgbClr val="FF0000"/>
                </a:solidFill>
              </a:rPr>
              <a:t>Site-to-site</a:t>
            </a:r>
          </a:p>
          <a:p>
            <a:r>
              <a:rPr lang="en-US" sz="1400" dirty="0">
                <a:solidFill>
                  <a:srgbClr val="FF0000"/>
                </a:solidFill>
              </a:rPr>
              <a:t>A site-to-site configuration connects two networks. This configuration expands a network across geographically disparate offices, or a group of offices to a data center installation. The interconnecting link may run over a dissimilar intermediate network, such as two IPv6 networks connected over an IPv4 network.[4]</a:t>
            </a:r>
          </a:p>
          <a:p>
            <a:r>
              <a:rPr lang="en-US" sz="1400" dirty="0">
                <a:solidFill>
                  <a:srgbClr val="FF0000"/>
                </a:solidFill>
              </a:rPr>
              <a:t>Extranet-based site-to-site</a:t>
            </a:r>
          </a:p>
          <a:p>
            <a:r>
              <a:rPr lang="en-US" sz="1400" dirty="0">
                <a:solidFill>
                  <a:srgbClr val="FF0000"/>
                </a:solidFill>
              </a:rPr>
              <a:t>In the context of site-to-site configurations, the terms intranet and extranet are used to describe two different use cases.[5] An intranet site-to-site VPN describes a configuration where the sites connected by the VPN belong to the same organization, whereas an extranet site-to-site VPN joins sites belonging to multiple organizations.</a:t>
            </a:r>
          </a:p>
          <a:p>
            <a:r>
              <a:rPr lang="en-US" sz="1400" dirty="0">
                <a:solidFill>
                  <a:srgbClr val="FF0000"/>
                </a:solidFill>
              </a:rPr>
              <a:t>Typically, individuals interact with remote access VPNs, whereas businesses tend to make use of site-to-site connections for business-to-business, cloud computing, and branch office scenarios. Despite this, these technologies are not mutually exclusive and, in a significantly complex business network, may be combined to enable remote access to resources located at any given site, such as an ordering system that resides in a data center.</a:t>
            </a:r>
          </a:p>
          <a:p>
            <a:endParaRPr lang="en-US" sz="1400" dirty="0">
              <a:solidFill>
                <a:srgbClr val="FF0000"/>
              </a:solidFill>
            </a:endParaRPr>
          </a:p>
          <a:p>
            <a:r>
              <a:rPr lang="en-US" sz="1400" dirty="0">
                <a:solidFill>
                  <a:srgbClr val="FF0000"/>
                </a:solidFill>
              </a:rPr>
              <a:t>VPN systems also may be classified by:</a:t>
            </a:r>
          </a:p>
          <a:p>
            <a:endParaRPr lang="en-US" sz="1400" dirty="0">
              <a:solidFill>
                <a:srgbClr val="FF0000"/>
              </a:solidFill>
            </a:endParaRPr>
          </a:p>
          <a:p>
            <a:pPr marL="285750" indent="-285750">
              <a:buFont typeface="Arial" panose="020B0604020202020204" pitchFamily="34" charset="0"/>
              <a:buChar char="•"/>
            </a:pPr>
            <a:r>
              <a:rPr lang="en-US" sz="1400" dirty="0">
                <a:solidFill>
                  <a:srgbClr val="FF0000"/>
                </a:solidFill>
              </a:rPr>
              <a:t>The tunneling protocol used to tunnel the traffic</a:t>
            </a:r>
          </a:p>
          <a:p>
            <a:pPr marL="285750" indent="-285750">
              <a:buFont typeface="Arial" panose="020B0604020202020204" pitchFamily="34" charset="0"/>
              <a:buChar char="•"/>
            </a:pPr>
            <a:r>
              <a:rPr lang="en-US" sz="1400" dirty="0">
                <a:solidFill>
                  <a:srgbClr val="FF0000"/>
                </a:solidFill>
              </a:rPr>
              <a:t>The tunnel's termination point location, e.g., on the customer edge or network-provider edge</a:t>
            </a:r>
          </a:p>
          <a:p>
            <a:pPr marL="285750" indent="-285750">
              <a:buFont typeface="Arial" panose="020B0604020202020204" pitchFamily="34" charset="0"/>
              <a:buChar char="•"/>
            </a:pPr>
            <a:r>
              <a:rPr lang="en-US" sz="1400" dirty="0">
                <a:solidFill>
                  <a:srgbClr val="FF0000"/>
                </a:solidFill>
              </a:rPr>
              <a:t>The type of topology of connections, such as site-to-site or network-to-network</a:t>
            </a:r>
          </a:p>
          <a:p>
            <a:pPr marL="285750" indent="-285750">
              <a:buFont typeface="Arial" panose="020B0604020202020204" pitchFamily="34" charset="0"/>
              <a:buChar char="•"/>
            </a:pPr>
            <a:r>
              <a:rPr lang="en-US" sz="1400" dirty="0">
                <a:solidFill>
                  <a:srgbClr val="FF0000"/>
                </a:solidFill>
              </a:rPr>
              <a:t>The levels of security provided</a:t>
            </a:r>
          </a:p>
          <a:p>
            <a:pPr marL="285750" indent="-285750">
              <a:buFont typeface="Arial" panose="020B0604020202020204" pitchFamily="34" charset="0"/>
              <a:buChar char="•"/>
            </a:pPr>
            <a:r>
              <a:rPr lang="en-US" sz="1400" dirty="0">
                <a:solidFill>
                  <a:srgbClr val="FF0000"/>
                </a:solidFill>
              </a:rPr>
              <a:t>The OSI layer they present to the connecting network, such as Layer 2 circuits or Layer 3 network connectivity</a:t>
            </a:r>
          </a:p>
          <a:p>
            <a:pPr marL="285750" indent="-285750">
              <a:buFont typeface="Arial" panose="020B0604020202020204" pitchFamily="34" charset="0"/>
              <a:buChar char="•"/>
            </a:pPr>
            <a:r>
              <a:rPr lang="en-US" sz="1400" dirty="0">
                <a:solidFill>
                  <a:srgbClr val="FF0000"/>
                </a:solidFill>
              </a:rPr>
              <a:t>The number of simultaneous connections</a:t>
            </a:r>
            <a:endParaRPr lang="ru-RU" sz="1400" dirty="0">
              <a:solidFill>
                <a:srgbClr val="FF0000"/>
              </a:solidFill>
            </a:endParaRPr>
          </a:p>
        </p:txBody>
      </p:sp>
    </p:spTree>
    <p:extLst>
      <p:ext uri="{BB962C8B-B14F-4D97-AF65-F5344CB8AC3E}">
        <p14:creationId xmlns:p14="http://schemas.microsoft.com/office/powerpoint/2010/main" val="2022495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2872FE3D-40D0-C613-AF01-976B9FCDE012}"/>
              </a:ext>
            </a:extLst>
          </p:cNvPr>
          <p:cNvPicPr>
            <a:picLocks noChangeAspect="1"/>
          </p:cNvPicPr>
          <p:nvPr/>
        </p:nvPicPr>
        <p:blipFill>
          <a:blip r:embed="rId2"/>
          <a:stretch>
            <a:fillRect/>
          </a:stretch>
        </p:blipFill>
        <p:spPr>
          <a:xfrm>
            <a:off x="3081623" y="1297622"/>
            <a:ext cx="6028754" cy="4262755"/>
          </a:xfrm>
          <a:prstGeom prst="rect">
            <a:avLst/>
          </a:prstGeom>
        </p:spPr>
      </p:pic>
      <p:sp>
        <p:nvSpPr>
          <p:cNvPr id="4" name="TextBox 3">
            <a:extLst>
              <a:ext uri="{FF2B5EF4-FFF2-40B4-BE49-F238E27FC236}">
                <a16:creationId xmlns:a16="http://schemas.microsoft.com/office/drawing/2014/main" id="{DC7D3941-2449-1E77-864E-4F97B49A08BF}"/>
              </a:ext>
            </a:extLst>
          </p:cNvPr>
          <p:cNvSpPr txBox="1"/>
          <p:nvPr/>
        </p:nvSpPr>
        <p:spPr>
          <a:xfrm>
            <a:off x="3825240" y="5560377"/>
            <a:ext cx="4541520" cy="923330"/>
          </a:xfrm>
          <a:prstGeom prst="rect">
            <a:avLst/>
          </a:prstGeom>
          <a:noFill/>
        </p:spPr>
        <p:txBody>
          <a:bodyPr wrap="square">
            <a:spAutoFit/>
          </a:bodyPr>
          <a:lstStyle/>
          <a:p>
            <a:r>
              <a:rPr lang="en-US" b="0" i="0" dirty="0">
                <a:solidFill>
                  <a:srgbClr val="FF0000"/>
                </a:solidFill>
                <a:effectLst/>
                <a:latin typeface="Arial" panose="020B0604020202020204" pitchFamily="34" charset="0"/>
              </a:rPr>
              <a:t>VPN connectivity overview, showing intranet site-to-site and remote-work configurations used together</a:t>
            </a:r>
            <a:endParaRPr lang="ru-RU" dirty="0">
              <a:solidFill>
                <a:srgbClr val="FF0000"/>
              </a:solidFill>
            </a:endParaRPr>
          </a:p>
        </p:txBody>
      </p:sp>
    </p:spTree>
    <p:extLst>
      <p:ext uri="{BB962C8B-B14F-4D97-AF65-F5344CB8AC3E}">
        <p14:creationId xmlns:p14="http://schemas.microsoft.com/office/powerpoint/2010/main" val="2638865990"/>
      </p:ext>
    </p:extLst>
  </p:cSld>
  <p:clrMapOvr>
    <a:masterClrMapping/>
  </p:clrMapOvr>
</p:sld>
</file>

<file path=ppt/theme/theme1.xml><?xml version="1.0" encoding="utf-8"?>
<a:theme xmlns:a="http://schemas.openxmlformats.org/drawingml/2006/main" name="Глубина">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F72D3DA0D44D47AF76134319EF4591" ma:contentTypeVersion="7" ma:contentTypeDescription="Create a new document." ma:contentTypeScope="" ma:versionID="749afeb18fcbde0c04f4a709c0f1cd31">
  <xsd:schema xmlns:xsd="http://www.w3.org/2001/XMLSchema" xmlns:xs="http://www.w3.org/2001/XMLSchema" xmlns:p="http://schemas.microsoft.com/office/2006/metadata/properties" xmlns:ns3="af62b974-0f94-4ba8-8701-d6bb1a34dd4f" xmlns:ns4="3ee98260-17ce-4345-b9bf-906cdab2f33f" targetNamespace="http://schemas.microsoft.com/office/2006/metadata/properties" ma:root="true" ma:fieldsID="a427a4529226aabdc260c3d679a64d53" ns3:_="" ns4:_="">
    <xsd:import namespace="af62b974-0f94-4ba8-8701-d6bb1a34dd4f"/>
    <xsd:import namespace="3ee98260-17ce-4345-b9bf-906cdab2f33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62b974-0f94-4ba8-8701-d6bb1a34dd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ee98260-17ce-4345-b9bf-906cdab2f33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0856FC-1874-4230-9C83-2C3C13E19F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62b974-0f94-4ba8-8701-d6bb1a34dd4f"/>
    <ds:schemaRef ds:uri="3ee98260-17ce-4345-b9bf-906cdab2f3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3256877-5021-466D-9008-830164794AD4}">
  <ds:schemaRefs>
    <ds:schemaRef ds:uri="http://schemas.microsoft.com/sharepoint/v3/contenttype/forms"/>
  </ds:schemaRefs>
</ds:datastoreItem>
</file>

<file path=customXml/itemProps3.xml><?xml version="1.0" encoding="utf-8"?>
<ds:datastoreItem xmlns:ds="http://schemas.openxmlformats.org/officeDocument/2006/customXml" ds:itemID="{4608D77F-4F1E-4909-9795-529B4826F96C}">
  <ds:schemaRefs>
    <ds:schemaRef ds:uri="http://schemas.microsoft.com/office/2006/metadata/properties"/>
    <ds:schemaRef ds:uri="3ee98260-17ce-4345-b9bf-906cdab2f33f"/>
    <ds:schemaRef ds:uri="http://purl.org/dc/terms/"/>
    <ds:schemaRef ds:uri="af62b974-0f94-4ba8-8701-d6bb1a34dd4f"/>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TM04033923[[fn=Глубина]]</Template>
  <TotalTime>24</TotalTime>
  <Words>515</Words>
  <Application>Microsoft Office PowerPoint</Application>
  <PresentationFormat>Широкоэкранный</PresentationFormat>
  <Paragraphs>24</Paragraphs>
  <Slides>5</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5</vt:i4>
      </vt:variant>
    </vt:vector>
  </HeadingPairs>
  <TitlesOfParts>
    <vt:vector size="8" baseType="lpstr">
      <vt:lpstr>Arial</vt:lpstr>
      <vt:lpstr>Corbel</vt:lpstr>
      <vt:lpstr>Глубина</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Zaur Qurbanov</dc:creator>
  <cp:lastModifiedBy>Zaur Qurbanov</cp:lastModifiedBy>
  <cp:revision>2</cp:revision>
  <dcterms:created xsi:type="dcterms:W3CDTF">2022-12-20T18:37:46Z</dcterms:created>
  <dcterms:modified xsi:type="dcterms:W3CDTF">2022-12-20T19:02:01Z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0x01010077F72D3DA0D44D47AF76134319EF4591</vt:lpwstr>
  </property>
</Properties>
</file>