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1267" y="1546256"/>
            <a:ext cx="9718857" cy="2421464"/>
          </a:xfrm>
        </p:spPr>
        <p:txBody>
          <a:bodyPr/>
          <a:lstStyle/>
          <a:p>
            <a:pPr algn="l"/>
            <a:r>
              <a:rPr lang="en-US" dirty="0" smtClean="0"/>
              <a:t>CPU scheduling algorithms</a:t>
            </a:r>
            <a:endParaRPr lang="en-US" dirty="0"/>
          </a:p>
        </p:txBody>
      </p:sp>
    </p:spTree>
    <p:extLst>
      <p:ext uri="{BB962C8B-B14F-4D97-AF65-F5344CB8AC3E}">
        <p14:creationId xmlns:p14="http://schemas.microsoft.com/office/powerpoint/2010/main" val="199617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7" cy="1468800"/>
          </a:xfrm>
        </p:spPr>
        <p:txBody>
          <a:bodyPr/>
          <a:lstStyle/>
          <a:p>
            <a:r>
              <a:rPr lang="en-US" b="1" dirty="0"/>
              <a:t>What is CPU Scheduling?</a:t>
            </a:r>
            <a:br>
              <a:rPr lang="en-US" b="1" dirty="0"/>
            </a:br>
            <a:endParaRPr lang="en-US" dirty="0"/>
          </a:p>
        </p:txBody>
      </p:sp>
      <p:sp>
        <p:nvSpPr>
          <p:cNvPr id="3" name="Text Placeholder 2"/>
          <p:cNvSpPr>
            <a:spLocks noGrp="1"/>
          </p:cNvSpPr>
          <p:nvPr>
            <p:ph type="body" idx="1"/>
          </p:nvPr>
        </p:nvSpPr>
        <p:spPr>
          <a:xfrm>
            <a:off x="91440" y="1724297"/>
            <a:ext cx="5081451" cy="3913484"/>
          </a:xfrm>
        </p:spPr>
        <p:txBody>
          <a:bodyPr/>
          <a:lstStyle/>
          <a:p>
            <a:r>
              <a:rPr lang="en-US" b="1" dirty="0" smtClean="0"/>
              <a:t>CPU </a:t>
            </a:r>
            <a:r>
              <a:rPr lang="en-US" b="1" dirty="0"/>
              <a:t>Scheduling</a:t>
            </a:r>
            <a:r>
              <a:rPr lang="en-US" dirty="0"/>
              <a:t>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a:t>
            </a:r>
          </a:p>
          <a:p>
            <a:endParaRPr lang="en-US" dirty="0"/>
          </a:p>
        </p:txBody>
      </p:sp>
      <p:pic>
        <p:nvPicPr>
          <p:cNvPr id="4" name="Picture 3"/>
          <p:cNvPicPr>
            <a:picLocks noChangeAspect="1"/>
          </p:cNvPicPr>
          <p:nvPr/>
        </p:nvPicPr>
        <p:blipFill>
          <a:blip r:embed="rId2"/>
          <a:stretch>
            <a:fillRect/>
          </a:stretch>
        </p:blipFill>
        <p:spPr>
          <a:xfrm>
            <a:off x="6179820" y="1724297"/>
            <a:ext cx="5082123" cy="2388598"/>
          </a:xfrm>
          <a:prstGeom prst="rect">
            <a:avLst/>
          </a:prstGeom>
        </p:spPr>
      </p:pic>
    </p:spTree>
    <p:extLst>
      <p:ext uri="{BB962C8B-B14F-4D97-AF65-F5344CB8AC3E}">
        <p14:creationId xmlns:p14="http://schemas.microsoft.com/office/powerpoint/2010/main" val="18266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940834" cy="1815735"/>
          </a:xfrm>
        </p:spPr>
        <p:txBody>
          <a:bodyPr>
            <a:normAutofit fontScale="90000"/>
          </a:bodyPr>
          <a:lstStyle/>
          <a:p>
            <a:pPr algn="l"/>
            <a:r>
              <a:rPr lang="en-US" b="1" dirty="0"/>
              <a:t>Types of CPU scheduling Algorithm</a:t>
            </a:r>
            <a:br>
              <a:rPr lang="en-US" b="1" dirty="0"/>
            </a:br>
            <a:endParaRPr lang="en-US" dirty="0"/>
          </a:p>
        </p:txBody>
      </p:sp>
      <p:sp>
        <p:nvSpPr>
          <p:cNvPr id="3" name="Subtitle 2"/>
          <p:cNvSpPr>
            <a:spLocks noGrp="1"/>
          </p:cNvSpPr>
          <p:nvPr>
            <p:ph type="subTitle" idx="1"/>
          </p:nvPr>
        </p:nvSpPr>
        <p:spPr>
          <a:xfrm>
            <a:off x="0" y="2286000"/>
            <a:ext cx="5381897" cy="4572000"/>
          </a:xfrm>
        </p:spPr>
        <p:txBody>
          <a:bodyPr/>
          <a:lstStyle/>
          <a:p>
            <a:pPr algn="l"/>
            <a:r>
              <a:rPr lang="en-US" dirty="0" smtClean="0"/>
              <a:t>There </a:t>
            </a:r>
            <a:r>
              <a:rPr lang="en-US" dirty="0"/>
              <a:t>are mainly six types of process scheduling </a:t>
            </a:r>
            <a:r>
              <a:rPr lang="en-US" dirty="0" smtClean="0"/>
              <a:t>algorithms:</a:t>
            </a:r>
            <a:endParaRPr lang="en-US" dirty="0"/>
          </a:p>
          <a:p>
            <a:pPr algn="l"/>
            <a:r>
              <a:rPr lang="en-US" dirty="0"/>
              <a:t>First Come First Serve (FCFS)</a:t>
            </a:r>
          </a:p>
          <a:p>
            <a:pPr algn="l"/>
            <a:r>
              <a:rPr lang="en-US" dirty="0"/>
              <a:t>Shortest-Job-First (SJF) Scheduling</a:t>
            </a:r>
          </a:p>
          <a:p>
            <a:pPr algn="l"/>
            <a:r>
              <a:rPr lang="en-US" dirty="0"/>
              <a:t>Shortest Remaining Time</a:t>
            </a:r>
          </a:p>
          <a:p>
            <a:pPr algn="l"/>
            <a:r>
              <a:rPr lang="en-US" dirty="0"/>
              <a:t>Priority Scheduling</a:t>
            </a:r>
          </a:p>
          <a:p>
            <a:pPr algn="l"/>
            <a:r>
              <a:rPr lang="en-US" dirty="0"/>
              <a:t>Round Robin Scheduling</a:t>
            </a:r>
          </a:p>
          <a:p>
            <a:pPr algn="l"/>
            <a:r>
              <a:rPr lang="en-US" dirty="0"/>
              <a:t>Multilevel Queue Scheduling</a:t>
            </a:r>
          </a:p>
          <a:p>
            <a:pPr algn="l"/>
            <a:endParaRPr lang="en-US" dirty="0"/>
          </a:p>
        </p:txBody>
      </p:sp>
      <p:pic>
        <p:nvPicPr>
          <p:cNvPr id="4" name="Picture 3"/>
          <p:cNvPicPr>
            <a:picLocks noChangeAspect="1"/>
          </p:cNvPicPr>
          <p:nvPr/>
        </p:nvPicPr>
        <p:blipFill>
          <a:blip r:embed="rId2"/>
          <a:stretch>
            <a:fillRect/>
          </a:stretch>
        </p:blipFill>
        <p:spPr>
          <a:xfrm>
            <a:off x="6532925" y="2181225"/>
            <a:ext cx="4638675" cy="2390775"/>
          </a:xfrm>
          <a:prstGeom prst="rect">
            <a:avLst/>
          </a:prstGeom>
        </p:spPr>
      </p:pic>
    </p:spTree>
    <p:extLst>
      <p:ext uri="{BB962C8B-B14F-4D97-AF65-F5344CB8AC3E}">
        <p14:creationId xmlns:p14="http://schemas.microsoft.com/office/powerpoint/2010/main" val="92760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7" cy="1468800"/>
          </a:xfrm>
        </p:spPr>
        <p:txBody>
          <a:bodyPr/>
          <a:lstStyle/>
          <a:p>
            <a:r>
              <a:rPr lang="en-US" b="1" dirty="0"/>
              <a:t>First Come First Serve</a:t>
            </a:r>
            <a:br>
              <a:rPr lang="en-US" b="1" dirty="0"/>
            </a:br>
            <a:endParaRPr lang="en-US" dirty="0"/>
          </a:p>
        </p:txBody>
      </p:sp>
      <p:sp>
        <p:nvSpPr>
          <p:cNvPr id="3" name="Text Placeholder 2"/>
          <p:cNvSpPr>
            <a:spLocks noGrp="1"/>
          </p:cNvSpPr>
          <p:nvPr>
            <p:ph type="body" idx="1"/>
          </p:nvPr>
        </p:nvSpPr>
        <p:spPr>
          <a:xfrm>
            <a:off x="0" y="1685108"/>
            <a:ext cx="10817227" cy="5055325"/>
          </a:xfrm>
        </p:spPr>
        <p:txBody>
          <a:bodyPr/>
          <a:lstStyle/>
          <a:p>
            <a:r>
              <a:rPr lang="en-US" dirty="0" smtClean="0"/>
              <a:t>First </a:t>
            </a:r>
            <a:r>
              <a:rPr lang="en-US" dirty="0"/>
              <a:t>Come First Serve is the full form of FCFS. It is the easiest and most simple CPU scheduling algorithm. In this type of algorithm, the process which requests the CPU gets the CPU allocation first. This scheduling method can be managed with a FIFO queue.</a:t>
            </a:r>
          </a:p>
          <a:p>
            <a:r>
              <a:rPr lang="en-US" b="1" dirty="0"/>
              <a:t>Characteristics of FCFS method:</a:t>
            </a:r>
          </a:p>
          <a:p>
            <a:r>
              <a:rPr lang="en-US" dirty="0"/>
              <a:t>It offers non-preemptive and pre-emptive scheduling algorithm.</a:t>
            </a:r>
          </a:p>
          <a:p>
            <a:r>
              <a:rPr lang="en-US" dirty="0"/>
              <a:t>Jobs are always executed on a first-come, first-serve basis</a:t>
            </a:r>
          </a:p>
          <a:p>
            <a:r>
              <a:rPr lang="en-US" dirty="0"/>
              <a:t>It is easy to implement and use.</a:t>
            </a:r>
          </a:p>
          <a:p>
            <a:r>
              <a:rPr lang="en-US" dirty="0"/>
              <a:t>However, this method is poor in performance, and the general wait time is quite high.</a:t>
            </a:r>
          </a:p>
          <a:p>
            <a:endParaRPr lang="en-US" dirty="0"/>
          </a:p>
        </p:txBody>
      </p:sp>
    </p:spTree>
    <p:extLst>
      <p:ext uri="{BB962C8B-B14F-4D97-AF65-F5344CB8AC3E}">
        <p14:creationId xmlns:p14="http://schemas.microsoft.com/office/powerpoint/2010/main" val="82159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7" cy="1468800"/>
          </a:xfrm>
        </p:spPr>
        <p:txBody>
          <a:bodyPr/>
          <a:lstStyle/>
          <a:p>
            <a:r>
              <a:rPr lang="en-US" dirty="0"/>
              <a:t>Shortest remaining time</a:t>
            </a:r>
          </a:p>
        </p:txBody>
      </p:sp>
      <p:sp>
        <p:nvSpPr>
          <p:cNvPr id="3" name="Text Placeholder 2"/>
          <p:cNvSpPr>
            <a:spLocks noGrp="1"/>
          </p:cNvSpPr>
          <p:nvPr>
            <p:ph type="body" idx="1"/>
          </p:nvPr>
        </p:nvSpPr>
        <p:spPr>
          <a:xfrm>
            <a:off x="1" y="1763486"/>
            <a:ext cx="7798526" cy="4990011"/>
          </a:xfrm>
        </p:spPr>
        <p:txBody>
          <a:bodyPr/>
          <a:lstStyle/>
          <a:p>
            <a:r>
              <a:rPr lang="en-US" dirty="0"/>
              <a:t>The full form of SRT is Shortest remaining time. It is also known as SJF preemptive scheduling. In this method, the process will be allocated to the task, which is closest to its completion. This method prevents a newer ready state process from holding the </a:t>
            </a:r>
            <a:r>
              <a:rPr lang="en-US" dirty="0" smtClean="0"/>
              <a:t>completion of an older process.</a:t>
            </a:r>
          </a:p>
          <a:p>
            <a:r>
              <a:rPr lang="en-US" b="1" dirty="0"/>
              <a:t>Characteristics of SRT scheduling method</a:t>
            </a:r>
            <a:r>
              <a:rPr lang="en-US" b="1" dirty="0" smtClean="0"/>
              <a:t>:</a:t>
            </a:r>
            <a:endParaRPr lang="en-US" dirty="0" smtClean="0"/>
          </a:p>
          <a:p>
            <a:r>
              <a:rPr lang="en-US" dirty="0"/>
              <a:t>This method is mostly applied in batch environments where short jobs are required to be given preference.</a:t>
            </a:r>
          </a:p>
          <a:p>
            <a:r>
              <a:rPr lang="en-US" dirty="0"/>
              <a:t>This is not an ideal method to implement it in a shared system where the required CPU time is unknown.</a:t>
            </a:r>
          </a:p>
          <a:p>
            <a:endParaRPr lang="en-US" dirty="0"/>
          </a:p>
        </p:txBody>
      </p:sp>
    </p:spTree>
    <p:extLst>
      <p:ext uri="{BB962C8B-B14F-4D97-AF65-F5344CB8AC3E}">
        <p14:creationId xmlns:p14="http://schemas.microsoft.com/office/powerpoint/2010/main" val="281814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31383" cy="1188720"/>
          </a:xfrm>
        </p:spPr>
        <p:txBody>
          <a:bodyPr>
            <a:normAutofit fontScale="90000"/>
          </a:bodyPr>
          <a:lstStyle/>
          <a:p>
            <a:r>
              <a:rPr lang="en-US" b="1" dirty="0"/>
              <a:t>Priority Based Scheduling</a:t>
            </a:r>
            <a:br>
              <a:rPr lang="en-US" b="1" dirty="0"/>
            </a:br>
            <a:endParaRPr lang="en-US" dirty="0"/>
          </a:p>
        </p:txBody>
      </p:sp>
      <p:sp>
        <p:nvSpPr>
          <p:cNvPr id="3" name="Text Placeholder 2"/>
          <p:cNvSpPr>
            <a:spLocks noGrp="1"/>
          </p:cNvSpPr>
          <p:nvPr>
            <p:ph type="body" idx="1"/>
          </p:nvPr>
        </p:nvSpPr>
        <p:spPr>
          <a:xfrm>
            <a:off x="0" y="1188720"/>
            <a:ext cx="8987246" cy="1815737"/>
          </a:xfrm>
        </p:spPr>
        <p:txBody>
          <a:bodyPr/>
          <a:lstStyle/>
          <a:p>
            <a:r>
              <a:rPr lang="en-US" dirty="0"/>
              <a:t>Priority scheduling is a method of scheduling processes based on priority. In this method, the scheduler selects the tasks to work as per the priority.</a:t>
            </a:r>
          </a:p>
          <a:p>
            <a:r>
              <a:rPr lang="en-US" dirty="0"/>
              <a:t>Priority scheduling also helps OS to involve priority assignments. </a:t>
            </a:r>
          </a:p>
          <a:p>
            <a:endParaRPr lang="en-US" dirty="0"/>
          </a:p>
        </p:txBody>
      </p:sp>
      <p:sp>
        <p:nvSpPr>
          <p:cNvPr id="4" name="Title 1"/>
          <p:cNvSpPr txBox="1">
            <a:spLocks/>
          </p:cNvSpPr>
          <p:nvPr/>
        </p:nvSpPr>
        <p:spPr>
          <a:xfrm>
            <a:off x="230778" y="3004457"/>
            <a:ext cx="10559142" cy="1005840"/>
          </a:xfrm>
          <a:prstGeom prst="rect">
            <a:avLst/>
          </a:prstGeom>
          <a:effectLst/>
        </p:spPr>
        <p:txBody>
          <a:bodyPr vert="horz" lIns="91440" tIns="45720" rIns="91440" bIns="45720" rtlCol="0" anchor="b">
            <a:normAutofit fontScale="60000" lnSpcReduction="20000"/>
          </a:bodyPr>
          <a:lstStyle>
            <a:lvl1pPr algn="l" defTabSz="457200" rtl="0" eaLnBrk="1" latinLnBrk="0" hangingPunct="1">
              <a:spcBef>
                <a:spcPct val="0"/>
              </a:spcBef>
              <a:buNone/>
              <a:defRPr sz="40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Round-Robin Scheduling</a:t>
            </a:r>
          </a:p>
          <a:p>
            <a:r>
              <a:rPr lang="en-US" b="1" dirty="0" smtClean="0"/>
              <a:t/>
            </a:r>
            <a:br>
              <a:rPr lang="en-US" b="1" dirty="0" smtClean="0"/>
            </a:br>
            <a:endParaRPr lang="en-US" dirty="0"/>
          </a:p>
        </p:txBody>
      </p:sp>
      <p:sp>
        <p:nvSpPr>
          <p:cNvPr id="5" name="Text Placeholder 2"/>
          <p:cNvSpPr txBox="1">
            <a:spLocks/>
          </p:cNvSpPr>
          <p:nvPr/>
        </p:nvSpPr>
        <p:spPr>
          <a:xfrm>
            <a:off x="74024" y="3718560"/>
            <a:ext cx="8987246" cy="3021874"/>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dirty="0"/>
              <a:t>Round robin is the oldest, simplest scheduling algorithm. The name of this algorithm comes from the round-robin principle, where each person gets an equal share of something in turn. It is mostly used for scheduling algorithms in multitasking. This algorithm method helps for starvation free execution of processes</a:t>
            </a:r>
            <a:r>
              <a:rPr lang="en-US" dirty="0" smtClean="0"/>
              <a:t>.</a:t>
            </a:r>
            <a:r>
              <a:rPr lang="en-US" dirty="0"/>
              <a:t> Round robin is a hybrid model which is clock-driven</a:t>
            </a:r>
          </a:p>
          <a:p>
            <a:endParaRPr lang="en-US" dirty="0"/>
          </a:p>
        </p:txBody>
      </p:sp>
    </p:spTree>
    <p:extLst>
      <p:ext uri="{BB962C8B-B14F-4D97-AF65-F5344CB8AC3E}">
        <p14:creationId xmlns:p14="http://schemas.microsoft.com/office/powerpoint/2010/main" val="307836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8181"/>
            <a:ext cx="10131427" cy="1468800"/>
          </a:xfrm>
        </p:spPr>
        <p:txBody>
          <a:bodyPr/>
          <a:lstStyle/>
          <a:p>
            <a:r>
              <a:rPr lang="en-US" b="1" dirty="0"/>
              <a:t>Shortest Job First</a:t>
            </a:r>
            <a:br>
              <a:rPr lang="en-US" b="1" dirty="0"/>
            </a:br>
            <a:endParaRPr lang="en-US" dirty="0"/>
          </a:p>
        </p:txBody>
      </p:sp>
      <p:sp>
        <p:nvSpPr>
          <p:cNvPr id="3" name="Text Placeholder 2"/>
          <p:cNvSpPr>
            <a:spLocks noGrp="1"/>
          </p:cNvSpPr>
          <p:nvPr>
            <p:ph type="body" idx="1"/>
          </p:nvPr>
        </p:nvSpPr>
        <p:spPr>
          <a:xfrm>
            <a:off x="0" y="1737360"/>
            <a:ext cx="10817227" cy="5003074"/>
          </a:xfrm>
        </p:spPr>
        <p:txBody>
          <a:bodyPr/>
          <a:lstStyle/>
          <a:p>
            <a:r>
              <a:rPr lang="en-US" dirty="0"/>
              <a:t>SJF is a full form of (Shortest job first) is a scheduling algorithm in which the process with the shortest execution time should be selected for execution next. This scheduling method can be preemptive or non-preemptive. It significantly reduces the average waiting time for other processes awaiting execution</a:t>
            </a:r>
            <a:r>
              <a:rPr lang="en-US" dirty="0" smtClean="0"/>
              <a:t>.</a:t>
            </a:r>
            <a:r>
              <a:rPr lang="en-US" dirty="0"/>
              <a:t> It is associated with each job as a unit of time to complete.</a:t>
            </a:r>
          </a:p>
          <a:p>
            <a:r>
              <a:rPr lang="en-US" dirty="0"/>
              <a:t>In this method, when the CPU is available, the next process or job with the shortest completion time will be executed first</a:t>
            </a:r>
            <a:r>
              <a:rPr lang="en-US" dirty="0" smtClean="0"/>
              <a:t>.</a:t>
            </a:r>
            <a:r>
              <a:rPr lang="en-US" dirty="0"/>
              <a:t> This algorithm method is useful for batch-type processing, where waiting for jobs to complete is not critical.</a:t>
            </a:r>
          </a:p>
          <a:p>
            <a:endParaRPr lang="en-US" dirty="0"/>
          </a:p>
          <a:p>
            <a:endParaRPr lang="en-US" dirty="0"/>
          </a:p>
        </p:txBody>
      </p:sp>
    </p:spTree>
    <p:extLst>
      <p:ext uri="{BB962C8B-B14F-4D97-AF65-F5344CB8AC3E}">
        <p14:creationId xmlns:p14="http://schemas.microsoft.com/office/powerpoint/2010/main" val="317936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7" cy="1468800"/>
          </a:xfrm>
        </p:spPr>
        <p:txBody>
          <a:bodyPr/>
          <a:lstStyle/>
          <a:p>
            <a:r>
              <a:rPr lang="en-US" b="1" dirty="0"/>
              <a:t>Multiple-Level Queues Scheduling</a:t>
            </a:r>
            <a:br>
              <a:rPr lang="en-US" b="1" dirty="0"/>
            </a:br>
            <a:endParaRPr lang="en-US" dirty="0"/>
          </a:p>
        </p:txBody>
      </p:sp>
      <p:sp>
        <p:nvSpPr>
          <p:cNvPr id="3" name="Text Placeholder 2"/>
          <p:cNvSpPr>
            <a:spLocks noGrp="1"/>
          </p:cNvSpPr>
          <p:nvPr>
            <p:ph type="body" idx="1"/>
          </p:nvPr>
        </p:nvSpPr>
        <p:spPr>
          <a:xfrm>
            <a:off x="0" y="1468800"/>
            <a:ext cx="10817227" cy="5127943"/>
          </a:xfrm>
        </p:spPr>
        <p:txBody>
          <a:bodyPr/>
          <a:lstStyle/>
          <a:p>
            <a:r>
              <a:rPr lang="en-US" dirty="0"/>
              <a:t>This algorithm separates the ready queue into various separate queues. In this method, processes are assigned to a queue based on a specific property of the process, like the process priority, size of the memory, etc.</a:t>
            </a:r>
          </a:p>
          <a:p>
            <a:r>
              <a:rPr lang="en-US" dirty="0"/>
              <a:t>However, this is not an independent scheduling OS algorithm as it needs to use other types of algorithms in order to schedule the jobs.</a:t>
            </a:r>
          </a:p>
          <a:p>
            <a:r>
              <a:rPr lang="en-US" dirty="0"/>
              <a:t>Every queue may have its separate scheduling algorithms.</a:t>
            </a:r>
          </a:p>
          <a:p>
            <a:r>
              <a:rPr lang="en-US" dirty="0"/>
              <a:t>Priorities are given for each queue.</a:t>
            </a:r>
          </a:p>
          <a:p>
            <a:endParaRPr lang="en-US" dirty="0"/>
          </a:p>
        </p:txBody>
      </p:sp>
    </p:spTree>
    <p:extLst>
      <p:ext uri="{BB962C8B-B14F-4D97-AF65-F5344CB8AC3E}">
        <p14:creationId xmlns:p14="http://schemas.microsoft.com/office/powerpoint/2010/main" val="220543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27</TotalTime>
  <Words>651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CPU scheduling algorithms</vt:lpstr>
      <vt:lpstr>What is CPU Scheduling? </vt:lpstr>
      <vt:lpstr>Types of CPU scheduling Algorithm </vt:lpstr>
      <vt:lpstr>First Come First Serve </vt:lpstr>
      <vt:lpstr>Shortest remaining time</vt:lpstr>
      <vt:lpstr>Priority Based Scheduling </vt:lpstr>
      <vt:lpstr>Shortest Job First </vt:lpstr>
      <vt:lpstr>Multiple-Level Queues Scheduling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 algorithms</dc:title>
  <dc:creator>User</dc:creator>
  <cp:lastModifiedBy>User</cp:lastModifiedBy>
  <cp:revision>3</cp:revision>
  <dcterms:created xsi:type="dcterms:W3CDTF">2022-10-24T13:12:07Z</dcterms:created>
  <dcterms:modified xsi:type="dcterms:W3CDTF">2022-10-24T13:39:45Z</dcterms:modified>
</cp:coreProperties>
</file>