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342A98-3C1C-4450-A448-DA3DF01A62CF}" type="datetimeFigureOut">
              <a:rPr lang="en-US" smtClean="0"/>
              <a:t>2017-11-27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161004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42A98-3C1C-4450-A448-DA3DF01A62CF}" type="datetimeFigureOut">
              <a:rPr lang="en-US" smtClean="0"/>
              <a:t>2017-11-27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358698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42A98-3C1C-4450-A448-DA3DF01A62CF}" type="datetimeFigureOut">
              <a:rPr lang="en-US" smtClean="0"/>
              <a:t>2017-11-27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330291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42A98-3C1C-4450-A448-DA3DF01A62CF}" type="datetimeFigureOut">
              <a:rPr lang="en-US" smtClean="0"/>
              <a:t>2017-11-27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216198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342A98-3C1C-4450-A448-DA3DF01A62CF}" type="datetimeFigureOut">
              <a:rPr lang="en-US" smtClean="0"/>
              <a:t>2017-11-27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4288438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342A98-3C1C-4450-A448-DA3DF01A62CF}" type="datetimeFigureOut">
              <a:rPr lang="en-US" smtClean="0"/>
              <a:t>2017-11-27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189543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342A98-3C1C-4450-A448-DA3DF01A62CF}" type="datetimeFigureOut">
              <a:rPr lang="en-US" smtClean="0"/>
              <a:t>2017-11-27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16871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342A98-3C1C-4450-A448-DA3DF01A62CF}" type="datetimeFigureOut">
              <a:rPr lang="en-US" smtClean="0"/>
              <a:t>2017-11-27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206106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42A98-3C1C-4450-A448-DA3DF01A62CF}" type="datetimeFigureOut">
              <a:rPr lang="en-US" smtClean="0"/>
              <a:t>2017-11-27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260374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342A98-3C1C-4450-A448-DA3DF01A62CF}" type="datetimeFigureOut">
              <a:rPr lang="en-US" smtClean="0"/>
              <a:t>2017-11-27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281718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342A98-3C1C-4450-A448-DA3DF01A62CF}" type="datetimeFigureOut">
              <a:rPr lang="en-US" smtClean="0"/>
              <a:t>2017-11-27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50386-DD48-4095-93DB-98FBBBE5570F}" type="slidenum">
              <a:rPr lang="en-US" smtClean="0"/>
              <a:t>‹#›</a:t>
            </a:fld>
            <a:endParaRPr lang="en-US"/>
          </a:p>
        </p:txBody>
      </p:sp>
    </p:spTree>
    <p:extLst>
      <p:ext uri="{BB962C8B-B14F-4D97-AF65-F5344CB8AC3E}">
        <p14:creationId xmlns:p14="http://schemas.microsoft.com/office/powerpoint/2010/main" val="30694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42A98-3C1C-4450-A448-DA3DF01A62CF}" type="datetimeFigureOut">
              <a:rPr lang="en-US" smtClean="0"/>
              <a:t>2017-11-27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50386-DD48-4095-93DB-98FBBBE5570F}" type="slidenum">
              <a:rPr lang="en-US" smtClean="0"/>
              <a:t>‹#›</a:t>
            </a:fld>
            <a:endParaRPr lang="en-US"/>
          </a:p>
        </p:txBody>
      </p:sp>
    </p:spTree>
    <p:extLst>
      <p:ext uri="{BB962C8B-B14F-4D97-AF65-F5344CB8AC3E}">
        <p14:creationId xmlns:p14="http://schemas.microsoft.com/office/powerpoint/2010/main" val="3812855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0823"/>
            <a:ext cx="9144000" cy="3042139"/>
          </a:xfrm>
        </p:spPr>
        <p:txBody>
          <a:bodyPr>
            <a:normAutofit fontScale="90000"/>
          </a:bodyPr>
          <a:lstStyle/>
          <a:p>
            <a:r>
              <a:rPr lang="lt-LT" sz="2800" dirty="0" smtClean="0"/>
              <a:t>Jorio Mykolo Medeišio</a:t>
            </a:r>
            <a:br>
              <a:rPr lang="lt-LT" sz="2800" dirty="0" smtClean="0"/>
            </a:br>
            <a:r>
              <a:rPr lang="lt-LT" sz="3600" dirty="0" smtClean="0"/>
              <a:t>Prezentacija:</a:t>
            </a:r>
            <a:r>
              <a:rPr lang="en-US" dirty="0" smtClean="0"/>
              <a:t/>
            </a:r>
            <a:br>
              <a:rPr lang="en-US" dirty="0" smtClean="0"/>
            </a:br>
            <a:r>
              <a:rPr lang="lt-LT" b="1" dirty="0" smtClean="0"/>
              <a:t>„Multirezoliucinis dvinarinis erdvės dalinimo medis“</a:t>
            </a:r>
            <a:br>
              <a:rPr lang="lt-LT" b="1" dirty="0" smtClean="0"/>
            </a:br>
            <a:r>
              <a:rPr lang="lt-LT" sz="3600" b="1" dirty="0" smtClean="0"/>
              <a:t>(</a:t>
            </a:r>
            <a:r>
              <a:rPr lang="en-US" sz="3600" b="1" dirty="0" smtClean="0"/>
              <a:t>Multiresolution Binary Space Partitioning Tree</a:t>
            </a:r>
            <a:r>
              <a:rPr lang="lt-LT" sz="3600" b="1" dirty="0" smtClean="0"/>
              <a:t>,</a:t>
            </a:r>
            <a:br>
              <a:rPr lang="lt-LT" sz="3600" b="1" dirty="0" smtClean="0"/>
            </a:br>
            <a:r>
              <a:rPr lang="lt-LT" sz="3600" b="1" dirty="0" smtClean="0"/>
              <a:t> MBSP-t angl.)</a:t>
            </a:r>
            <a:endParaRPr lang="en-US" sz="3600" b="1" dirty="0"/>
          </a:p>
        </p:txBody>
      </p:sp>
      <p:sp>
        <p:nvSpPr>
          <p:cNvPr id="3" name="Subtitle 2"/>
          <p:cNvSpPr>
            <a:spLocks noGrp="1"/>
          </p:cNvSpPr>
          <p:nvPr>
            <p:ph type="subTitle" idx="1"/>
          </p:nvPr>
        </p:nvSpPr>
        <p:spPr>
          <a:xfrm>
            <a:off x="1524000" y="3760298"/>
            <a:ext cx="9144000" cy="2438279"/>
          </a:xfrm>
        </p:spPr>
        <p:txBody>
          <a:bodyPr>
            <a:normAutofit/>
          </a:bodyPr>
          <a:lstStyle/>
          <a:p>
            <a:r>
              <a:rPr lang="lt-LT" dirty="0" smtClean="0"/>
              <a:t>Iš „Computer Networks and ISDN Systems 30 (1998 m.) </a:t>
            </a:r>
          </a:p>
          <a:p>
            <a:r>
              <a:rPr lang="lt-LT" dirty="0" smtClean="0"/>
              <a:t>Pagal straipsnį „Multiresolution modeling using binary space partitioning trees“</a:t>
            </a:r>
          </a:p>
          <a:p>
            <a:r>
              <a:rPr lang="lt-LT" dirty="0" smtClean="0"/>
              <a:t>Joaquin Huerta, Miguel Chover, Jose Ribelles, Ricardo Quiros</a:t>
            </a:r>
          </a:p>
          <a:p>
            <a:r>
              <a:rPr lang="lt-LT" i="1" dirty="0" smtClean="0"/>
              <a:t>Computer Science Department, Jaume I University, Castellon, Spain</a:t>
            </a:r>
          </a:p>
        </p:txBody>
      </p:sp>
    </p:spTree>
    <p:extLst>
      <p:ext uri="{BB962C8B-B14F-4D97-AF65-F5344CB8AC3E}">
        <p14:creationId xmlns:p14="http://schemas.microsoft.com/office/powerpoint/2010/main" val="4262903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85" y="237392"/>
            <a:ext cx="10515600" cy="785080"/>
          </a:xfrm>
        </p:spPr>
        <p:txBody>
          <a:bodyPr/>
          <a:lstStyle/>
          <a:p>
            <a:pPr algn="ctr"/>
            <a:r>
              <a:rPr lang="lt-LT" b="1" dirty="0" smtClean="0"/>
              <a:t>1. MRBSP medžio konstravimo algoritmas</a:t>
            </a:r>
            <a:endParaRPr lang="en-US" b="1" dirty="0"/>
          </a:p>
        </p:txBody>
      </p:sp>
      <p:sp>
        <p:nvSpPr>
          <p:cNvPr id="3" name="Content Placeholder 2"/>
          <p:cNvSpPr>
            <a:spLocks noGrp="1"/>
          </p:cNvSpPr>
          <p:nvPr>
            <p:ph sz="half" idx="1"/>
          </p:nvPr>
        </p:nvSpPr>
        <p:spPr>
          <a:xfrm>
            <a:off x="1014046" y="1670539"/>
            <a:ext cx="9440008" cy="4598376"/>
          </a:xfrm>
        </p:spPr>
        <p:txBody>
          <a:bodyPr>
            <a:normAutofit/>
          </a:bodyPr>
          <a:lstStyle/>
          <a:p>
            <a:pPr marL="514350" indent="-514350">
              <a:buFont typeface="+mj-lt"/>
              <a:buAutoNum type="arabicPeriod"/>
            </a:pPr>
            <a:r>
              <a:rPr lang="lt-LT" dirty="0" smtClean="0"/>
              <a:t>Aproksimacijos algoritmas – abstrakcijos ir kitų duomenų gavimas</a:t>
            </a:r>
          </a:p>
          <a:p>
            <a:pPr marL="514350" indent="-514350">
              <a:buFont typeface="+mj-lt"/>
              <a:buAutoNum type="arabicPeriod"/>
            </a:pPr>
            <a:r>
              <a:rPr lang="lt-LT" dirty="0" smtClean="0"/>
              <a:t>Pradinio medžio sukūrimas pagal abstrakciją. Turintis tiek mazgų kiek abstrakcijoje yra kraštinių ir visi jie reprezentuoja ta pačią plokštumą (regioną). Taip pat jų matomumo paklaida [0 – 1] (matomi viso proceso metu).</a:t>
            </a:r>
          </a:p>
          <a:p>
            <a:pPr marL="514350" indent="-514350">
              <a:buFont typeface="+mj-lt"/>
              <a:buAutoNum type="arabicPeriod"/>
            </a:pPr>
            <a:r>
              <a:rPr lang="lt-LT" dirty="0" smtClean="0"/>
              <a:t>Pradedama rekursyvi sankirtos (</a:t>
            </a:r>
            <a:r>
              <a:rPr lang="lt-LT" i="1" dirty="0" smtClean="0"/>
              <a:t>intersection</a:t>
            </a:r>
            <a:r>
              <a:rPr lang="lt-LT" dirty="0" smtClean="0"/>
              <a:t>) procedūrą, kurios metu bus surastos visos einamosios aproksimacijos kaip einamieji žingsniai ir bus išsaugoti atskirame masyve.</a:t>
            </a:r>
          </a:p>
        </p:txBody>
      </p:sp>
    </p:spTree>
    <p:extLst>
      <p:ext uri="{BB962C8B-B14F-4D97-AF65-F5344CB8AC3E}">
        <p14:creationId xmlns:p14="http://schemas.microsoft.com/office/powerpoint/2010/main" val="22326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b="1" dirty="0" smtClean="0"/>
              <a:t>2. Rekursyvus naujų objekto reprezentacijų kūrimas</a:t>
            </a:r>
            <a:endParaRPr lang="en-US" dirty="0"/>
          </a:p>
        </p:txBody>
      </p:sp>
      <p:sp>
        <p:nvSpPr>
          <p:cNvPr id="3" name="Content Placeholder 2"/>
          <p:cNvSpPr>
            <a:spLocks noGrp="1"/>
          </p:cNvSpPr>
          <p:nvPr>
            <p:ph sz="half" idx="1"/>
          </p:nvPr>
        </p:nvSpPr>
        <p:spPr>
          <a:xfrm>
            <a:off x="838200" y="1825625"/>
            <a:ext cx="10515600" cy="4351338"/>
          </a:xfrm>
        </p:spPr>
        <p:txBody>
          <a:bodyPr>
            <a:normAutofit fontScale="92500" lnSpcReduction="20000"/>
          </a:bodyPr>
          <a:lstStyle/>
          <a:p>
            <a:pPr marL="914400" lvl="1" indent="-457200">
              <a:buFont typeface="+mj-lt"/>
              <a:buAutoNum type="arabicPeriod"/>
            </a:pPr>
            <a:r>
              <a:rPr lang="lt-LT" dirty="0" smtClean="0"/>
              <a:t>Randami taškai, kuriuose susikerta aproksimacijos ir orginalaus objekto kraštinės, tose vietose itraukiamos sekančios aproksimacijos viršūnės, kurios sujungiamos su tolimiausiai esančia orginalaus objekto viršune, kuri pakliūna į regioną tarp naujų sankirtos taškų </a:t>
            </a:r>
            <a:r>
              <a:rPr lang="lt-LT" i="1" dirty="0" smtClean="0"/>
              <a:t>(taip gaunamos trys naujos viršunės ir dvi kraštinės per kiekvieną tėvinių kraštinių)</a:t>
            </a:r>
          </a:p>
          <a:p>
            <a:pPr marL="914400" lvl="1" indent="-457200">
              <a:buFont typeface="+mj-lt"/>
              <a:buAutoNum type="arabicPeriod"/>
            </a:pPr>
            <a:r>
              <a:rPr lang="lt-LT" dirty="0" smtClean="0"/>
              <a:t>Tuo tarpu tėvinis mazgas yra papildomas dvejomis viršunėmis ir dvejomis kraštinėmis, kurios susidarė įvykdžius sankirtos operaciją </a:t>
            </a:r>
            <a:r>
              <a:rPr lang="lt-LT" i="1" dirty="0" smtClean="0"/>
              <a:t>(pertraukus senąją tėvinę kraštinę)</a:t>
            </a:r>
          </a:p>
          <a:p>
            <a:pPr marL="914400" lvl="1" indent="-457200">
              <a:buFont typeface="+mj-lt"/>
              <a:buAutoNum type="arabicPeriod"/>
            </a:pPr>
            <a:r>
              <a:rPr lang="lt-LT" dirty="0" smtClean="0"/>
              <a:t>Naujiems mazgams apskaičiuojama nauja aukštutinė paklaida pagal formulę: Current_error </a:t>
            </a:r>
            <a:r>
              <a:rPr lang="en-US" dirty="0" smtClean="0"/>
              <a:t>=</a:t>
            </a:r>
            <a:r>
              <a:rPr lang="lt-LT" dirty="0" smtClean="0"/>
              <a:t> Initial_error / Polygon_Area</a:t>
            </a:r>
          </a:p>
          <a:p>
            <a:pPr marL="457200" lvl="1" indent="0">
              <a:buNone/>
            </a:pPr>
            <a:r>
              <a:rPr lang="lt-LT" dirty="0"/>
              <a:t>	</a:t>
            </a:r>
            <a:r>
              <a:rPr lang="lt-LT" dirty="0" smtClean="0"/>
              <a:t>Tėviniams mazgams, kurių kraštinės buvo keičiamos – žemutinė matomumo ribinė 	paklaida tampa dabartine matomumo paklaida.</a:t>
            </a:r>
          </a:p>
          <a:p>
            <a:pPr marL="457200" lvl="1" indent="0">
              <a:buNone/>
            </a:pPr>
            <a:r>
              <a:rPr lang="lt-LT" dirty="0"/>
              <a:t>	</a:t>
            </a:r>
            <a:r>
              <a:rPr lang="lt-LT" dirty="0" smtClean="0"/>
              <a:t>Tuo tarpu vaikinių mažgų viršutinė </a:t>
            </a:r>
          </a:p>
          <a:p>
            <a:pPr marL="457200" lvl="1" indent="0">
              <a:buNone/>
            </a:pPr>
            <a:r>
              <a:rPr lang="en-US" dirty="0" smtClean="0"/>
              <a:t>4.	</a:t>
            </a:r>
            <a:r>
              <a:rPr lang="lt-LT" dirty="0" smtClean="0"/>
              <a:t>Procesas tesiamas, kol einamoji aproksimacija tampa orginaliu objektu arba 	tenkina toleruotiną jo artinį.</a:t>
            </a:r>
          </a:p>
          <a:p>
            <a:endParaRPr lang="en-US" dirty="0"/>
          </a:p>
        </p:txBody>
      </p:sp>
    </p:spTree>
    <p:extLst>
      <p:ext uri="{BB962C8B-B14F-4D97-AF65-F5344CB8AC3E}">
        <p14:creationId xmlns:p14="http://schemas.microsoft.com/office/powerpoint/2010/main" val="43528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65125"/>
            <a:ext cx="10553700" cy="593237"/>
          </a:xfrm>
        </p:spPr>
        <p:txBody>
          <a:bodyPr>
            <a:normAutofit fontScale="90000"/>
          </a:bodyPr>
          <a:lstStyle/>
          <a:p>
            <a:pPr algn="ctr"/>
            <a:r>
              <a:rPr lang="lt-LT" b="1" dirty="0" smtClean="0"/>
              <a:t>Abstraktus algoritmo pseudokodas</a:t>
            </a:r>
            <a:endParaRPr lang="lt-LT"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878" y="1187421"/>
            <a:ext cx="8492888" cy="5406809"/>
          </a:xfrm>
          <a:prstGeom prst="rect">
            <a:avLst/>
          </a:prstGeom>
        </p:spPr>
      </p:pic>
    </p:spTree>
    <p:extLst>
      <p:ext uri="{BB962C8B-B14F-4D97-AF65-F5344CB8AC3E}">
        <p14:creationId xmlns:p14="http://schemas.microsoft.com/office/powerpoint/2010/main" val="394461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9816"/>
          </a:xfrm>
        </p:spPr>
        <p:txBody>
          <a:bodyPr/>
          <a:lstStyle/>
          <a:p>
            <a:r>
              <a:rPr lang="lt-LT" b="1" dirty="0" smtClean="0"/>
              <a:t>„Piešimas“ pagal sukonstruotą MRBSP medį</a:t>
            </a:r>
            <a:endParaRPr lang="en-US" b="1" dirty="0"/>
          </a:p>
        </p:txBody>
      </p:sp>
      <p:sp>
        <p:nvSpPr>
          <p:cNvPr id="3" name="Content Placeholder 2"/>
          <p:cNvSpPr>
            <a:spLocks noGrp="1"/>
          </p:cNvSpPr>
          <p:nvPr>
            <p:ph sz="half" idx="1"/>
          </p:nvPr>
        </p:nvSpPr>
        <p:spPr>
          <a:xfrm>
            <a:off x="345831" y="1690688"/>
            <a:ext cx="5181600" cy="4751021"/>
          </a:xfrm>
        </p:spPr>
        <p:txBody>
          <a:bodyPr>
            <a:normAutofit fontScale="92500" lnSpcReduction="10000"/>
          </a:bodyPr>
          <a:lstStyle/>
          <a:p>
            <a:r>
              <a:rPr lang="lt-LT" dirty="0" smtClean="0"/>
              <a:t>Pagal sukonstruotą MRBSP medį pradedama nuo nuo bazinė mazgo – šaknies, kurieme talpinama abstrakčiausia objekto reikšmė – abstrakcijos kraštinių masyvas</a:t>
            </a:r>
          </a:p>
          <a:p>
            <a:r>
              <a:rPr lang="lt-LT" dirty="0" smtClean="0"/>
              <a:t>Keliaujant medžiu žemyn yra piešiamos tik tų mažgų duomenys, kurių matymo paklaidos riba neviršija nurodyto slenksčio</a:t>
            </a:r>
          </a:p>
          <a:p>
            <a:r>
              <a:rPr lang="lt-LT" dirty="0" smtClean="0"/>
              <a:t>Taip pat su papildomais duomenimis galima abskaičiuoti, iš kurios pusės yra žiūrima į objektą (3D atveju)</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804" y="2126626"/>
            <a:ext cx="6677196" cy="3333398"/>
          </a:xfrm>
          <a:prstGeom prst="rect">
            <a:avLst/>
          </a:prstGeom>
        </p:spPr>
      </p:pic>
    </p:spTree>
    <p:extLst>
      <p:ext uri="{BB962C8B-B14F-4D97-AF65-F5344CB8AC3E}">
        <p14:creationId xmlns:p14="http://schemas.microsoft.com/office/powerpoint/2010/main" val="78689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144715" cy="1428505"/>
          </a:xfrm>
        </p:spPr>
        <p:txBody>
          <a:bodyPr/>
          <a:lstStyle/>
          <a:p>
            <a:pPr algn="ctr"/>
            <a:r>
              <a:rPr lang="lt-LT" b="1" dirty="0" smtClean="0"/>
              <a:t>Rezultatai 2D grafikoje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0"/>
            <a:ext cx="5052403" cy="6858000"/>
          </a:xfrm>
          <a:prstGeom prst="rect">
            <a:avLst/>
          </a:prstGeom>
        </p:spPr>
      </p:pic>
      <p:sp>
        <p:nvSpPr>
          <p:cNvPr id="6" name="TextBox 5"/>
          <p:cNvSpPr txBox="1"/>
          <p:nvPr/>
        </p:nvSpPr>
        <p:spPr>
          <a:xfrm>
            <a:off x="580294" y="2083777"/>
            <a:ext cx="4123592" cy="2677656"/>
          </a:xfrm>
          <a:prstGeom prst="rect">
            <a:avLst/>
          </a:prstGeom>
          <a:noFill/>
        </p:spPr>
        <p:txBody>
          <a:bodyPr wrap="square" rtlCol="0">
            <a:spAutoFit/>
          </a:bodyPr>
          <a:lstStyle/>
          <a:p>
            <a:r>
              <a:rPr lang="lt-LT" sz="2400" dirty="0" smtClean="0"/>
              <a:t>Matomumo paklaidos riba arba kitaip matmumo tolerancija (Threshold) – veikia kaip tolerancijos indikatorius, visi MRBSP medžio mazgai, kurių matomumo ribos netenkina šio indikatoriau yra nepiešiamos.</a:t>
            </a:r>
            <a:endParaRPr lang="en-US" sz="2400" dirty="0"/>
          </a:p>
        </p:txBody>
      </p:sp>
    </p:spTree>
    <p:extLst>
      <p:ext uri="{BB962C8B-B14F-4D97-AF65-F5344CB8AC3E}">
        <p14:creationId xmlns:p14="http://schemas.microsoft.com/office/powerpoint/2010/main" val="100688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908" y="127733"/>
            <a:ext cx="10333892" cy="654783"/>
          </a:xfrm>
        </p:spPr>
        <p:txBody>
          <a:bodyPr>
            <a:normAutofit fontScale="90000"/>
          </a:bodyPr>
          <a:lstStyle/>
          <a:p>
            <a:pPr algn="ctr"/>
            <a:r>
              <a:rPr lang="lt-LT" b="1" dirty="0" smtClean="0"/>
              <a:t>Algoritmo efektyvumas perspektyvoje</a:t>
            </a:r>
            <a:endParaRPr lang="en-US" b="1" dirty="0"/>
          </a:p>
        </p:txBody>
      </p:sp>
      <p:sp>
        <p:nvSpPr>
          <p:cNvPr id="3" name="Content Placeholder 2"/>
          <p:cNvSpPr>
            <a:spLocks noGrp="1"/>
          </p:cNvSpPr>
          <p:nvPr>
            <p:ph sz="half" idx="1"/>
          </p:nvPr>
        </p:nvSpPr>
        <p:spPr>
          <a:xfrm>
            <a:off x="213948" y="1195754"/>
            <a:ext cx="5369168" cy="5662246"/>
          </a:xfrm>
        </p:spPr>
        <p:txBody>
          <a:bodyPr>
            <a:normAutofit fontScale="92500" lnSpcReduction="20000"/>
          </a:bodyPr>
          <a:lstStyle/>
          <a:p>
            <a:r>
              <a:rPr lang="lt-LT" dirty="0" smtClean="0"/>
              <a:t>Pasitelkiamas 2.5D modelis </a:t>
            </a:r>
          </a:p>
          <a:p>
            <a:pPr marL="0" indent="0">
              <a:buNone/>
            </a:pPr>
            <a:r>
              <a:rPr lang="lt-LT" dirty="0" smtClean="0"/>
              <a:t>	(x0, y0, 0) -&gt; (x1, y1, height)</a:t>
            </a:r>
          </a:p>
          <a:p>
            <a:pPr marL="0" indent="0">
              <a:buNone/>
            </a:pPr>
            <a:r>
              <a:rPr lang="lt-LT" dirty="0"/>
              <a:t>	</a:t>
            </a:r>
            <a:r>
              <a:rPr lang="lt-LT" dirty="0" smtClean="0"/>
              <a:t>2D poligonas perpiešiamas x 	„height“ kartų</a:t>
            </a:r>
          </a:p>
          <a:p>
            <a:r>
              <a:rPr lang="lt-LT" dirty="0" smtClean="0"/>
              <a:t>Kairėje matome perpiešiamą neaproksimuotą objektą, kurio kiekvienai kopijai reikia mazdaug tiek pat CPU ir GPU resursų</a:t>
            </a:r>
          </a:p>
          <a:p>
            <a:r>
              <a:rPr lang="lt-LT" dirty="0" smtClean="0"/>
              <a:t>Dešinėje matome perpiešiamas aproksimacijas, kurių kiekviena yra vis abstraktesnė (</a:t>
            </a:r>
            <a:r>
              <a:rPr lang="lt-LT" i="1" dirty="0" smtClean="0"/>
              <a:t>turi mažiau viršunių ir krašinių, kurias reikia sukonstruoti CPU ir nupiešti GPU</a:t>
            </a:r>
            <a:r>
              <a:rPr lang="lt-LT" dirty="0" smtClean="0"/>
              <a:t>)</a:t>
            </a:r>
          </a:p>
          <a:p>
            <a:r>
              <a:rPr lang="lt-LT" dirty="0" smtClean="0"/>
              <a:t>Rezultate, matome, jog plika akimi vaidas beveik nesiskiria, tačiau apkrova kompiuteriui skiriasi gerokai</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761" y="2118612"/>
            <a:ext cx="6667056" cy="3649141"/>
          </a:xfrm>
          <a:prstGeom prst="rect">
            <a:avLst/>
          </a:prstGeom>
        </p:spPr>
      </p:pic>
    </p:spTree>
    <p:extLst>
      <p:ext uri="{BB962C8B-B14F-4D97-AF65-F5344CB8AC3E}">
        <p14:creationId xmlns:p14="http://schemas.microsoft.com/office/powerpoint/2010/main" val="2227139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149"/>
            <a:ext cx="10515600" cy="839420"/>
          </a:xfrm>
        </p:spPr>
        <p:txBody>
          <a:bodyPr>
            <a:normAutofit/>
          </a:bodyPr>
          <a:lstStyle/>
          <a:p>
            <a:pPr algn="ctr"/>
            <a:r>
              <a:rPr lang="lt-LT" b="1" dirty="0" smtClean="0"/>
              <a:t>Išvados</a:t>
            </a:r>
            <a:endParaRPr lang="en-US" b="1" dirty="0"/>
          </a:p>
        </p:txBody>
      </p:sp>
      <p:sp>
        <p:nvSpPr>
          <p:cNvPr id="3" name="Content Placeholder 2"/>
          <p:cNvSpPr>
            <a:spLocks noGrp="1"/>
          </p:cNvSpPr>
          <p:nvPr>
            <p:ph sz="half" idx="1"/>
          </p:nvPr>
        </p:nvSpPr>
        <p:spPr>
          <a:xfrm>
            <a:off x="838200" y="1292469"/>
            <a:ext cx="10890738" cy="4884494"/>
          </a:xfrm>
        </p:spPr>
        <p:txBody>
          <a:bodyPr/>
          <a:lstStyle/>
          <a:p>
            <a:r>
              <a:rPr lang="lt-LT" dirty="0" smtClean="0"/>
              <a:t>2D grafikoje MRBSP medis yra pranašesnis už BSP medį</a:t>
            </a:r>
          </a:p>
          <a:p>
            <a:r>
              <a:rPr lang="lt-LT" dirty="0" smtClean="0"/>
              <a:t>Eksperimente naudojamas matomumo slenkstis (Threshold) kaip konstanta visam medžiui, tačiau numatoma galimybė šį slankstį varijuoti kiekvienai medžio šakai pagal šakos reprezentuojamo objekto dalies nuotolį nuo žiūrovo</a:t>
            </a:r>
          </a:p>
          <a:p>
            <a:r>
              <a:rPr lang="lt-LT" dirty="0" smtClean="0"/>
              <a:t>Pereinant į 3D plotmę numatoma galimybė pritaikyti trianguliacijos metodą ir vietoj detalizuotų plokštumų (2D) naudoti „veidus“ (faces) arba kitaip fasadus</a:t>
            </a:r>
          </a:p>
          <a:p>
            <a:r>
              <a:rPr lang="lt-LT" smtClean="0"/>
              <a:t>Šios technologijos naudojimas gali kol kas efektyviai gali būti pritaikomas tik statiškiems objektams, pavyzdžiui, aplinkos detalėms dėl MRBSP nesubalancuotumo.</a:t>
            </a:r>
          </a:p>
          <a:p>
            <a:endParaRPr lang="en-US" dirty="0"/>
          </a:p>
        </p:txBody>
      </p:sp>
    </p:spTree>
    <p:extLst>
      <p:ext uri="{BB962C8B-B14F-4D97-AF65-F5344CB8AC3E}">
        <p14:creationId xmlns:p14="http://schemas.microsoft.com/office/powerpoint/2010/main" val="228179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375"/>
            <a:ext cx="10515600" cy="1325563"/>
          </a:xfrm>
        </p:spPr>
        <p:txBody>
          <a:bodyPr/>
          <a:lstStyle/>
          <a:p>
            <a:pPr algn="ctr"/>
            <a:r>
              <a:rPr lang="lt-LT" b="1" dirty="0" smtClean="0"/>
              <a:t>Įvadas: MRBSP medžio paskirtis</a:t>
            </a:r>
            <a:endParaRPr lang="en-US" b="1" dirty="0"/>
          </a:p>
        </p:txBody>
      </p:sp>
      <p:sp>
        <p:nvSpPr>
          <p:cNvPr id="3" name="Content Placeholder 2"/>
          <p:cNvSpPr>
            <a:spLocks noGrp="1"/>
          </p:cNvSpPr>
          <p:nvPr>
            <p:ph idx="1"/>
          </p:nvPr>
        </p:nvSpPr>
        <p:spPr>
          <a:xfrm>
            <a:off x="838200" y="1441938"/>
            <a:ext cx="10515600" cy="4735025"/>
          </a:xfrm>
        </p:spPr>
        <p:txBody>
          <a:bodyPr>
            <a:normAutofit fontScale="92500" lnSpcReduction="10000"/>
          </a:bodyPr>
          <a:lstStyle/>
          <a:p>
            <a:r>
              <a:rPr lang="lt-LT" dirty="0" smtClean="0"/>
              <a:t>Apibrėžimas: grafinės informacijos laikymui ir interaktyvaus panaudojimui – piešimui (angl. Render) skirta duomenų struktūra.</a:t>
            </a:r>
          </a:p>
          <a:p>
            <a:r>
              <a:rPr lang="lt-LT" dirty="0" smtClean="0"/>
              <a:t>Problematika: BSP medžiai nėra pakankamai efektyvūs greitam vaizdo užkrovimui bei keitimui kompiureio resursų atžvilgiu. Todėl straipsnio autoriai siūlo alternatyvą – BSP pagrindu sukurtą MRBSP duomenų struktūrą galinčia savyje laikyti kelis skirtingos raiškos to paties objekto atvaizdus.</a:t>
            </a:r>
          </a:p>
          <a:p>
            <a:r>
              <a:rPr lang="lt-LT" dirty="0" smtClean="0"/>
              <a:t>Numatomas technologijos pritaikymas: vaizdo tarpinių rezoliucijų „pakrovimas“ iš serverio. Straipsnio autorių žvelgiama perspektyva šios technologijos panaudojimui 3D vaizdo kurimui svetainėse.</a:t>
            </a:r>
          </a:p>
          <a:p>
            <a:r>
              <a:rPr lang="lt-LT" dirty="0" smtClean="0"/>
              <a:t>Taip pat MRBSP efektvus būdas atvaizduoti daiktus perspektyvoje taupant kompiuterio resursus – tolimesnius objektus atvaizduoti prastesne rezoliucija nei esančius arčiau.</a:t>
            </a:r>
          </a:p>
        </p:txBody>
      </p:sp>
    </p:spTree>
    <p:extLst>
      <p:ext uri="{BB962C8B-B14F-4D97-AF65-F5344CB8AC3E}">
        <p14:creationId xmlns:p14="http://schemas.microsoft.com/office/powerpoint/2010/main" val="418106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b="1" dirty="0" smtClean="0"/>
              <a:t>MBSP medžio idėja: BSP vs. MBSP</a:t>
            </a:r>
            <a:endParaRPr lang="en-US" b="1" dirty="0"/>
          </a:p>
        </p:txBody>
      </p:sp>
      <p:sp>
        <p:nvSpPr>
          <p:cNvPr id="3" name="Content Placeholder 2"/>
          <p:cNvSpPr>
            <a:spLocks noGrp="1"/>
          </p:cNvSpPr>
          <p:nvPr>
            <p:ph idx="1"/>
          </p:nvPr>
        </p:nvSpPr>
        <p:spPr/>
        <p:txBody>
          <a:bodyPr>
            <a:normAutofit/>
          </a:bodyPr>
          <a:lstStyle/>
          <a:p>
            <a:pPr marL="0" indent="0">
              <a:buNone/>
            </a:pPr>
            <a:r>
              <a:rPr lang="lt-LT" dirty="0" smtClean="0"/>
              <a:t>MRBSP medžio logika paremta BSP medžiu, tačiau...</a:t>
            </a:r>
          </a:p>
          <a:p>
            <a:r>
              <a:rPr lang="lt-LT" dirty="0" smtClean="0"/>
              <a:t>BSP medis skirtas laikyti informacija apie tam tikro taško erdvėje regos lauką, tačiau tai yra statiška ir sąlyginai daug resursų reikalaujanti duomenų struktūra, todėl netinka momentiniam atvaizdavimui, ypač esant internetinių servisinų „Bottleneck“.</a:t>
            </a:r>
          </a:p>
          <a:p>
            <a:r>
              <a:rPr lang="lt-LT" dirty="0" smtClean="0"/>
              <a:t>MRBSP neišsprendžia duomenų struktūros statiškumo, tačiau suteikia galimybę kur kas greičiau gauti vaizdą pasitelkiant orginalaus vaizdo abstrakcija (approximation, angl.) panašiai lyg žiūrėtume į objektus iš toli.</a:t>
            </a:r>
          </a:p>
          <a:p>
            <a:pPr lvl="1">
              <a:buFont typeface="Courier New" panose="02070309020205020404" pitchFamily="49" charset="0"/>
              <a:buChar char="o"/>
            </a:pPr>
            <a:endParaRPr lang="lt-LT" dirty="0" smtClean="0"/>
          </a:p>
        </p:txBody>
      </p:sp>
    </p:spTree>
    <p:extLst>
      <p:ext uri="{BB962C8B-B14F-4D97-AF65-F5344CB8AC3E}">
        <p14:creationId xmlns:p14="http://schemas.microsoft.com/office/powerpoint/2010/main" val="2522341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b="1" dirty="0" smtClean="0"/>
              <a:t>Rezultatas: BSP vs. MRBSP</a:t>
            </a:r>
            <a:endParaRPr lang="en-US" b="1" dirty="0"/>
          </a:p>
        </p:txBody>
      </p:sp>
      <p:sp>
        <p:nvSpPr>
          <p:cNvPr id="3" name="Content Placeholder 2"/>
          <p:cNvSpPr>
            <a:spLocks noGrp="1"/>
          </p:cNvSpPr>
          <p:nvPr>
            <p:ph idx="1"/>
          </p:nvPr>
        </p:nvSpPr>
        <p:spPr/>
        <p:txBody>
          <a:bodyPr>
            <a:normAutofit fontScale="92500" lnSpcReduction="20000"/>
          </a:bodyPr>
          <a:lstStyle/>
          <a:p>
            <a:r>
              <a:rPr lang="lt-LT" dirty="0" smtClean="0"/>
              <a:t>Naudojant BSP medį gaunam letai užkraunamą </a:t>
            </a:r>
            <a:r>
              <a:rPr lang="lt-LT" u="sng" dirty="0" smtClean="0"/>
              <a:t>kokybišką</a:t>
            </a:r>
            <a:r>
              <a:rPr lang="lt-LT" dirty="0" smtClean="0"/>
              <a:t> vaizdą, kurio kadrų (vaizdo) kaita </a:t>
            </a:r>
            <a:r>
              <a:rPr lang="lt-LT" u="sng" dirty="0" smtClean="0"/>
              <a:t>lėta</a:t>
            </a:r>
            <a:r>
              <a:rPr lang="lt-LT" dirty="0" smtClean="0"/>
              <a:t> (reikalauja daug procesoriaus resursų </a:t>
            </a:r>
            <a:r>
              <a:rPr lang="lt-LT" i="1" dirty="0" smtClean="0"/>
              <a:t>(CPU bound) </a:t>
            </a:r>
            <a:r>
              <a:rPr lang="lt-LT" dirty="0" smtClean="0"/>
              <a:t>norint gauti kokybišką judantį vaizdą, taip pat užtrunka geros raiškos vaizdo duomenų siuntimas iš serverio vartotojui).</a:t>
            </a:r>
          </a:p>
          <a:p>
            <a:r>
              <a:rPr lang="lt-LT" dirty="0" smtClean="0"/>
              <a:t>Naudojant MRBSP medį išnaudojama daugiau laikinosios atminties, tačiau bent is dalies panaikinamas neefektyvus  resursų panaudojimas. Per laiką, kol yra sudaromas kokybiškas vaizdas, yra pateikiamas tarpinis rezultatas – orginalaus vaizdo abstrakcija </a:t>
            </a:r>
            <a:r>
              <a:rPr lang="lt-LT" i="1" dirty="0" smtClean="0"/>
              <a:t>(suteikiama galimybė GPU piešti prastesnės rezoliucijos vaizdą, kol CPU sumodeliuoja vaizdo struktūra kokybiškam vaizdui) </a:t>
            </a:r>
          </a:p>
          <a:p>
            <a:r>
              <a:rPr lang="lt-LT" i="1" dirty="0" smtClean="0"/>
              <a:t>(Pastebėjimas) </a:t>
            </a:r>
            <a:r>
              <a:rPr lang="lt-LT" dirty="0" smtClean="0"/>
              <a:t>Taip pat su MRBSP medžiu būtų galima išnaudoti daugiagijiškumą, kadangi algoritmas susideda iš trijų dalių: aproksimacijos, objekto atkūrimo (sukontravimo) ir atvaizdavimo.</a:t>
            </a:r>
            <a:endParaRPr lang="en-US" dirty="0"/>
          </a:p>
        </p:txBody>
      </p:sp>
    </p:spTree>
    <p:extLst>
      <p:ext uri="{BB962C8B-B14F-4D97-AF65-F5344CB8AC3E}">
        <p14:creationId xmlns:p14="http://schemas.microsoft.com/office/powerpoint/2010/main" val="177048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3913"/>
          </a:xfrm>
        </p:spPr>
        <p:txBody>
          <a:bodyPr/>
          <a:lstStyle/>
          <a:p>
            <a:r>
              <a:rPr lang="lt-LT" b="1" dirty="0" smtClean="0"/>
              <a:t>BSP ir MRBSP medžių kontravimo palyginimas</a:t>
            </a:r>
            <a:endParaRPr lang="en-US"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416" y="1600200"/>
            <a:ext cx="5301447" cy="4759643"/>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354" y="1273640"/>
            <a:ext cx="4954946" cy="5086203"/>
          </a:xfrm>
          <a:prstGeom prst="rect">
            <a:avLst/>
          </a:prstGeom>
        </p:spPr>
      </p:pic>
    </p:spTree>
    <p:extLst>
      <p:ext uri="{BB962C8B-B14F-4D97-AF65-F5344CB8AC3E}">
        <p14:creationId xmlns:p14="http://schemas.microsoft.com/office/powerpoint/2010/main" val="89762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5121"/>
          </a:xfrm>
        </p:spPr>
        <p:txBody>
          <a:bodyPr/>
          <a:lstStyle/>
          <a:p>
            <a:pPr algn="ctr"/>
            <a:r>
              <a:rPr lang="lt-LT" b="1" dirty="0" smtClean="0"/>
              <a:t>Aproksimacijos paruošimas</a:t>
            </a:r>
            <a:endParaRPr lang="en-US" b="1" dirty="0"/>
          </a:p>
        </p:txBody>
      </p:sp>
      <p:sp>
        <p:nvSpPr>
          <p:cNvPr id="3" name="Content Placeholder 2"/>
          <p:cNvSpPr>
            <a:spLocks noGrp="1"/>
          </p:cNvSpPr>
          <p:nvPr>
            <p:ph sz="half" idx="1"/>
          </p:nvPr>
        </p:nvSpPr>
        <p:spPr>
          <a:xfrm>
            <a:off x="838200" y="1232227"/>
            <a:ext cx="10515600" cy="2552944"/>
          </a:xfrm>
        </p:spPr>
        <p:txBody>
          <a:bodyPr>
            <a:normAutofit fontScale="85000" lnSpcReduction="20000"/>
          </a:bodyPr>
          <a:lstStyle/>
          <a:p>
            <a:pPr marL="0" indent="0">
              <a:buNone/>
            </a:pPr>
            <a:r>
              <a:rPr lang="lt-LT" dirty="0" smtClean="0"/>
              <a:t>Aproksimavimo algoritmas:</a:t>
            </a:r>
          </a:p>
          <a:p>
            <a:r>
              <a:rPr lang="lt-LT" dirty="0" smtClean="0"/>
              <a:t>Skalės įvedimas – kokios mažiausio tikslumo aproksimacija tenkintų vartotoją</a:t>
            </a:r>
          </a:p>
          <a:p>
            <a:r>
              <a:rPr lang="lt-LT" dirty="0" smtClean="0"/>
              <a:t>Iš eilės lyginamos visos objekto kraštinės. Imama gretimų kraštinių pora ir lyginam išorinių viršūnių artimiausias virūnes kaimynes, jei abiejų  galų atsakymas (pagal užduotą sąlyga</a:t>
            </a:r>
            <a:r>
              <a:rPr lang="en-US" dirty="0" smtClean="0"/>
              <a:t>, </a:t>
            </a:r>
            <a:r>
              <a:rPr lang="lt-LT" dirty="0" smtClean="0"/>
              <a:t>pvz: artimiausia viršunė </a:t>
            </a:r>
            <a:r>
              <a:rPr lang="en-US" dirty="0" smtClean="0"/>
              <a:t>+ </a:t>
            </a:r>
            <a:r>
              <a:rPr lang="lt-LT" dirty="0" smtClean="0"/>
              <a:t>paklaidos slenkstis</a:t>
            </a:r>
            <a:r>
              <a:rPr lang="en-US" dirty="0" smtClean="0"/>
              <a:t>) </a:t>
            </a:r>
            <a:r>
              <a:rPr lang="lt-LT" dirty="0" smtClean="0"/>
              <a:t>yra kita</a:t>
            </a:r>
            <a:r>
              <a:rPr lang="en-US" dirty="0" smtClean="0"/>
              <a:t>s</a:t>
            </a:r>
            <a:r>
              <a:rPr lang="lt-LT" dirty="0" smtClean="0"/>
              <a:t> lyginamųjų kraštinių galas – krastinių pora sukeičiama su išvestine tarp šių išorinių virsūnių</a:t>
            </a:r>
          </a:p>
          <a:p>
            <a:r>
              <a:rPr lang="lt-LT" dirty="0" smtClean="0"/>
              <a:t>Procesas rekursyviai tesiamas tol, kol lieka 3 viršūnės arba nebeįmanoma išvesti išvestinės tarp viršūnių, nes viršyja vartotojo nurodytą paklaidą   </a:t>
            </a:r>
            <a:endParaRPr lang="en-US" dirty="0" smtClean="0"/>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28669" y="3909569"/>
            <a:ext cx="7534661" cy="2751703"/>
          </a:xfrm>
        </p:spPr>
      </p:pic>
    </p:spTree>
    <p:extLst>
      <p:ext uri="{BB962C8B-B14F-4D97-AF65-F5344CB8AC3E}">
        <p14:creationId xmlns:p14="http://schemas.microsoft.com/office/powerpoint/2010/main" val="289909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744"/>
          </a:xfrm>
        </p:spPr>
        <p:txBody>
          <a:bodyPr/>
          <a:lstStyle/>
          <a:p>
            <a:pPr algn="ctr"/>
            <a:r>
              <a:rPr lang="lt-LT" b="1" dirty="0" smtClean="0"/>
              <a:t>Aproksimacijos rezultatas</a:t>
            </a:r>
            <a:endParaRPr lang="lt-LT" b="1"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7317" y="1448914"/>
            <a:ext cx="5181600" cy="3826981"/>
          </a:xfrm>
        </p:spPr>
      </p:pic>
      <p:sp>
        <p:nvSpPr>
          <p:cNvPr id="6" name="Content Placeholder 5"/>
          <p:cNvSpPr>
            <a:spLocks noGrp="1"/>
          </p:cNvSpPr>
          <p:nvPr>
            <p:ph sz="half" idx="2"/>
          </p:nvPr>
        </p:nvSpPr>
        <p:spPr>
          <a:xfrm>
            <a:off x="6251331" y="1808041"/>
            <a:ext cx="5181600" cy="4030052"/>
          </a:xfrm>
        </p:spPr>
        <p:txBody>
          <a:bodyPr>
            <a:normAutofit lnSpcReduction="10000"/>
          </a:bodyPr>
          <a:lstStyle/>
          <a:p>
            <a:r>
              <a:rPr lang="lt-LT" dirty="0" smtClean="0"/>
              <a:t>Aproksimacijos algoritmo rezultate gauname pradine aproksimacija arba kitaip abstrakciją, kuri bus konstruojamo MRBSP medžio bazė (root).</a:t>
            </a:r>
          </a:p>
          <a:p>
            <a:r>
              <a:rPr lang="lt-LT" dirty="0" smtClean="0"/>
              <a:t>Sekantis žingsnis apskaičiuoti pradinę globalią </a:t>
            </a:r>
            <a:r>
              <a:rPr lang="lt-LT" i="1" dirty="0" smtClean="0"/>
              <a:t>(skaičiuojama pagal plotų skirtumą) </a:t>
            </a:r>
            <a:r>
              <a:rPr lang="lt-LT" dirty="0" smtClean="0"/>
              <a:t>paklaidą – tarp abstrakcijos ir orginalaus objekto.</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34" y="5275895"/>
            <a:ext cx="5668166" cy="733527"/>
          </a:xfrm>
          <a:prstGeom prst="rect">
            <a:avLst/>
          </a:prstGeom>
        </p:spPr>
      </p:pic>
    </p:spTree>
    <p:extLst>
      <p:ext uri="{BB962C8B-B14F-4D97-AF65-F5344CB8AC3E}">
        <p14:creationId xmlns:p14="http://schemas.microsoft.com/office/powerpoint/2010/main" val="319988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46"/>
            <a:ext cx="10515600" cy="934550"/>
          </a:xfrm>
        </p:spPr>
        <p:txBody>
          <a:bodyPr/>
          <a:lstStyle/>
          <a:p>
            <a:pPr algn="ctr"/>
            <a:r>
              <a:rPr lang="lt-LT" b="1" dirty="0" smtClean="0"/>
              <a:t>Duomenų struktūra - medis</a:t>
            </a:r>
            <a:endParaRPr lang="en-US" b="1" dirty="0"/>
          </a:p>
        </p:txBody>
      </p:sp>
      <p:sp>
        <p:nvSpPr>
          <p:cNvPr id="3" name="Content Placeholder 2"/>
          <p:cNvSpPr>
            <a:spLocks noGrp="1"/>
          </p:cNvSpPr>
          <p:nvPr>
            <p:ph sz="half" idx="1"/>
          </p:nvPr>
        </p:nvSpPr>
        <p:spPr>
          <a:xfrm>
            <a:off x="838200" y="1434567"/>
            <a:ext cx="6098930" cy="3391265"/>
          </a:xfrm>
        </p:spPr>
        <p:txBody>
          <a:bodyPr>
            <a:normAutofit/>
          </a:bodyPr>
          <a:lstStyle/>
          <a:p>
            <a:pPr marL="0" indent="0">
              <a:buNone/>
            </a:pPr>
            <a:r>
              <a:rPr lang="lt-LT" dirty="0" smtClean="0"/>
              <a:t>Kiekvienas medžio mazgas turi:</a:t>
            </a:r>
          </a:p>
          <a:p>
            <a:pPr lvl="1"/>
            <a:r>
              <a:rPr lang="lt-LT" dirty="0" smtClean="0"/>
              <a:t>Plokštumos sąlygą</a:t>
            </a:r>
          </a:p>
          <a:p>
            <a:pPr lvl="1"/>
            <a:r>
              <a:rPr lang="lt-LT" dirty="0" smtClean="0"/>
              <a:t>Paklaidų ribos, pagal kurias bus apsprendžiama kada mazgo iformacija bus matoma.</a:t>
            </a:r>
          </a:p>
          <a:p>
            <a:pPr lvl="1"/>
            <a:r>
              <a:rPr lang="lt-LT" dirty="0" smtClean="0"/>
              <a:t>Kraštinių sąrašą</a:t>
            </a:r>
          </a:p>
          <a:p>
            <a:pPr lvl="1"/>
            <a:r>
              <a:rPr lang="lt-LT" dirty="0" smtClean="0"/>
              <a:t>Nuorodas į tėvinį mazgą, taip pat į vakinius kairyjį (priekinį), dešinijį (galinį) mazgus.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76463" y="1734650"/>
            <a:ext cx="4416425" cy="3047452"/>
          </a:xfrm>
        </p:spPr>
      </p:pic>
      <p:sp>
        <p:nvSpPr>
          <p:cNvPr id="8" name="TextBox 7"/>
          <p:cNvSpPr txBox="1"/>
          <p:nvPr/>
        </p:nvSpPr>
        <p:spPr>
          <a:xfrm>
            <a:off x="448407" y="4815895"/>
            <a:ext cx="6400800" cy="1569660"/>
          </a:xfrm>
          <a:prstGeom prst="rect">
            <a:avLst/>
          </a:prstGeom>
          <a:noFill/>
        </p:spPr>
        <p:txBody>
          <a:bodyPr wrap="square" rtlCol="0">
            <a:spAutoFit/>
          </a:bodyPr>
          <a:lstStyle/>
          <a:p>
            <a:pPr lvl="1"/>
            <a:r>
              <a:rPr lang="lt-LT" sz="2400" dirty="0" smtClean="0"/>
              <a:t>Tuo tarpu medžio lapuose talpinamos nuorodos į MRBSP regionus, orginalaus objekto „detales“, iš kurių bus sukonstruotas vaizdas</a:t>
            </a:r>
          </a:p>
        </p:txBody>
      </p:sp>
    </p:spTree>
    <p:extLst>
      <p:ext uri="{BB962C8B-B14F-4D97-AF65-F5344CB8AC3E}">
        <p14:creationId xmlns:p14="http://schemas.microsoft.com/office/powerpoint/2010/main" val="356551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8360"/>
          </a:xfrm>
        </p:spPr>
        <p:txBody>
          <a:bodyPr/>
          <a:lstStyle/>
          <a:p>
            <a:pPr algn="ctr"/>
            <a:r>
              <a:rPr lang="lt-LT" b="1" dirty="0" smtClean="0"/>
              <a:t>Papildomi duomenys algoritmo veikimui</a:t>
            </a:r>
            <a:endParaRPr lang="en-US" b="1" dirty="0"/>
          </a:p>
        </p:txBody>
      </p:sp>
      <p:sp>
        <p:nvSpPr>
          <p:cNvPr id="3" name="Content Placeholder 2"/>
          <p:cNvSpPr>
            <a:spLocks noGrp="1"/>
          </p:cNvSpPr>
          <p:nvPr>
            <p:ph sz="half" idx="1"/>
          </p:nvPr>
        </p:nvSpPr>
        <p:spPr>
          <a:xfrm>
            <a:off x="838199" y="1825625"/>
            <a:ext cx="10222523" cy="4351338"/>
          </a:xfrm>
        </p:spPr>
        <p:txBody>
          <a:bodyPr>
            <a:normAutofit/>
          </a:bodyPr>
          <a:lstStyle/>
          <a:p>
            <a:pPr marL="0" indent="0">
              <a:buNone/>
            </a:pPr>
            <a:r>
              <a:rPr lang="lt-LT" dirty="0" smtClean="0"/>
              <a:t>Taip pat medžio kontravimo ir panaudojimo (piešimo) algoritmams reikės:</a:t>
            </a:r>
          </a:p>
          <a:p>
            <a:pPr marL="742950" lvl="1" indent="-285750"/>
            <a:r>
              <a:rPr lang="lt-LT" dirty="0" smtClean="0"/>
              <a:t>Visų virsūnių koordinačių (x; y)</a:t>
            </a:r>
          </a:p>
          <a:p>
            <a:pPr marL="742950" lvl="1" indent="-285750"/>
            <a:r>
              <a:rPr lang="lt-LT" dirty="0" smtClean="0"/>
              <a:t>Visų aproksimacijų visų kraštinių sąrašo susietų su aproksimacijos viršūnemis bei kiekvienos kraštinės paklaidos intervalo, kuriame ši kraštinė bus matoma</a:t>
            </a:r>
          </a:p>
          <a:p>
            <a:pPr marL="742950" lvl="1" indent="-285750"/>
            <a:r>
              <a:rPr lang="lt-LT" dirty="0" smtClean="0"/>
              <a:t>Kiekvienos iš orginalaus objekto „detalių“ (regionų) viršūnių sąrašo susieto su atitinkamais MRBSP medžio mazgais  </a:t>
            </a:r>
          </a:p>
          <a:p>
            <a:endParaRPr lang="en-US" dirty="0"/>
          </a:p>
        </p:txBody>
      </p:sp>
    </p:spTree>
    <p:extLst>
      <p:ext uri="{BB962C8B-B14F-4D97-AF65-F5344CB8AC3E}">
        <p14:creationId xmlns:p14="http://schemas.microsoft.com/office/powerpoint/2010/main" val="3905240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995</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Jorio Mykolo Medeišio Prezentacija: „Multirezoliucinis dvinarinis erdvės dalinimo medis“ (Multiresolution Binary Space Partitioning Tree,  MBSP-t angl.)</vt:lpstr>
      <vt:lpstr>Įvadas: MRBSP medžio paskirtis</vt:lpstr>
      <vt:lpstr>MBSP medžio idėja: BSP vs. MBSP</vt:lpstr>
      <vt:lpstr>Rezultatas: BSP vs. MRBSP</vt:lpstr>
      <vt:lpstr>BSP ir MRBSP medžių kontravimo palyginimas</vt:lpstr>
      <vt:lpstr>Aproksimacijos paruošimas</vt:lpstr>
      <vt:lpstr>Aproksimacijos rezultatas</vt:lpstr>
      <vt:lpstr>Duomenų struktūra - medis</vt:lpstr>
      <vt:lpstr>Papildomi duomenys algoritmo veikimui</vt:lpstr>
      <vt:lpstr>1. MRBSP medžio konstravimo algoritmas</vt:lpstr>
      <vt:lpstr>2. Rekursyvus naujų objekto reprezentacijų kūrimas</vt:lpstr>
      <vt:lpstr>Abstraktus algoritmo pseudokodas</vt:lpstr>
      <vt:lpstr>„Piešimas“ pagal sukonstruotą MRBSP medį</vt:lpstr>
      <vt:lpstr>Rezultatai 2D grafikoje</vt:lpstr>
      <vt:lpstr>Algoritmo efektyvumas perspektyvoje</vt:lpstr>
      <vt:lpstr>Išvados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50</cp:revision>
  <dcterms:created xsi:type="dcterms:W3CDTF">2017-11-26T13:00:10Z</dcterms:created>
  <dcterms:modified xsi:type="dcterms:W3CDTF">2017-11-27T11:35:29Z</dcterms:modified>
</cp:coreProperties>
</file>