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fe1de7c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3fe1de7c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3fe1de7c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3fe1de7c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fe1de7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3fe1de7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3fe1de7c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3fe1de7c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3fe1de7c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3fe1de7c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3fe1de7c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3fe1de7c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3fe1de7c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3fe1de7c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3fe1de7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3fe1de7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12c9aaf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12c9aaf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3fe1de7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3fe1de7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3fe1de7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3fe1de7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3fe1de7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3fe1de7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3fe1de7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3fe1de7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3fe1de7c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3fe1de7c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3fe1de7c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3fe1de7c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3fe1de7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3fe1de7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tinkercad.com/things/fdqfxyv2rGm" TargetMode="External"/><Relationship Id="rId4" Type="http://schemas.openxmlformats.org/officeDocument/2006/relationships/hyperlink" Target="https://www.tinkercad.com/things/icHfLQsfFOi" TargetMode="External"/><Relationship Id="rId5" Type="http://schemas.openxmlformats.org/officeDocument/2006/relationships/hyperlink" Target="https://www.tinkercad.com/things/07lmBWbLNi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Experiencia 4</a:t>
            </a:r>
            <a:endParaRPr/>
          </a:p>
        </p:txBody>
      </p:sp>
      <p:sp>
        <p:nvSpPr>
          <p:cNvPr id="60" name="Google Shape;60;p13"/>
          <p:cNvSpPr txBox="1"/>
          <p:nvPr>
            <p:ph idx="1" type="subTitle"/>
          </p:nvPr>
        </p:nvSpPr>
        <p:spPr>
          <a:xfrm>
            <a:off x="510450" y="3182350"/>
            <a:ext cx="8123100" cy="15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Acercamiento a la electrónica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rPr lang="es-419" sz="1900"/>
              <a:t>Laboratorio 15125 - Tópicos de especialidad Robótica</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 Integrado 741</a:t>
            </a:r>
            <a:endParaRPr sz="2000">
              <a:solidFill>
                <a:srgbClr val="6AA84F"/>
              </a:solidFill>
              <a:latin typeface="Roboto Mono"/>
              <a:ea typeface="Roboto Mono"/>
              <a:cs typeface="Roboto Mono"/>
              <a:sym typeface="Roboto Mono"/>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El LM741CN es un amplificador operacional de propósito general que cuenta con un rendimiento mejorado sobre los estándares de la industria como el LM709.  El LM741  ofrece muchas características que hacen que su aplicación sea casi a prueba de protección de sobrecarga en la entrada y la salida, ausencia de enclavamiento cuando se excede el rango de modo común y libre de oscilaciones.</a:t>
            </a:r>
            <a:endParaRPr b="1" sz="1400">
              <a:solidFill>
                <a:srgbClr val="38761D"/>
              </a:solidFill>
              <a:latin typeface="Roboto Mono"/>
              <a:ea typeface="Roboto Mono"/>
              <a:cs typeface="Roboto Mono"/>
              <a:sym typeface="Roboto Mono"/>
            </a:endParaRPr>
          </a:p>
          <a:p>
            <a:pPr indent="0" lvl="0" marL="0" rtl="0" algn="l">
              <a:spcBef>
                <a:spcPts val="1600"/>
              </a:spcBef>
              <a:spcAft>
                <a:spcPts val="1600"/>
              </a:spcAft>
              <a:buNone/>
            </a:pPr>
            <a:r>
              <a:t/>
            </a:r>
            <a:endParaRPr b="1" sz="1400">
              <a:solidFill>
                <a:srgbClr val="38761D"/>
              </a:solidFill>
              <a:latin typeface="Roboto Mono"/>
              <a:ea typeface="Roboto Mono"/>
              <a:cs typeface="Roboto Mono"/>
              <a:sym typeface="Roboto Mono"/>
            </a:endParaRPr>
          </a:p>
        </p:txBody>
      </p:sp>
      <p:pic>
        <p:nvPicPr>
          <p:cNvPr id="118" name="Google Shape;118;p22"/>
          <p:cNvPicPr preferRelativeResize="0"/>
          <p:nvPr/>
        </p:nvPicPr>
        <p:blipFill>
          <a:blip r:embed="rId3">
            <a:alphaModFix/>
          </a:blip>
          <a:stretch>
            <a:fillRect/>
          </a:stretch>
        </p:blipFill>
        <p:spPr>
          <a:xfrm>
            <a:off x="3314700" y="2749588"/>
            <a:ext cx="2514600" cy="181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 Integrado 741 - </a:t>
            </a:r>
            <a:r>
              <a:rPr lang="es-419" sz="2000">
                <a:solidFill>
                  <a:srgbClr val="6AA84F"/>
                </a:solidFill>
                <a:latin typeface="Roboto Mono"/>
                <a:ea typeface="Roboto Mono"/>
                <a:cs typeface="Roboto Mono"/>
                <a:sym typeface="Roboto Mono"/>
              </a:rPr>
              <a:t>Características</a:t>
            </a:r>
            <a:endParaRPr sz="2000">
              <a:solidFill>
                <a:srgbClr val="6AA84F"/>
              </a:solidFill>
              <a:latin typeface="Roboto Mono"/>
              <a:ea typeface="Roboto Mono"/>
              <a:cs typeface="Roboto Mono"/>
              <a:sym typeface="Roboto Mono"/>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Alta impedancia </a:t>
            </a:r>
            <a:r>
              <a:rPr lang="es-419" sz="1400">
                <a:solidFill>
                  <a:srgbClr val="38761D"/>
                </a:solidFill>
                <a:latin typeface="Roboto Mono"/>
                <a:ea typeface="Roboto Mono"/>
                <a:cs typeface="Roboto Mono"/>
                <a:sym typeface="Roboto Mono"/>
              </a:rPr>
              <a:t>(resistencia) de entrada: del orden de 1 MW , lo cual implica que la intensidad de corriente por los terminales de entrada será despreciable.</a:t>
            </a:r>
            <a:endParaRPr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Baja impedancia de salida</a:t>
            </a:r>
            <a:r>
              <a:rPr lang="es-419" sz="1400">
                <a:solidFill>
                  <a:srgbClr val="38761D"/>
                </a:solidFill>
                <a:latin typeface="Roboto Mono"/>
                <a:ea typeface="Roboto Mono"/>
                <a:cs typeface="Roboto Mono"/>
                <a:sym typeface="Roboto Mono"/>
              </a:rPr>
              <a:t>: del orden de 150 W, pudiendo atacar cualquier carga (circuito) sin que su funcionamiento se modifique dependiendo del valor de ésta.</a:t>
            </a:r>
            <a:endParaRPr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Tensión máxima de alimentación</a:t>
            </a:r>
            <a:r>
              <a:rPr lang="es-419" sz="1400">
                <a:solidFill>
                  <a:srgbClr val="38761D"/>
                </a:solidFill>
                <a:latin typeface="Roboto Mono"/>
                <a:ea typeface="Roboto Mono"/>
                <a:cs typeface="Roboto Mono"/>
                <a:sym typeface="Roboto Mono"/>
              </a:rPr>
              <a:t>: ±Vcc = ± 18 V. Implica que la tensión de salida nunca podrá superar a la de alimentación.</a:t>
            </a:r>
            <a:endParaRPr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Alta ganancia</a:t>
            </a:r>
            <a:r>
              <a:rPr lang="es-419" sz="1400">
                <a:solidFill>
                  <a:srgbClr val="38761D"/>
                </a:solidFill>
                <a:latin typeface="Roboto Mono"/>
                <a:ea typeface="Roboto Mono"/>
                <a:cs typeface="Roboto Mono"/>
                <a:sym typeface="Roboto Mono"/>
              </a:rPr>
              <a:t> de tensión en lazo abierto (sin conectar ningún componente entre la salida y cualquiera de las entradas) con pequeños valores de tensión en los terminales de entrada se consiguen grandes tensiones de salida.</a:t>
            </a:r>
            <a:endParaRPr sz="1400">
              <a:solidFill>
                <a:srgbClr val="38761D"/>
              </a:solidFill>
              <a:latin typeface="Roboto Mono"/>
              <a:ea typeface="Roboto Mono"/>
              <a:cs typeface="Roboto Mono"/>
              <a:sym typeface="Roboto Mono"/>
            </a:endParaRPr>
          </a:p>
          <a:p>
            <a:pPr indent="0" lvl="0" marL="0" rtl="0" algn="l">
              <a:spcBef>
                <a:spcPts val="1600"/>
              </a:spcBef>
              <a:spcAft>
                <a:spcPts val="1600"/>
              </a:spcAft>
              <a:buNone/>
            </a:pPr>
            <a:r>
              <a:t/>
            </a:r>
            <a:endParaRPr b="1" sz="1400">
              <a:solidFill>
                <a:srgbClr val="38761D"/>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Puente H</a:t>
            </a:r>
            <a:endParaRPr sz="2000">
              <a:solidFill>
                <a:srgbClr val="6AA84F"/>
              </a:solidFill>
              <a:latin typeface="Roboto Mono"/>
              <a:ea typeface="Roboto Mono"/>
              <a:cs typeface="Roboto Mono"/>
              <a:sym typeface="Roboto Mono"/>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Es un tipo de circuito electrónico que permite a un motor eléctrico de corriente directa cambiar de sentido al girar, le permite ir en ambos sentidos. </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Son usados de manera muy frecuente en robótica y también son utilizados como convertidores de potencia. </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Este tipo de puentes están disponibles en una presentación como circuitos integrados, pero pueden también ser construidos a partir de componentes discretos.</a:t>
            </a:r>
            <a:endParaRPr sz="12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Puente H - L293D</a:t>
            </a:r>
            <a:endParaRPr sz="2000">
              <a:solidFill>
                <a:srgbClr val="6AA84F"/>
              </a:solidFill>
              <a:latin typeface="Roboto Mono"/>
              <a:ea typeface="Roboto Mono"/>
              <a:cs typeface="Roboto Mono"/>
              <a:sym typeface="Roboto Mono"/>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solidFill>
                  <a:srgbClr val="38761D"/>
                </a:solidFill>
                <a:latin typeface="Roboto Mono"/>
                <a:ea typeface="Roboto Mono"/>
                <a:cs typeface="Roboto Mono"/>
                <a:sym typeface="Roboto Mono"/>
              </a:rPr>
              <a:t>Este CI incluye cuatro circuitos para manejar cargas de potencia media, en especial pequeños motores y cargas inductivas, con la capacidad de controlar corriente hasta 600 mA en cada circuito y una tensión entre 4,5 V a 36 V.</a:t>
            </a:r>
            <a:endParaRPr sz="1400">
              <a:solidFill>
                <a:srgbClr val="38761D"/>
              </a:solidFill>
              <a:latin typeface="Roboto Mono"/>
              <a:ea typeface="Roboto Mono"/>
              <a:cs typeface="Roboto Mono"/>
              <a:sym typeface="Roboto Mono"/>
            </a:endParaRPr>
          </a:p>
          <a:p>
            <a:pPr indent="0" lvl="0" marL="0" rtl="0" algn="just">
              <a:spcBef>
                <a:spcPts val="1600"/>
              </a:spcBef>
              <a:spcAft>
                <a:spcPts val="0"/>
              </a:spcAft>
              <a:buNone/>
            </a:pPr>
            <a:r>
              <a:rPr lang="es-419" sz="1400">
                <a:solidFill>
                  <a:srgbClr val="38761D"/>
                </a:solidFill>
                <a:latin typeface="Roboto Mono"/>
                <a:ea typeface="Roboto Mono"/>
                <a:cs typeface="Roboto Mono"/>
                <a:sym typeface="Roboto Mono"/>
              </a:rPr>
              <a:t>Los circuitos individuales se pueden usar de manera independiente para controlar cargas de todo tipo y, en el caso de ser motores, manejar un único sentido de giro. Pero además, cualquiera de estos cuatro circuitos sirve para configurar la mitad de un puente H.</a:t>
            </a:r>
            <a:endParaRPr sz="1400">
              <a:solidFill>
                <a:srgbClr val="38761D"/>
              </a:solidFill>
              <a:latin typeface="Roboto Mono"/>
              <a:ea typeface="Roboto Mono"/>
              <a:cs typeface="Roboto Mono"/>
              <a:sym typeface="Roboto Mono"/>
            </a:endParaRPr>
          </a:p>
          <a:p>
            <a:pPr indent="0" lvl="0" marL="0" rtl="0" algn="just">
              <a:spcBef>
                <a:spcPts val="1600"/>
              </a:spcBef>
              <a:spcAft>
                <a:spcPts val="0"/>
              </a:spcAft>
              <a:buNone/>
            </a:pPr>
            <a:r>
              <a:rPr lang="es-419" sz="1400">
                <a:solidFill>
                  <a:srgbClr val="38761D"/>
                </a:solidFill>
                <a:latin typeface="Roboto Mono"/>
                <a:ea typeface="Roboto Mono"/>
                <a:cs typeface="Roboto Mono"/>
                <a:sym typeface="Roboto Mono"/>
              </a:rPr>
              <a:t>El integrado permite formar, entonces, dos puentes H completos, con los que se puede realizar el manejo de dos motores. En este caso el manejo será bidireccional, con frenado rápido y con posibilidad de implementar fácilmente el control de velocidad.</a:t>
            </a:r>
            <a:endParaRPr sz="14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Puente H - L293D</a:t>
            </a:r>
            <a:endParaRPr sz="2000">
              <a:solidFill>
                <a:srgbClr val="6AA84F"/>
              </a:solidFill>
              <a:latin typeface="Roboto Mono"/>
              <a:ea typeface="Roboto Mono"/>
              <a:cs typeface="Roboto Mono"/>
              <a:sym typeface="Roboto Mono"/>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pic>
        <p:nvPicPr>
          <p:cNvPr id="143" name="Google Shape;143;p26"/>
          <p:cNvPicPr preferRelativeResize="0"/>
          <p:nvPr/>
        </p:nvPicPr>
        <p:blipFill>
          <a:blip r:embed="rId3">
            <a:alphaModFix/>
          </a:blip>
          <a:stretch>
            <a:fillRect/>
          </a:stretch>
        </p:blipFill>
        <p:spPr>
          <a:xfrm>
            <a:off x="6366975" y="445025"/>
            <a:ext cx="2465325" cy="4062325"/>
          </a:xfrm>
          <a:prstGeom prst="rect">
            <a:avLst/>
          </a:prstGeom>
          <a:noFill/>
          <a:ln>
            <a:noFill/>
          </a:ln>
        </p:spPr>
      </p:pic>
      <p:pic>
        <p:nvPicPr>
          <p:cNvPr id="144" name="Google Shape;144;p26"/>
          <p:cNvPicPr preferRelativeResize="0"/>
          <p:nvPr/>
        </p:nvPicPr>
        <p:blipFill>
          <a:blip r:embed="rId4">
            <a:alphaModFix/>
          </a:blip>
          <a:stretch>
            <a:fillRect/>
          </a:stretch>
        </p:blipFill>
        <p:spPr>
          <a:xfrm>
            <a:off x="311700" y="1017725"/>
            <a:ext cx="34164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Puente H - L293D</a:t>
            </a:r>
            <a:endParaRPr sz="2000">
              <a:solidFill>
                <a:srgbClr val="6AA84F"/>
              </a:solidFill>
              <a:latin typeface="Roboto Mono"/>
              <a:ea typeface="Roboto Mono"/>
              <a:cs typeface="Roboto Mono"/>
              <a:sym typeface="Roboto Mono"/>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pic>
        <p:nvPicPr>
          <p:cNvPr id="151" name="Google Shape;151;p27"/>
          <p:cNvPicPr preferRelativeResize="0"/>
          <p:nvPr/>
        </p:nvPicPr>
        <p:blipFill>
          <a:blip r:embed="rId3">
            <a:alphaModFix/>
          </a:blip>
          <a:stretch>
            <a:fillRect/>
          </a:stretch>
        </p:blipFill>
        <p:spPr>
          <a:xfrm>
            <a:off x="2926800" y="492175"/>
            <a:ext cx="5905500" cy="407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Puente H - L293D</a:t>
            </a:r>
            <a:endParaRPr sz="2000">
              <a:solidFill>
                <a:srgbClr val="6AA84F"/>
              </a:solidFill>
              <a:latin typeface="Roboto Mono"/>
              <a:ea typeface="Roboto Mono"/>
              <a:cs typeface="Roboto Mono"/>
              <a:sym typeface="Roboto Mono"/>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solidFill>
                  <a:srgbClr val="38761D"/>
                </a:solidFill>
                <a:latin typeface="Roboto Mono"/>
                <a:ea typeface="Roboto Mono"/>
                <a:cs typeface="Roboto Mono"/>
                <a:sym typeface="Roboto Mono"/>
              </a:rPr>
              <a:t>Ejemplo de tabla de </a:t>
            </a:r>
            <a:r>
              <a:rPr lang="es-419" sz="1400">
                <a:solidFill>
                  <a:srgbClr val="38761D"/>
                </a:solidFill>
                <a:latin typeface="Roboto Mono"/>
                <a:ea typeface="Roboto Mono"/>
                <a:cs typeface="Roboto Mono"/>
                <a:sym typeface="Roboto Mono"/>
              </a:rPr>
              <a:t>operación</a:t>
            </a:r>
            <a:r>
              <a:rPr lang="es-419" sz="1400">
                <a:solidFill>
                  <a:srgbClr val="38761D"/>
                </a:solidFill>
                <a:latin typeface="Roboto Mono"/>
                <a:ea typeface="Roboto Mono"/>
                <a:cs typeface="Roboto Mono"/>
                <a:sym typeface="Roboto Mono"/>
              </a:rPr>
              <a:t> de un puente h y circuito para control bidireccional de un motor.</a:t>
            </a:r>
            <a:endParaRPr sz="14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pic>
        <p:nvPicPr>
          <p:cNvPr id="158" name="Google Shape;158;p28"/>
          <p:cNvPicPr preferRelativeResize="0"/>
          <p:nvPr/>
        </p:nvPicPr>
        <p:blipFill>
          <a:blip r:embed="rId3">
            <a:alphaModFix/>
          </a:blip>
          <a:stretch>
            <a:fillRect/>
          </a:stretch>
        </p:blipFill>
        <p:spPr>
          <a:xfrm>
            <a:off x="4927050" y="2016175"/>
            <a:ext cx="3905250" cy="2552700"/>
          </a:xfrm>
          <a:prstGeom prst="rect">
            <a:avLst/>
          </a:prstGeom>
          <a:noFill/>
          <a:ln>
            <a:noFill/>
          </a:ln>
        </p:spPr>
      </p:pic>
      <p:pic>
        <p:nvPicPr>
          <p:cNvPr id="159" name="Google Shape;159;p28"/>
          <p:cNvPicPr preferRelativeResize="0"/>
          <p:nvPr/>
        </p:nvPicPr>
        <p:blipFill>
          <a:blip r:embed="rId4">
            <a:alphaModFix/>
          </a:blip>
          <a:stretch>
            <a:fillRect/>
          </a:stretch>
        </p:blipFill>
        <p:spPr>
          <a:xfrm>
            <a:off x="311700" y="2571750"/>
            <a:ext cx="3733800" cy="205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Ejemplos</a:t>
            </a:r>
            <a:endParaRPr sz="2000">
              <a:solidFill>
                <a:srgbClr val="6AA84F"/>
              </a:solidFill>
              <a:latin typeface="Roboto Mono"/>
              <a:ea typeface="Roboto Mono"/>
              <a:cs typeface="Roboto Mono"/>
              <a:sym typeface="Roboto Mono"/>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555</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u="sng">
                <a:solidFill>
                  <a:schemeClr val="hlink"/>
                </a:solidFill>
                <a:latin typeface="Roboto Mono"/>
                <a:ea typeface="Roboto Mono"/>
                <a:cs typeface="Roboto Mono"/>
                <a:sym typeface="Roboto Mono"/>
                <a:hlinkClick r:id="rId3"/>
              </a:rPr>
              <a:t>https://www.tinkercad.com/things/fdqfxyv2rGm</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741</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u="sng">
                <a:solidFill>
                  <a:schemeClr val="hlink"/>
                </a:solidFill>
                <a:latin typeface="Roboto Mono"/>
                <a:ea typeface="Roboto Mono"/>
                <a:cs typeface="Roboto Mono"/>
                <a:sym typeface="Roboto Mono"/>
                <a:hlinkClick r:id="rId4"/>
              </a:rPr>
              <a:t>https://www.tinkercad.com/things/icHfLQsfFOi</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L293D</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u="sng">
                <a:solidFill>
                  <a:schemeClr val="hlink"/>
                </a:solidFill>
                <a:latin typeface="Roboto Mono"/>
                <a:ea typeface="Roboto Mono"/>
                <a:cs typeface="Roboto Mono"/>
                <a:sym typeface="Roboto Mono"/>
                <a:hlinkClick r:id="rId5"/>
              </a:rPr>
              <a:t>https://www.tinkercad.com/things/07lmBWbLNik</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t/>
            </a:r>
            <a:endParaRPr b="1" sz="1400">
              <a:solidFill>
                <a:srgbClr val="38761D"/>
              </a:solidFill>
              <a:latin typeface="Roboto Mono"/>
              <a:ea typeface="Roboto Mono"/>
              <a:cs typeface="Roboto Mono"/>
              <a:sym typeface="Roboto Mono"/>
            </a:endParaRPr>
          </a:p>
          <a:p>
            <a:pPr indent="0" lvl="0" marL="0" rtl="0" algn="l">
              <a:spcBef>
                <a:spcPts val="1600"/>
              </a:spcBef>
              <a:spcAft>
                <a:spcPts val="0"/>
              </a:spcAft>
              <a:buNone/>
            </a:pPr>
            <a:r>
              <a:t/>
            </a:r>
            <a:endParaRPr sz="12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Objetivo</a:t>
            </a:r>
            <a:endParaRPr sz="2000">
              <a:solidFill>
                <a:srgbClr val="6AA84F"/>
              </a:solidFill>
              <a:latin typeface="Roboto Mono"/>
              <a:ea typeface="Roboto Mono"/>
              <a:cs typeface="Roboto Mono"/>
              <a:sym typeface="Roboto Mono"/>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Objetivo General</a:t>
            </a:r>
            <a:endParaRPr b="1" sz="1400">
              <a:solidFill>
                <a:srgbClr val="38761D"/>
              </a:solidFill>
              <a:latin typeface="Roboto Mono"/>
              <a:ea typeface="Roboto Mono"/>
              <a:cs typeface="Roboto Mono"/>
              <a:sym typeface="Roboto Mono"/>
            </a:endParaRPr>
          </a:p>
          <a:p>
            <a:pPr indent="457200" lvl="0" marL="0" rtl="0" algn="l">
              <a:spcBef>
                <a:spcPts val="1600"/>
              </a:spcBef>
              <a:spcAft>
                <a:spcPts val="0"/>
              </a:spcAft>
              <a:buNone/>
            </a:pPr>
            <a:r>
              <a:rPr lang="es-419" sz="1200">
                <a:solidFill>
                  <a:srgbClr val="38761D"/>
                </a:solidFill>
                <a:latin typeface="Roboto Mono"/>
                <a:ea typeface="Roboto Mono"/>
                <a:cs typeface="Roboto Mono"/>
                <a:sym typeface="Roboto Mono"/>
              </a:rPr>
              <a:t>Conocer algunas posibilidades de la robótica</a:t>
            </a:r>
            <a:endParaRPr sz="12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Objetivo específico</a:t>
            </a:r>
            <a:endParaRPr b="1" sz="1400">
              <a:solidFill>
                <a:srgbClr val="38761D"/>
              </a:solidFill>
              <a:latin typeface="Roboto Mono"/>
              <a:ea typeface="Roboto Mono"/>
              <a:cs typeface="Roboto Mono"/>
              <a:sym typeface="Roboto Mono"/>
            </a:endParaRPr>
          </a:p>
          <a:p>
            <a:pPr indent="0" lvl="0" marL="457200" rtl="0" algn="l">
              <a:spcBef>
                <a:spcPts val="1600"/>
              </a:spcBef>
              <a:spcAft>
                <a:spcPts val="0"/>
              </a:spcAft>
              <a:buNone/>
            </a:pPr>
            <a:r>
              <a:rPr lang="es-419" sz="1200">
                <a:solidFill>
                  <a:srgbClr val="38761D"/>
                </a:solidFill>
                <a:latin typeface="Roboto Mono"/>
                <a:ea typeface="Roboto Mono"/>
                <a:cs typeface="Roboto Mono"/>
                <a:sym typeface="Roboto Mono"/>
              </a:rPr>
              <a:t>Reconocer elementos de electrónica y ser capaz de modificarlos para dar un uso personalizado.</a:t>
            </a:r>
            <a:endParaRPr sz="1200">
              <a:solidFill>
                <a:srgbClr val="38761D"/>
              </a:solidFill>
              <a:latin typeface="Roboto Mono"/>
              <a:ea typeface="Roboto Mono"/>
              <a:cs typeface="Roboto Mono"/>
              <a:sym typeface="Roboto Mono"/>
            </a:endParaRPr>
          </a:p>
          <a:p>
            <a:pPr indent="0" lvl="0" marL="457200" rtl="0" algn="l">
              <a:spcBef>
                <a:spcPts val="1600"/>
              </a:spcBef>
              <a:spcAft>
                <a:spcPts val="0"/>
              </a:spcAft>
              <a:buNone/>
            </a:pPr>
            <a:r>
              <a:rPr lang="es-419" sz="1200">
                <a:solidFill>
                  <a:srgbClr val="38761D"/>
                </a:solidFill>
                <a:latin typeface="Roboto Mono"/>
                <a:ea typeface="Roboto Mono"/>
                <a:cs typeface="Roboto Mono"/>
                <a:sym typeface="Roboto Mono"/>
              </a:rPr>
              <a:t>Un acercamiento a circuitos integrados.</a:t>
            </a:r>
            <a:endParaRPr sz="1200">
              <a:solidFill>
                <a:srgbClr val="38761D"/>
              </a:solidFill>
              <a:latin typeface="Roboto Mono"/>
              <a:ea typeface="Roboto Mono"/>
              <a:cs typeface="Roboto Mono"/>
              <a:sym typeface="Roboto Mono"/>
            </a:endParaRPr>
          </a:p>
          <a:p>
            <a:pPr indent="0" lvl="0" marL="0" rtl="0" algn="l">
              <a:spcBef>
                <a:spcPts val="1600"/>
              </a:spcBef>
              <a:spcAft>
                <a:spcPts val="0"/>
              </a:spcAft>
              <a:buNone/>
            </a:pPr>
            <a:r>
              <a:rPr b="1" lang="es-419" sz="1400">
                <a:solidFill>
                  <a:srgbClr val="38761D"/>
                </a:solidFill>
                <a:latin typeface="Roboto Mono"/>
                <a:ea typeface="Roboto Mono"/>
                <a:cs typeface="Roboto Mono"/>
                <a:sym typeface="Roboto Mono"/>
              </a:rPr>
              <a:t>Objetivo secundario</a:t>
            </a:r>
            <a:endParaRPr b="1" sz="14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rPr lang="es-419" sz="1200">
                <a:solidFill>
                  <a:srgbClr val="38761D"/>
                </a:solidFill>
                <a:latin typeface="Roboto Mono"/>
                <a:ea typeface="Roboto Mono"/>
                <a:cs typeface="Roboto Mono"/>
                <a:sym typeface="Roboto Mono"/>
              </a:rPr>
              <a:t>Interactuar con la comunidad, obteniendo información y compartiendo el desarrollo versionado.</a:t>
            </a:r>
            <a:endParaRPr sz="1200">
              <a:solidFill>
                <a:srgbClr val="38761D"/>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Circuitos integrados</a:t>
            </a:r>
            <a:endParaRPr sz="2000">
              <a:solidFill>
                <a:srgbClr val="6AA84F"/>
              </a:solidFill>
              <a:latin typeface="Roboto Mono"/>
              <a:ea typeface="Roboto Mono"/>
              <a:cs typeface="Roboto Mono"/>
              <a:sym typeface="Roboto Mono"/>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Circuito Integrado (CI)</a:t>
            </a:r>
            <a:endParaRPr b="1" sz="1400">
              <a:solidFill>
                <a:srgbClr val="38761D"/>
              </a:solidFill>
              <a:latin typeface="Roboto Mono"/>
              <a:ea typeface="Roboto Mono"/>
              <a:cs typeface="Roboto Mono"/>
              <a:sym typeface="Roboto Mono"/>
            </a:endParaRPr>
          </a:p>
          <a:p>
            <a:pPr indent="457200" lvl="0" marL="0" rtl="0" algn="l">
              <a:spcBef>
                <a:spcPts val="1600"/>
              </a:spcBef>
              <a:spcAft>
                <a:spcPts val="0"/>
              </a:spcAft>
              <a:buNone/>
            </a:pPr>
            <a:r>
              <a:rPr lang="es-419" sz="1200">
                <a:solidFill>
                  <a:srgbClr val="38761D"/>
                </a:solidFill>
                <a:latin typeface="Roboto Mono"/>
                <a:ea typeface="Roboto Mono"/>
                <a:cs typeface="Roboto Mono"/>
                <a:sym typeface="Roboto Mono"/>
              </a:rPr>
              <a:t>También conocidos como chip, es una lámina deldaga semiconductora en la que son fabricados muchísimas resistencias pequeñas, también condensadores y transistores. </a:t>
            </a:r>
            <a:endParaRPr sz="1200">
              <a:solidFill>
                <a:srgbClr val="38761D"/>
              </a:solidFill>
              <a:latin typeface="Roboto Mono"/>
              <a:ea typeface="Roboto Mono"/>
              <a:cs typeface="Roboto Mono"/>
              <a:sym typeface="Roboto Mono"/>
            </a:endParaRPr>
          </a:p>
          <a:p>
            <a:pPr indent="457200" lvl="0" marL="0" rtl="0" algn="l">
              <a:spcBef>
                <a:spcPts val="1600"/>
              </a:spcBef>
              <a:spcAft>
                <a:spcPts val="0"/>
              </a:spcAft>
              <a:buNone/>
            </a:pPr>
            <a:r>
              <a:rPr lang="es-419" sz="1200">
                <a:solidFill>
                  <a:srgbClr val="38761D"/>
                </a:solidFill>
                <a:latin typeface="Roboto Mono"/>
                <a:ea typeface="Roboto Mono"/>
                <a:cs typeface="Roboto Mono"/>
                <a:sym typeface="Roboto Mono"/>
              </a:rPr>
              <a:t>Un CI se puede utilizar como un amplificador, como oscilador, como temporizador, como contador, como memoria de ordenador, o microprocesador. Un CI particular, se puede clasificar como lineal o como digital, todo depende para que sea su aplicación.</a:t>
            </a:r>
            <a:endParaRPr sz="12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Circuitos integrados</a:t>
            </a:r>
            <a:endParaRPr sz="2000">
              <a:solidFill>
                <a:srgbClr val="6AA84F"/>
              </a:solidFill>
              <a:latin typeface="Roboto Mono"/>
              <a:ea typeface="Roboto Mono"/>
              <a:cs typeface="Roboto Mono"/>
              <a:sym typeface="Roboto Mono"/>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Circuito Integrado (CI)</a:t>
            </a:r>
            <a:endParaRPr b="1" sz="14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pic>
        <p:nvPicPr>
          <p:cNvPr id="79" name="Google Shape;79;p16"/>
          <p:cNvPicPr preferRelativeResize="0"/>
          <p:nvPr/>
        </p:nvPicPr>
        <p:blipFill>
          <a:blip r:embed="rId3">
            <a:alphaModFix/>
          </a:blip>
          <a:stretch>
            <a:fillRect/>
          </a:stretch>
        </p:blipFill>
        <p:spPr>
          <a:xfrm>
            <a:off x="4073250" y="390525"/>
            <a:ext cx="4362450" cy="436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Circuitos integrados lineales</a:t>
            </a:r>
            <a:endParaRPr sz="2000">
              <a:solidFill>
                <a:srgbClr val="6AA84F"/>
              </a:solidFill>
              <a:latin typeface="Roboto Mono"/>
              <a:ea typeface="Roboto Mono"/>
              <a:cs typeface="Roboto Mono"/>
              <a:sym typeface="Roboto Mono"/>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Circuito Integrado Lineales </a:t>
            </a:r>
            <a:endParaRPr b="1" sz="1400">
              <a:solidFill>
                <a:srgbClr val="38761D"/>
              </a:solidFill>
              <a:latin typeface="Roboto Mono"/>
              <a:ea typeface="Roboto Mono"/>
              <a:cs typeface="Roboto Mono"/>
              <a:sym typeface="Roboto Mono"/>
            </a:endParaRPr>
          </a:p>
          <a:p>
            <a:pPr indent="457200" lvl="0" marL="0" rtl="0" algn="l">
              <a:spcBef>
                <a:spcPts val="1600"/>
              </a:spcBef>
              <a:spcAft>
                <a:spcPts val="0"/>
              </a:spcAft>
              <a:buNone/>
            </a:pPr>
            <a:r>
              <a:rPr lang="es-419" sz="1200">
                <a:solidFill>
                  <a:srgbClr val="38761D"/>
                </a:solidFill>
                <a:latin typeface="Roboto Mono"/>
                <a:ea typeface="Roboto Mono"/>
                <a:cs typeface="Roboto Mono"/>
                <a:sym typeface="Roboto Mono"/>
              </a:rPr>
              <a:t>Tienen continuamente salida variable (teóricamente capaces de lograr muchísimos estados) que dependen del nivel de la señal de entrada en el circuito. </a:t>
            </a:r>
            <a:endParaRPr sz="1200">
              <a:solidFill>
                <a:srgbClr val="38761D"/>
              </a:solidFill>
              <a:latin typeface="Roboto Mono"/>
              <a:ea typeface="Roboto Mono"/>
              <a:cs typeface="Roboto Mono"/>
              <a:sym typeface="Roboto Mono"/>
            </a:endParaRPr>
          </a:p>
          <a:p>
            <a:pPr indent="457200" lvl="0" marL="0" rtl="0" algn="l">
              <a:spcBef>
                <a:spcPts val="1600"/>
              </a:spcBef>
              <a:spcAft>
                <a:spcPts val="0"/>
              </a:spcAft>
              <a:buNone/>
            </a:pPr>
            <a:r>
              <a:rPr lang="es-419" sz="1200">
                <a:solidFill>
                  <a:srgbClr val="38761D"/>
                </a:solidFill>
                <a:latin typeface="Roboto Mono"/>
                <a:ea typeface="Roboto Mono"/>
                <a:cs typeface="Roboto Mono"/>
                <a:sym typeface="Roboto Mono"/>
              </a:rPr>
              <a:t>Idealmente, cuando la salida instantánea se representa gráficamente contra la entrada instantánea, se muestra en la gráfica como una línea recta. Los circuitos integrados lineales se utilizan tanto como audiofrecuencia y como amplificadores de radiofrecuencia.</a:t>
            </a:r>
            <a:endParaRPr sz="1200">
              <a:solidFill>
                <a:srgbClr val="38761D"/>
              </a:solidFill>
              <a:latin typeface="Roboto Mono"/>
              <a:ea typeface="Roboto Mono"/>
              <a:cs typeface="Roboto Mono"/>
              <a:sym typeface="Roboto Mono"/>
            </a:endParaRPr>
          </a:p>
          <a:p>
            <a:pPr indent="457200" lvl="0" marL="0" rtl="0" algn="l">
              <a:spcBef>
                <a:spcPts val="1600"/>
              </a:spcBef>
              <a:spcAft>
                <a:spcPts val="0"/>
              </a:spcAft>
              <a:buNone/>
            </a:pPr>
            <a:r>
              <a:t/>
            </a:r>
            <a:endParaRPr sz="12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Circuitos integrados digitales</a:t>
            </a:r>
            <a:endParaRPr sz="2000">
              <a:solidFill>
                <a:srgbClr val="6AA84F"/>
              </a:solidFill>
              <a:latin typeface="Roboto Mono"/>
              <a:ea typeface="Roboto Mono"/>
              <a:cs typeface="Roboto Mono"/>
              <a:sym typeface="Roboto Mono"/>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Circuito Integrado digitales </a:t>
            </a:r>
            <a:endParaRPr b="1" sz="1400">
              <a:solidFill>
                <a:srgbClr val="38761D"/>
              </a:solidFill>
              <a:latin typeface="Roboto Mono"/>
              <a:ea typeface="Roboto Mono"/>
              <a:cs typeface="Roboto Mono"/>
              <a:sym typeface="Roboto Mono"/>
            </a:endParaRPr>
          </a:p>
          <a:p>
            <a:pPr indent="457200" lvl="0" marL="0" rtl="0" algn="l">
              <a:spcBef>
                <a:spcPts val="1600"/>
              </a:spcBef>
              <a:spcAft>
                <a:spcPts val="0"/>
              </a:spcAft>
              <a:buNone/>
            </a:pPr>
            <a:r>
              <a:rPr lang="es-419" sz="1200">
                <a:solidFill>
                  <a:srgbClr val="38761D"/>
                </a:solidFill>
                <a:latin typeface="Roboto Mono"/>
                <a:ea typeface="Roboto Mono"/>
                <a:cs typeface="Roboto Mono"/>
                <a:sym typeface="Roboto Mono"/>
              </a:rPr>
              <a:t>Operan a sólo unos pocos niveles o estados muy definidos, en vez de en un rango de amplitud de señal. Estos dispositivos se utilizan en los ordenadores, modems, redes de ordenadores y contadores de frecuencia. Los bloques fundamentales de circuitos integrados digitales de construcción son puertas lógicas, que trabajan con datos binarios, llamados así bajo (0 lógico) y alto (1 lógico).</a:t>
            </a:r>
            <a:endParaRPr sz="1200">
              <a:solidFill>
                <a:srgbClr val="38761D"/>
              </a:solidFill>
              <a:latin typeface="Roboto Mono"/>
              <a:ea typeface="Roboto Mono"/>
              <a:cs typeface="Roboto Mono"/>
              <a:sym typeface="Roboto Mono"/>
            </a:endParaRPr>
          </a:p>
          <a:p>
            <a:pPr indent="0" lvl="0" marL="457200" rtl="0" algn="l">
              <a:spcBef>
                <a:spcPts val="1600"/>
              </a:spcBef>
              <a:spcAft>
                <a:spcPts val="1600"/>
              </a:spcAft>
              <a:buNone/>
            </a:pPr>
            <a:r>
              <a:t/>
            </a:r>
            <a:endParaRPr sz="1200">
              <a:solidFill>
                <a:srgbClr val="38761D"/>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Circuitos integrados </a:t>
            </a:r>
            <a:r>
              <a:rPr lang="es-419" sz="2000">
                <a:solidFill>
                  <a:srgbClr val="6AA84F"/>
                </a:solidFill>
                <a:latin typeface="Roboto Mono"/>
                <a:ea typeface="Roboto Mono"/>
                <a:cs typeface="Roboto Mono"/>
                <a:sym typeface="Roboto Mono"/>
              </a:rPr>
              <a:t>Clasificación</a:t>
            </a:r>
            <a:r>
              <a:rPr lang="es-419" sz="2000">
                <a:solidFill>
                  <a:srgbClr val="6AA84F"/>
                </a:solidFill>
                <a:latin typeface="Roboto Mono"/>
                <a:ea typeface="Roboto Mono"/>
                <a:cs typeface="Roboto Mono"/>
                <a:sym typeface="Roboto Mono"/>
              </a:rPr>
              <a:t> por componentes</a:t>
            </a:r>
            <a:endParaRPr sz="2000">
              <a:solidFill>
                <a:srgbClr val="6AA84F"/>
              </a:solidFill>
              <a:latin typeface="Roboto Mono"/>
              <a:ea typeface="Roboto Mono"/>
              <a:cs typeface="Roboto Mono"/>
              <a:sym typeface="Roboto Mono"/>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1400">
                <a:solidFill>
                  <a:srgbClr val="38761D"/>
                </a:solidFill>
                <a:latin typeface="Roboto Mono"/>
                <a:ea typeface="Roboto Mono"/>
                <a:cs typeface="Roboto Mono"/>
                <a:sym typeface="Roboto Mono"/>
              </a:rPr>
              <a:t>SSI</a:t>
            </a:r>
            <a:r>
              <a:rPr lang="es-419" sz="1400">
                <a:solidFill>
                  <a:srgbClr val="38761D"/>
                </a:solidFill>
                <a:latin typeface="Roboto Mono"/>
                <a:ea typeface="Roboto Mono"/>
                <a:cs typeface="Roboto Mono"/>
                <a:sym typeface="Roboto Mono"/>
              </a:rPr>
              <a:t> (Small Scale Integration) pequeño nivel: compuesto de entre 10 a 100 transistores</a:t>
            </a:r>
            <a:endParaRPr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s-419" sz="1400">
                <a:solidFill>
                  <a:srgbClr val="38761D"/>
                </a:solidFill>
                <a:latin typeface="Roboto Mono"/>
                <a:ea typeface="Roboto Mono"/>
                <a:cs typeface="Roboto Mono"/>
                <a:sym typeface="Roboto Mono"/>
              </a:rPr>
              <a:t>MSI</a:t>
            </a:r>
            <a:r>
              <a:rPr lang="es-419" sz="1400">
                <a:solidFill>
                  <a:srgbClr val="38761D"/>
                </a:solidFill>
                <a:latin typeface="Roboto Mono"/>
                <a:ea typeface="Roboto Mono"/>
                <a:cs typeface="Roboto Mono"/>
                <a:sym typeface="Roboto Mono"/>
              </a:rPr>
              <a:t> (Medium Scale Integration) medio: compuesto de entre 100 a 1.000 transistores</a:t>
            </a:r>
            <a:endParaRPr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s-419" sz="1400">
                <a:solidFill>
                  <a:srgbClr val="38761D"/>
                </a:solidFill>
                <a:latin typeface="Roboto Mono"/>
                <a:ea typeface="Roboto Mono"/>
                <a:cs typeface="Roboto Mono"/>
                <a:sym typeface="Roboto Mono"/>
              </a:rPr>
              <a:t>LSI</a:t>
            </a:r>
            <a:r>
              <a:rPr lang="es-419" sz="1400">
                <a:solidFill>
                  <a:srgbClr val="38761D"/>
                </a:solidFill>
                <a:latin typeface="Roboto Mono"/>
                <a:ea typeface="Roboto Mono"/>
                <a:cs typeface="Roboto Mono"/>
                <a:sym typeface="Roboto Mono"/>
              </a:rPr>
              <a:t> (Large Scale Integration) grande: compuesto de entre 1.000 a 10.000 transistores</a:t>
            </a:r>
            <a:endParaRPr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s-419" sz="1400">
                <a:solidFill>
                  <a:srgbClr val="38761D"/>
                </a:solidFill>
                <a:latin typeface="Roboto Mono"/>
                <a:ea typeface="Roboto Mono"/>
                <a:cs typeface="Roboto Mono"/>
                <a:sym typeface="Roboto Mono"/>
              </a:rPr>
              <a:t>VLSI</a:t>
            </a:r>
            <a:r>
              <a:rPr lang="es-419" sz="1400">
                <a:solidFill>
                  <a:srgbClr val="38761D"/>
                </a:solidFill>
                <a:latin typeface="Roboto Mono"/>
                <a:ea typeface="Roboto Mono"/>
                <a:cs typeface="Roboto Mono"/>
                <a:sym typeface="Roboto Mono"/>
              </a:rPr>
              <a:t> (Very Large Scale Integration) muy grande: compuesto de entre 10.000 a 100.000 transistores</a:t>
            </a:r>
            <a:endParaRPr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s-419" sz="1400">
                <a:solidFill>
                  <a:srgbClr val="38761D"/>
                </a:solidFill>
                <a:latin typeface="Roboto Mono"/>
                <a:ea typeface="Roboto Mono"/>
                <a:cs typeface="Roboto Mono"/>
                <a:sym typeface="Roboto Mono"/>
              </a:rPr>
              <a:t>ULSI</a:t>
            </a:r>
            <a:r>
              <a:rPr lang="es-419" sz="1400">
                <a:solidFill>
                  <a:srgbClr val="38761D"/>
                </a:solidFill>
                <a:latin typeface="Roboto Mono"/>
                <a:ea typeface="Roboto Mono"/>
                <a:cs typeface="Roboto Mono"/>
                <a:sym typeface="Roboto Mono"/>
              </a:rPr>
              <a:t> (Ultra Large Scale Integration) ultra grande: compuesto de entre 100.000 a 1.000.000 transistores</a:t>
            </a:r>
            <a:endParaRPr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s-419" sz="1400">
                <a:solidFill>
                  <a:srgbClr val="38761D"/>
                </a:solidFill>
                <a:latin typeface="Roboto Mono"/>
                <a:ea typeface="Roboto Mono"/>
                <a:cs typeface="Roboto Mono"/>
                <a:sym typeface="Roboto Mono"/>
              </a:rPr>
              <a:t>GLSI</a:t>
            </a:r>
            <a:r>
              <a:rPr lang="es-419" sz="1400">
                <a:solidFill>
                  <a:srgbClr val="38761D"/>
                </a:solidFill>
                <a:latin typeface="Roboto Mono"/>
                <a:ea typeface="Roboto Mono"/>
                <a:cs typeface="Roboto Mono"/>
                <a:sym typeface="Roboto Mono"/>
              </a:rPr>
              <a:t> (Giga Large Scale Integration) giga grande: compuesto de entre más de un millón de transistores</a:t>
            </a:r>
            <a:endParaRPr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8761D"/>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Circuitos integrados Clasificación por función</a:t>
            </a:r>
            <a:endParaRPr sz="2000">
              <a:solidFill>
                <a:srgbClr val="6AA84F"/>
              </a:solidFill>
              <a:latin typeface="Roboto Mono"/>
              <a:ea typeface="Roboto Mono"/>
              <a:cs typeface="Roboto Mono"/>
              <a:sym typeface="Roboto Mono"/>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1400">
                <a:solidFill>
                  <a:srgbClr val="38761D"/>
                </a:solidFill>
                <a:latin typeface="Roboto Mono"/>
                <a:ea typeface="Roboto Mono"/>
                <a:cs typeface="Roboto Mono"/>
                <a:sym typeface="Roboto Mono"/>
              </a:rPr>
              <a:t>Los principales son:</a:t>
            </a:r>
            <a:endParaRPr b="1"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1" sz="1400">
              <a:solidFill>
                <a:srgbClr val="38761D"/>
              </a:solidFill>
              <a:latin typeface="Roboto Mono"/>
              <a:ea typeface="Roboto Mono"/>
              <a:cs typeface="Roboto Mono"/>
              <a:sym typeface="Roboto Mono"/>
            </a:endParaRPr>
          </a:p>
          <a:p>
            <a:pPr indent="-317500" lvl="0" marL="457200" rtl="0" algn="l">
              <a:lnSpc>
                <a:spcPct val="100000"/>
              </a:lnSpc>
              <a:spcBef>
                <a:spcPts val="0"/>
              </a:spcBef>
              <a:spcAft>
                <a:spcPts val="0"/>
              </a:spcAft>
              <a:buClr>
                <a:srgbClr val="38761D"/>
              </a:buClr>
              <a:buSzPts val="1400"/>
              <a:buFont typeface="Roboto Mono"/>
              <a:buChar char="●"/>
            </a:pPr>
            <a:r>
              <a:rPr b="1" lang="es-419" sz="1400">
                <a:solidFill>
                  <a:srgbClr val="38761D"/>
                </a:solidFill>
                <a:latin typeface="Roboto Mono"/>
                <a:ea typeface="Roboto Mono"/>
                <a:cs typeface="Roboto Mono"/>
                <a:sym typeface="Roboto Mono"/>
              </a:rPr>
              <a:t>Los Circuitos Lógicos</a:t>
            </a:r>
            <a:endParaRPr b="1" sz="1400">
              <a:solidFill>
                <a:srgbClr val="38761D"/>
              </a:solidFill>
              <a:latin typeface="Roboto Mono"/>
              <a:ea typeface="Roboto Mono"/>
              <a:cs typeface="Roboto Mono"/>
              <a:sym typeface="Roboto Mono"/>
            </a:endParaRPr>
          </a:p>
          <a:p>
            <a:pPr indent="-317500" lvl="0" marL="457200" rtl="0" algn="l">
              <a:lnSpc>
                <a:spcPct val="100000"/>
              </a:lnSpc>
              <a:spcBef>
                <a:spcPts val="0"/>
              </a:spcBef>
              <a:spcAft>
                <a:spcPts val="0"/>
              </a:spcAft>
              <a:buClr>
                <a:srgbClr val="38761D"/>
              </a:buClr>
              <a:buSzPts val="1400"/>
              <a:buFont typeface="Roboto Mono"/>
              <a:buChar char="●"/>
            </a:pPr>
            <a:r>
              <a:rPr b="1" lang="es-419" sz="1400">
                <a:solidFill>
                  <a:srgbClr val="38761D"/>
                </a:solidFill>
                <a:latin typeface="Roboto Mono"/>
                <a:ea typeface="Roboto Mono"/>
                <a:cs typeface="Roboto Mono"/>
                <a:sym typeface="Roboto Mono"/>
              </a:rPr>
              <a:t>Los Circuitos Comparadores</a:t>
            </a:r>
            <a:endParaRPr b="1" sz="1400">
              <a:solidFill>
                <a:srgbClr val="38761D"/>
              </a:solidFill>
              <a:latin typeface="Roboto Mono"/>
              <a:ea typeface="Roboto Mono"/>
              <a:cs typeface="Roboto Mono"/>
              <a:sym typeface="Roboto Mono"/>
            </a:endParaRPr>
          </a:p>
          <a:p>
            <a:pPr indent="-317500" lvl="0" marL="457200" rtl="0" algn="l">
              <a:lnSpc>
                <a:spcPct val="100000"/>
              </a:lnSpc>
              <a:spcBef>
                <a:spcPts val="0"/>
              </a:spcBef>
              <a:spcAft>
                <a:spcPts val="0"/>
              </a:spcAft>
              <a:buClr>
                <a:srgbClr val="38761D"/>
              </a:buClr>
              <a:buSzPts val="1400"/>
              <a:buFont typeface="Roboto Mono"/>
              <a:buChar char="●"/>
            </a:pPr>
            <a:r>
              <a:rPr b="1" lang="es-419" sz="1400">
                <a:solidFill>
                  <a:srgbClr val="38761D"/>
                </a:solidFill>
                <a:latin typeface="Roboto Mono"/>
                <a:ea typeface="Roboto Mono"/>
                <a:cs typeface="Roboto Mono"/>
                <a:sym typeface="Roboto Mono"/>
              </a:rPr>
              <a:t>Circuitos Amplificadores Operacionales</a:t>
            </a:r>
            <a:endParaRPr b="1" sz="1400">
              <a:solidFill>
                <a:srgbClr val="38761D"/>
              </a:solidFill>
              <a:latin typeface="Roboto Mono"/>
              <a:ea typeface="Roboto Mono"/>
              <a:cs typeface="Roboto Mono"/>
              <a:sym typeface="Roboto Mono"/>
            </a:endParaRPr>
          </a:p>
          <a:p>
            <a:pPr indent="-317500" lvl="0" marL="457200" rtl="0" algn="l">
              <a:lnSpc>
                <a:spcPct val="100000"/>
              </a:lnSpc>
              <a:spcBef>
                <a:spcPts val="0"/>
              </a:spcBef>
              <a:spcAft>
                <a:spcPts val="0"/>
              </a:spcAft>
              <a:buClr>
                <a:srgbClr val="38761D"/>
              </a:buClr>
              <a:buSzPts val="1400"/>
              <a:buFont typeface="Roboto Mono"/>
              <a:buChar char="●"/>
            </a:pPr>
            <a:r>
              <a:rPr b="1" lang="es-419" sz="1400">
                <a:solidFill>
                  <a:srgbClr val="38761D"/>
                </a:solidFill>
                <a:latin typeface="Roboto Mono"/>
                <a:ea typeface="Roboto Mono"/>
                <a:cs typeface="Roboto Mono"/>
                <a:sym typeface="Roboto Mono"/>
              </a:rPr>
              <a:t>Circuitos Amplificadores de Audio</a:t>
            </a:r>
            <a:endParaRPr b="1" sz="1400">
              <a:solidFill>
                <a:srgbClr val="38761D"/>
              </a:solidFill>
              <a:latin typeface="Roboto Mono"/>
              <a:ea typeface="Roboto Mono"/>
              <a:cs typeface="Roboto Mono"/>
              <a:sym typeface="Roboto Mono"/>
            </a:endParaRPr>
          </a:p>
          <a:p>
            <a:pPr indent="-317500" lvl="0" marL="457200" rtl="0" algn="l">
              <a:lnSpc>
                <a:spcPct val="100000"/>
              </a:lnSpc>
              <a:spcBef>
                <a:spcPts val="0"/>
              </a:spcBef>
              <a:spcAft>
                <a:spcPts val="0"/>
              </a:spcAft>
              <a:buClr>
                <a:srgbClr val="38761D"/>
              </a:buClr>
              <a:buSzPts val="1400"/>
              <a:buFont typeface="Roboto Mono"/>
              <a:buChar char="●"/>
            </a:pPr>
            <a:r>
              <a:rPr b="1" lang="es-419" sz="1400">
                <a:solidFill>
                  <a:srgbClr val="38761D"/>
                </a:solidFill>
                <a:latin typeface="Roboto Mono"/>
                <a:ea typeface="Roboto Mono"/>
                <a:cs typeface="Roboto Mono"/>
                <a:sym typeface="Roboto Mono"/>
              </a:rPr>
              <a:t>Circuitos Temporizadores</a:t>
            </a:r>
            <a:endParaRPr b="1" sz="1400">
              <a:solidFill>
                <a:srgbClr val="38761D"/>
              </a:solidFill>
              <a:latin typeface="Roboto Mono"/>
              <a:ea typeface="Roboto Mono"/>
              <a:cs typeface="Roboto Mono"/>
              <a:sym typeface="Roboto Mono"/>
            </a:endParaRPr>
          </a:p>
          <a:p>
            <a:pPr indent="-317500" lvl="0" marL="457200" rtl="0" algn="l">
              <a:lnSpc>
                <a:spcPct val="100000"/>
              </a:lnSpc>
              <a:spcBef>
                <a:spcPts val="0"/>
              </a:spcBef>
              <a:spcAft>
                <a:spcPts val="0"/>
              </a:spcAft>
              <a:buClr>
                <a:srgbClr val="38761D"/>
              </a:buClr>
              <a:buSzPts val="1400"/>
              <a:buFont typeface="Roboto Mono"/>
              <a:buChar char="●"/>
            </a:pPr>
            <a:r>
              <a:rPr b="1" lang="es-419" sz="1400">
                <a:solidFill>
                  <a:srgbClr val="38761D"/>
                </a:solidFill>
                <a:latin typeface="Roboto Mono"/>
                <a:ea typeface="Roboto Mono"/>
                <a:cs typeface="Roboto Mono"/>
                <a:sym typeface="Roboto Mono"/>
              </a:rPr>
              <a:t>Circuitos Conmutadores</a:t>
            </a:r>
            <a:endParaRPr b="1"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s-419" sz="1400">
                <a:solidFill>
                  <a:srgbClr val="38761D"/>
                </a:solidFill>
                <a:latin typeface="Roboto Mono"/>
                <a:ea typeface="Roboto Mono"/>
                <a:cs typeface="Roboto Mono"/>
                <a:sym typeface="Roboto Mono"/>
              </a:rPr>
              <a:t> </a:t>
            </a:r>
            <a:endParaRPr b="1"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1" sz="1400">
              <a:solidFill>
                <a:srgbClr val="38761D"/>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8761D"/>
              </a:solidFill>
              <a:latin typeface="Roboto Mono"/>
              <a:ea typeface="Roboto Mono"/>
              <a:cs typeface="Roboto Mono"/>
              <a:sym typeface="Roboto Mono"/>
            </a:endParaRPr>
          </a:p>
        </p:txBody>
      </p:sp>
      <p:sp>
        <p:nvSpPr>
          <p:cNvPr id="104" name="Google Shape;104;p20"/>
          <p:cNvSpPr/>
          <p:nvPr/>
        </p:nvSpPr>
        <p:spPr>
          <a:xfrm>
            <a:off x="1654800" y="3483475"/>
            <a:ext cx="7177500" cy="1085400"/>
          </a:xfrm>
          <a:prstGeom prst="rect">
            <a:avLst/>
          </a:prstGeom>
          <a:solidFill>
            <a:srgbClr val="FFF2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s-419" sz="1100">
                <a:latin typeface="Roboto Mono"/>
                <a:ea typeface="Roboto Mono"/>
                <a:cs typeface="Roboto Mono"/>
                <a:sym typeface="Roboto Mono"/>
              </a:rPr>
              <a:t>También existen otros tipos de circuitos integrados</a:t>
            </a:r>
            <a:endParaRPr b="1" sz="1100">
              <a:latin typeface="Roboto Mono"/>
              <a:ea typeface="Roboto Mono"/>
              <a:cs typeface="Roboto Mono"/>
              <a:sym typeface="Roboto Mono"/>
            </a:endParaRPr>
          </a:p>
          <a:p>
            <a:pPr indent="0" lvl="0" marL="0" rtl="0" algn="just">
              <a:spcBef>
                <a:spcPts val="0"/>
              </a:spcBef>
              <a:spcAft>
                <a:spcPts val="0"/>
              </a:spcAft>
              <a:buNone/>
            </a:pPr>
            <a:r>
              <a:rPr lang="es-419" sz="1100">
                <a:latin typeface="Roboto Mono"/>
                <a:ea typeface="Roboto Mono"/>
                <a:cs typeface="Roboto Mono"/>
                <a:sym typeface="Roboto Mono"/>
              </a:rPr>
              <a:t>Hay miles de otros tipos. Una gran cantidad de circuitos integrados que se hicieron con un propósito especial como la grabación de sonido digital. La mayoría de circuitos integrados vienen con un manual de información (datasheet) de cómo utilizarlos.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6AA84F"/>
                </a:solidFill>
                <a:latin typeface="Roboto Mono"/>
                <a:ea typeface="Roboto Mono"/>
                <a:cs typeface="Roboto Mono"/>
                <a:sym typeface="Roboto Mono"/>
              </a:rPr>
              <a:t>Circuito Integrado 555</a:t>
            </a:r>
            <a:endParaRPr sz="2000">
              <a:solidFill>
                <a:srgbClr val="6AA84F"/>
              </a:solidFill>
              <a:latin typeface="Roboto Mono"/>
              <a:ea typeface="Roboto Mono"/>
              <a:cs typeface="Roboto Mono"/>
              <a:sym typeface="Roboto Mono"/>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38761D"/>
                </a:solidFill>
                <a:latin typeface="Roboto Mono"/>
                <a:ea typeface="Roboto Mono"/>
                <a:cs typeface="Roboto Mono"/>
                <a:sym typeface="Roboto Mono"/>
              </a:rPr>
              <a:t>El circuito integrado 555 se compone de un temporizador de propósito general que puede operar tanto en la configuración astable como en la configuración monoestable.</a:t>
            </a:r>
            <a:endParaRPr b="1" sz="1400">
              <a:solidFill>
                <a:srgbClr val="38761D"/>
              </a:solidFill>
              <a:latin typeface="Roboto Mono"/>
              <a:ea typeface="Roboto Mono"/>
              <a:cs typeface="Roboto Mono"/>
              <a:sym typeface="Roboto Mono"/>
            </a:endParaRPr>
          </a:p>
          <a:p>
            <a:pPr indent="0" lvl="0" marL="0" rtl="0" algn="l">
              <a:spcBef>
                <a:spcPts val="1600"/>
              </a:spcBef>
              <a:spcAft>
                <a:spcPts val="1600"/>
              </a:spcAft>
              <a:buNone/>
            </a:pPr>
            <a:r>
              <a:t/>
            </a:r>
            <a:endParaRPr b="1" sz="1400">
              <a:solidFill>
                <a:srgbClr val="38761D"/>
              </a:solidFill>
              <a:latin typeface="Roboto Mono"/>
              <a:ea typeface="Roboto Mono"/>
              <a:cs typeface="Roboto Mono"/>
              <a:sym typeface="Roboto Mono"/>
            </a:endParaRPr>
          </a:p>
        </p:txBody>
      </p:sp>
      <p:pic>
        <p:nvPicPr>
          <p:cNvPr id="111" name="Google Shape;111;p21"/>
          <p:cNvPicPr preferRelativeResize="0"/>
          <p:nvPr/>
        </p:nvPicPr>
        <p:blipFill>
          <a:blip r:embed="rId3">
            <a:alphaModFix/>
          </a:blip>
          <a:stretch>
            <a:fillRect/>
          </a:stretch>
        </p:blipFill>
        <p:spPr>
          <a:xfrm>
            <a:off x="1876425" y="2063788"/>
            <a:ext cx="5391150" cy="250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