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4" r:id="rId21"/>
    <p:sldId id="275" r:id="rId22"/>
    <p:sldId id="277" r:id="rId23"/>
    <p:sldId id="278" r:id="rId24"/>
    <p:sldId id="279" r:id="rId25"/>
    <p:sldId id="280" r:id="rId26"/>
    <p:sldId id="281" r:id="rId27"/>
    <p:sldId id="283" r:id="rId28"/>
    <p:sldId id="282"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79"/>
    <p:restoredTop sz="72376"/>
  </p:normalViewPr>
  <p:slideViewPr>
    <p:cSldViewPr snapToGrid="0">
      <p:cViewPr>
        <p:scale>
          <a:sx n="86" d="100"/>
          <a:sy n="86" d="100"/>
        </p:scale>
        <p:origin x="1040"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4D0F33-9430-465F-B7B7-CA83092024D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8D81F94-FA33-4D51-B2E5-1E65F1641DA5}">
      <dgm:prSet/>
      <dgm:spPr/>
      <dgm:t>
        <a:bodyPr/>
        <a:lstStyle/>
        <a:p>
          <a:pPr>
            <a:lnSpc>
              <a:spcPct val="100000"/>
            </a:lnSpc>
          </a:pPr>
          <a:r>
            <a:rPr lang="en-GB" dirty="0"/>
            <a:t>ASCENT setup</a:t>
          </a:r>
          <a:endParaRPr lang="en-US" dirty="0"/>
        </a:p>
      </dgm:t>
    </dgm:pt>
    <dgm:pt modelId="{0CEA329A-C4CE-452A-B707-D0AB446502DA}" type="parTrans" cxnId="{190076B5-E8A9-4230-8B22-10E02A5691AB}">
      <dgm:prSet/>
      <dgm:spPr/>
      <dgm:t>
        <a:bodyPr/>
        <a:lstStyle/>
        <a:p>
          <a:endParaRPr lang="en-US"/>
        </a:p>
      </dgm:t>
    </dgm:pt>
    <dgm:pt modelId="{A50AD132-CC53-4CAE-9554-AD0418E122D7}" type="sibTrans" cxnId="{190076B5-E8A9-4230-8B22-10E02A5691AB}">
      <dgm:prSet/>
      <dgm:spPr/>
      <dgm:t>
        <a:bodyPr/>
        <a:lstStyle/>
        <a:p>
          <a:endParaRPr lang="en-US"/>
        </a:p>
      </dgm:t>
    </dgm:pt>
    <dgm:pt modelId="{360F7FA8-14CA-42CE-9B86-9DF44905B89C}">
      <dgm:prSet/>
      <dgm:spPr/>
      <dgm:t>
        <a:bodyPr/>
        <a:lstStyle/>
        <a:p>
          <a:pPr>
            <a:lnSpc>
              <a:spcPct val="100000"/>
            </a:lnSpc>
          </a:pPr>
          <a:r>
            <a:rPr lang="en-GB" dirty="0"/>
            <a:t>Reproduced figure from Peña et al.</a:t>
          </a:r>
          <a:endParaRPr lang="en-US" dirty="0"/>
        </a:p>
      </dgm:t>
    </dgm:pt>
    <dgm:pt modelId="{A5F55365-9DD3-4BCF-8654-0471705D5CD0}" type="parTrans" cxnId="{8E40D1A4-971D-4F8A-8E91-F8CBF4CE98C0}">
      <dgm:prSet/>
      <dgm:spPr/>
      <dgm:t>
        <a:bodyPr/>
        <a:lstStyle/>
        <a:p>
          <a:endParaRPr lang="en-US"/>
        </a:p>
      </dgm:t>
    </dgm:pt>
    <dgm:pt modelId="{5CB55EF5-E2F6-48A0-AE9E-0D0E6B74D482}" type="sibTrans" cxnId="{8E40D1A4-971D-4F8A-8E91-F8CBF4CE98C0}">
      <dgm:prSet/>
      <dgm:spPr/>
      <dgm:t>
        <a:bodyPr/>
        <a:lstStyle/>
        <a:p>
          <a:endParaRPr lang="en-US"/>
        </a:p>
      </dgm:t>
    </dgm:pt>
    <dgm:pt modelId="{3B2F7E31-1C4F-4F62-92B5-161FA947090E}">
      <dgm:prSet/>
      <dgm:spPr/>
      <dgm:t>
        <a:bodyPr/>
        <a:lstStyle/>
        <a:p>
          <a:pPr>
            <a:lnSpc>
              <a:spcPct val="100000"/>
            </a:lnSpc>
          </a:pPr>
          <a:r>
            <a:rPr lang="en-GB" dirty="0"/>
            <a:t>Explored research question with further analyses</a:t>
          </a:r>
          <a:endParaRPr lang="en-US" dirty="0"/>
        </a:p>
      </dgm:t>
    </dgm:pt>
    <dgm:pt modelId="{DA4F8FD7-97B5-4C17-B27B-8761EF120E13}" type="parTrans" cxnId="{8022CFF4-5CAC-4298-8867-7B38F9DCA01E}">
      <dgm:prSet/>
      <dgm:spPr/>
      <dgm:t>
        <a:bodyPr/>
        <a:lstStyle/>
        <a:p>
          <a:endParaRPr lang="en-US"/>
        </a:p>
      </dgm:t>
    </dgm:pt>
    <dgm:pt modelId="{B10A0DEA-C5A2-4A99-89F5-CF742A0895AC}" type="sibTrans" cxnId="{8022CFF4-5CAC-4298-8867-7B38F9DCA01E}">
      <dgm:prSet/>
      <dgm:spPr/>
      <dgm:t>
        <a:bodyPr/>
        <a:lstStyle/>
        <a:p>
          <a:endParaRPr lang="en-US"/>
        </a:p>
      </dgm:t>
    </dgm:pt>
    <dgm:pt modelId="{77FB43E1-F349-4DC5-B547-81A7B7000E2C}">
      <dgm:prSet/>
      <dgm:spPr/>
      <dgm:t>
        <a:bodyPr/>
        <a:lstStyle/>
        <a:p>
          <a:pPr>
            <a:lnSpc>
              <a:spcPct val="100000"/>
            </a:lnSpc>
          </a:pPr>
          <a:r>
            <a:rPr lang="en-US" dirty="0"/>
            <a:t>Main debugging steps applied </a:t>
          </a:r>
        </a:p>
      </dgm:t>
    </dgm:pt>
    <dgm:pt modelId="{0900878F-8042-48D8-A789-786A9CF1A8B6}" type="parTrans" cxnId="{83FFE777-D91B-4EEF-BD5D-313C24FF904B}">
      <dgm:prSet/>
      <dgm:spPr/>
      <dgm:t>
        <a:bodyPr/>
        <a:lstStyle/>
        <a:p>
          <a:endParaRPr lang="en-US"/>
        </a:p>
      </dgm:t>
    </dgm:pt>
    <dgm:pt modelId="{37170D4B-CF0C-48D9-98A5-801D9DE20DBD}" type="sibTrans" cxnId="{83FFE777-D91B-4EEF-BD5D-313C24FF904B}">
      <dgm:prSet/>
      <dgm:spPr/>
      <dgm:t>
        <a:bodyPr/>
        <a:lstStyle/>
        <a:p>
          <a:endParaRPr lang="en-US"/>
        </a:p>
      </dgm:t>
    </dgm:pt>
    <dgm:pt modelId="{BC12D3D5-32D6-4482-A3AC-0A4CDC18E460}" type="pres">
      <dgm:prSet presAssocID="{B14D0F33-9430-465F-B7B7-CA83092024D5}" presName="root" presStyleCnt="0">
        <dgm:presLayoutVars>
          <dgm:dir/>
          <dgm:resizeHandles val="exact"/>
        </dgm:presLayoutVars>
      </dgm:prSet>
      <dgm:spPr/>
    </dgm:pt>
    <dgm:pt modelId="{0F47DDE6-B5D3-40A4-9C10-CDBBEAD94BE4}" type="pres">
      <dgm:prSet presAssocID="{B8D81F94-FA33-4D51-B2E5-1E65F1641DA5}" presName="compNode" presStyleCnt="0"/>
      <dgm:spPr/>
    </dgm:pt>
    <dgm:pt modelId="{BAAA9B6F-20ED-46E1-9227-35114837E79B}" type="pres">
      <dgm:prSet presAssocID="{B8D81F94-FA33-4D51-B2E5-1E65F1641DA5}" presName="bgRect" presStyleLbl="bgShp" presStyleIdx="0" presStyleCnt="4"/>
      <dgm:spPr/>
    </dgm:pt>
    <dgm:pt modelId="{35F48975-2E00-44CE-96A2-50E666D0C43B}" type="pres">
      <dgm:prSet presAssocID="{B8D81F94-FA33-4D51-B2E5-1E65F1641DA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untains"/>
        </a:ext>
      </dgm:extLst>
    </dgm:pt>
    <dgm:pt modelId="{24D8DE1F-5B9E-4884-B0B4-65336A53DF6B}" type="pres">
      <dgm:prSet presAssocID="{B8D81F94-FA33-4D51-B2E5-1E65F1641DA5}" presName="spaceRect" presStyleCnt="0"/>
      <dgm:spPr/>
    </dgm:pt>
    <dgm:pt modelId="{EBBB2CC0-0D67-4309-AE2D-A92394E74E64}" type="pres">
      <dgm:prSet presAssocID="{B8D81F94-FA33-4D51-B2E5-1E65F1641DA5}" presName="parTx" presStyleLbl="revTx" presStyleIdx="0" presStyleCnt="4">
        <dgm:presLayoutVars>
          <dgm:chMax val="0"/>
          <dgm:chPref val="0"/>
        </dgm:presLayoutVars>
      </dgm:prSet>
      <dgm:spPr/>
    </dgm:pt>
    <dgm:pt modelId="{0E035F19-7710-45F7-B320-6FF861055B8E}" type="pres">
      <dgm:prSet presAssocID="{A50AD132-CC53-4CAE-9554-AD0418E122D7}" presName="sibTrans" presStyleCnt="0"/>
      <dgm:spPr/>
    </dgm:pt>
    <dgm:pt modelId="{FE0CBFCB-32F3-41A5-A047-FB109AC159E2}" type="pres">
      <dgm:prSet presAssocID="{360F7FA8-14CA-42CE-9B86-9DF44905B89C}" presName="compNode" presStyleCnt="0"/>
      <dgm:spPr/>
    </dgm:pt>
    <dgm:pt modelId="{3F8BEE99-6CB5-4038-BD86-B86494EA88C7}" type="pres">
      <dgm:prSet presAssocID="{360F7FA8-14CA-42CE-9B86-9DF44905B89C}" presName="bgRect" presStyleLbl="bgShp" presStyleIdx="1" presStyleCnt="4"/>
      <dgm:spPr/>
    </dgm:pt>
    <dgm:pt modelId="{D682892C-B57F-4465-9402-086F234F1D58}" type="pres">
      <dgm:prSet presAssocID="{360F7FA8-14CA-42CE-9B86-9DF44905B89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pward trend"/>
        </a:ext>
      </dgm:extLst>
    </dgm:pt>
    <dgm:pt modelId="{4223F56C-193F-4086-805C-878FCEBFBB29}" type="pres">
      <dgm:prSet presAssocID="{360F7FA8-14CA-42CE-9B86-9DF44905B89C}" presName="spaceRect" presStyleCnt="0"/>
      <dgm:spPr/>
    </dgm:pt>
    <dgm:pt modelId="{8E14E4FE-9E14-4673-9AFE-6D5EBB04836B}" type="pres">
      <dgm:prSet presAssocID="{360F7FA8-14CA-42CE-9B86-9DF44905B89C}" presName="parTx" presStyleLbl="revTx" presStyleIdx="1" presStyleCnt="4">
        <dgm:presLayoutVars>
          <dgm:chMax val="0"/>
          <dgm:chPref val="0"/>
        </dgm:presLayoutVars>
      </dgm:prSet>
      <dgm:spPr/>
    </dgm:pt>
    <dgm:pt modelId="{1EB7EAF6-5040-4767-9EE9-3EB17A093050}" type="pres">
      <dgm:prSet presAssocID="{5CB55EF5-E2F6-48A0-AE9E-0D0E6B74D482}" presName="sibTrans" presStyleCnt="0"/>
      <dgm:spPr/>
    </dgm:pt>
    <dgm:pt modelId="{703DB0CE-B8C1-40D4-A358-D00885CDE089}" type="pres">
      <dgm:prSet presAssocID="{3B2F7E31-1C4F-4F62-92B5-161FA947090E}" presName="compNode" presStyleCnt="0"/>
      <dgm:spPr/>
    </dgm:pt>
    <dgm:pt modelId="{6749675D-D202-40F1-B151-A70BAAD08DA3}" type="pres">
      <dgm:prSet presAssocID="{3B2F7E31-1C4F-4F62-92B5-161FA947090E}" presName="bgRect" presStyleLbl="bgShp" presStyleIdx="2" presStyleCnt="4"/>
      <dgm:spPr/>
    </dgm:pt>
    <dgm:pt modelId="{2B4E7A4D-854F-4781-B3B0-4102B5100B2C}" type="pres">
      <dgm:prSet presAssocID="{3B2F7E31-1C4F-4F62-92B5-161FA947090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gnifying glass"/>
        </a:ext>
      </dgm:extLst>
    </dgm:pt>
    <dgm:pt modelId="{59629CED-F6D9-4833-B117-BEB610202CAB}" type="pres">
      <dgm:prSet presAssocID="{3B2F7E31-1C4F-4F62-92B5-161FA947090E}" presName="spaceRect" presStyleCnt="0"/>
      <dgm:spPr/>
    </dgm:pt>
    <dgm:pt modelId="{C985A680-78DA-4450-A98F-17614D6FC430}" type="pres">
      <dgm:prSet presAssocID="{3B2F7E31-1C4F-4F62-92B5-161FA947090E}" presName="parTx" presStyleLbl="revTx" presStyleIdx="2" presStyleCnt="4">
        <dgm:presLayoutVars>
          <dgm:chMax val="0"/>
          <dgm:chPref val="0"/>
        </dgm:presLayoutVars>
      </dgm:prSet>
      <dgm:spPr/>
    </dgm:pt>
    <dgm:pt modelId="{3EB3C3BF-73BF-43CB-84AD-9E74D6884942}" type="pres">
      <dgm:prSet presAssocID="{B10A0DEA-C5A2-4A99-89F5-CF742A0895AC}" presName="sibTrans" presStyleCnt="0"/>
      <dgm:spPr/>
    </dgm:pt>
    <dgm:pt modelId="{A2552D11-CCC9-48FD-A4EC-015C7DC129BB}" type="pres">
      <dgm:prSet presAssocID="{77FB43E1-F349-4DC5-B547-81A7B7000E2C}" presName="compNode" presStyleCnt="0"/>
      <dgm:spPr/>
    </dgm:pt>
    <dgm:pt modelId="{D8522744-995B-43FF-8B01-30F7F1B4F8BF}" type="pres">
      <dgm:prSet presAssocID="{77FB43E1-F349-4DC5-B547-81A7B7000E2C}" presName="bgRect" presStyleLbl="bgShp" presStyleIdx="3" presStyleCnt="4"/>
      <dgm:spPr/>
    </dgm:pt>
    <dgm:pt modelId="{BF9578F5-6996-4D0B-9B66-1D75EF82EC06}" type="pres">
      <dgm:prSet presAssocID="{77FB43E1-F349-4DC5-B547-81A7B7000E2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ick"/>
        </a:ext>
      </dgm:extLst>
    </dgm:pt>
    <dgm:pt modelId="{869AE31D-F7A1-432C-BFCF-39FC4EAF4A5C}" type="pres">
      <dgm:prSet presAssocID="{77FB43E1-F349-4DC5-B547-81A7B7000E2C}" presName="spaceRect" presStyleCnt="0"/>
      <dgm:spPr/>
    </dgm:pt>
    <dgm:pt modelId="{3FF13732-BEC6-48DD-A2FF-BE8AA85F1D55}" type="pres">
      <dgm:prSet presAssocID="{77FB43E1-F349-4DC5-B547-81A7B7000E2C}" presName="parTx" presStyleLbl="revTx" presStyleIdx="3" presStyleCnt="4">
        <dgm:presLayoutVars>
          <dgm:chMax val="0"/>
          <dgm:chPref val="0"/>
        </dgm:presLayoutVars>
      </dgm:prSet>
      <dgm:spPr/>
    </dgm:pt>
  </dgm:ptLst>
  <dgm:cxnLst>
    <dgm:cxn modelId="{D6398904-6409-49DA-BDE3-F1F311BC1995}" type="presOf" srcId="{B14D0F33-9430-465F-B7B7-CA83092024D5}" destId="{BC12D3D5-32D6-4482-A3AC-0A4CDC18E460}" srcOrd="0" destOrd="0" presId="urn:microsoft.com/office/officeart/2018/2/layout/IconVerticalSolidList"/>
    <dgm:cxn modelId="{F141170A-F87B-432A-B10F-E7701C2F7416}" type="presOf" srcId="{3B2F7E31-1C4F-4F62-92B5-161FA947090E}" destId="{C985A680-78DA-4450-A98F-17614D6FC430}" srcOrd="0" destOrd="0" presId="urn:microsoft.com/office/officeart/2018/2/layout/IconVerticalSolidList"/>
    <dgm:cxn modelId="{39E2DC12-B882-4CEA-A360-85DBC7DAB3EF}" type="presOf" srcId="{B8D81F94-FA33-4D51-B2E5-1E65F1641DA5}" destId="{EBBB2CC0-0D67-4309-AE2D-A92394E74E64}" srcOrd="0" destOrd="0" presId="urn:microsoft.com/office/officeart/2018/2/layout/IconVerticalSolidList"/>
    <dgm:cxn modelId="{B6CE8E2E-7B6C-40B8-9712-02213DE3B77A}" type="presOf" srcId="{77FB43E1-F349-4DC5-B547-81A7B7000E2C}" destId="{3FF13732-BEC6-48DD-A2FF-BE8AA85F1D55}" srcOrd="0" destOrd="0" presId="urn:microsoft.com/office/officeart/2018/2/layout/IconVerticalSolidList"/>
    <dgm:cxn modelId="{83FFE777-D91B-4EEF-BD5D-313C24FF904B}" srcId="{B14D0F33-9430-465F-B7B7-CA83092024D5}" destId="{77FB43E1-F349-4DC5-B547-81A7B7000E2C}" srcOrd="3" destOrd="0" parTransId="{0900878F-8042-48D8-A789-786A9CF1A8B6}" sibTransId="{37170D4B-CF0C-48D9-98A5-801D9DE20DBD}"/>
    <dgm:cxn modelId="{8E40D1A4-971D-4F8A-8E91-F8CBF4CE98C0}" srcId="{B14D0F33-9430-465F-B7B7-CA83092024D5}" destId="{360F7FA8-14CA-42CE-9B86-9DF44905B89C}" srcOrd="1" destOrd="0" parTransId="{A5F55365-9DD3-4BCF-8654-0471705D5CD0}" sibTransId="{5CB55EF5-E2F6-48A0-AE9E-0D0E6B74D482}"/>
    <dgm:cxn modelId="{190076B5-E8A9-4230-8B22-10E02A5691AB}" srcId="{B14D0F33-9430-465F-B7B7-CA83092024D5}" destId="{B8D81F94-FA33-4D51-B2E5-1E65F1641DA5}" srcOrd="0" destOrd="0" parTransId="{0CEA329A-C4CE-452A-B707-D0AB446502DA}" sibTransId="{A50AD132-CC53-4CAE-9554-AD0418E122D7}"/>
    <dgm:cxn modelId="{157E30DA-5F13-40BF-80E6-320A58715025}" type="presOf" srcId="{360F7FA8-14CA-42CE-9B86-9DF44905B89C}" destId="{8E14E4FE-9E14-4673-9AFE-6D5EBB04836B}" srcOrd="0" destOrd="0" presId="urn:microsoft.com/office/officeart/2018/2/layout/IconVerticalSolidList"/>
    <dgm:cxn modelId="{8022CFF4-5CAC-4298-8867-7B38F9DCA01E}" srcId="{B14D0F33-9430-465F-B7B7-CA83092024D5}" destId="{3B2F7E31-1C4F-4F62-92B5-161FA947090E}" srcOrd="2" destOrd="0" parTransId="{DA4F8FD7-97B5-4C17-B27B-8761EF120E13}" sibTransId="{B10A0DEA-C5A2-4A99-89F5-CF742A0895AC}"/>
    <dgm:cxn modelId="{A0F15A2E-5F1D-47FB-95E8-7D32277C66B2}" type="presParOf" srcId="{BC12D3D5-32D6-4482-A3AC-0A4CDC18E460}" destId="{0F47DDE6-B5D3-40A4-9C10-CDBBEAD94BE4}" srcOrd="0" destOrd="0" presId="urn:microsoft.com/office/officeart/2018/2/layout/IconVerticalSolidList"/>
    <dgm:cxn modelId="{18D7561F-CF36-4B0A-9179-31AD8E101FBB}" type="presParOf" srcId="{0F47DDE6-B5D3-40A4-9C10-CDBBEAD94BE4}" destId="{BAAA9B6F-20ED-46E1-9227-35114837E79B}" srcOrd="0" destOrd="0" presId="urn:microsoft.com/office/officeart/2018/2/layout/IconVerticalSolidList"/>
    <dgm:cxn modelId="{61226539-BE1F-47FC-9F40-3BC89D8A229A}" type="presParOf" srcId="{0F47DDE6-B5D3-40A4-9C10-CDBBEAD94BE4}" destId="{35F48975-2E00-44CE-96A2-50E666D0C43B}" srcOrd="1" destOrd="0" presId="urn:microsoft.com/office/officeart/2018/2/layout/IconVerticalSolidList"/>
    <dgm:cxn modelId="{C1A82CB4-E980-4AD6-9FAC-3C88FCE9720D}" type="presParOf" srcId="{0F47DDE6-B5D3-40A4-9C10-CDBBEAD94BE4}" destId="{24D8DE1F-5B9E-4884-B0B4-65336A53DF6B}" srcOrd="2" destOrd="0" presId="urn:microsoft.com/office/officeart/2018/2/layout/IconVerticalSolidList"/>
    <dgm:cxn modelId="{F0712634-436A-4672-A7EC-3021704355B7}" type="presParOf" srcId="{0F47DDE6-B5D3-40A4-9C10-CDBBEAD94BE4}" destId="{EBBB2CC0-0D67-4309-AE2D-A92394E74E64}" srcOrd="3" destOrd="0" presId="urn:microsoft.com/office/officeart/2018/2/layout/IconVerticalSolidList"/>
    <dgm:cxn modelId="{C864B645-9960-4CAE-AD5B-713189D7DD2D}" type="presParOf" srcId="{BC12D3D5-32D6-4482-A3AC-0A4CDC18E460}" destId="{0E035F19-7710-45F7-B320-6FF861055B8E}" srcOrd="1" destOrd="0" presId="urn:microsoft.com/office/officeart/2018/2/layout/IconVerticalSolidList"/>
    <dgm:cxn modelId="{6A29FDC9-92D6-4BDA-958E-F72BD2564B8C}" type="presParOf" srcId="{BC12D3D5-32D6-4482-A3AC-0A4CDC18E460}" destId="{FE0CBFCB-32F3-41A5-A047-FB109AC159E2}" srcOrd="2" destOrd="0" presId="urn:microsoft.com/office/officeart/2018/2/layout/IconVerticalSolidList"/>
    <dgm:cxn modelId="{547D1A77-9677-49E9-8FCF-A562BC155734}" type="presParOf" srcId="{FE0CBFCB-32F3-41A5-A047-FB109AC159E2}" destId="{3F8BEE99-6CB5-4038-BD86-B86494EA88C7}" srcOrd="0" destOrd="0" presId="urn:microsoft.com/office/officeart/2018/2/layout/IconVerticalSolidList"/>
    <dgm:cxn modelId="{CD0B77A0-0924-4798-8A7A-F4349443A7A7}" type="presParOf" srcId="{FE0CBFCB-32F3-41A5-A047-FB109AC159E2}" destId="{D682892C-B57F-4465-9402-086F234F1D58}" srcOrd="1" destOrd="0" presId="urn:microsoft.com/office/officeart/2018/2/layout/IconVerticalSolidList"/>
    <dgm:cxn modelId="{7C6D9ADC-CB80-49AA-A129-9E4743ADAEB7}" type="presParOf" srcId="{FE0CBFCB-32F3-41A5-A047-FB109AC159E2}" destId="{4223F56C-193F-4086-805C-878FCEBFBB29}" srcOrd="2" destOrd="0" presId="urn:microsoft.com/office/officeart/2018/2/layout/IconVerticalSolidList"/>
    <dgm:cxn modelId="{2017F04F-1FEB-4F45-B824-85C26CCC12B8}" type="presParOf" srcId="{FE0CBFCB-32F3-41A5-A047-FB109AC159E2}" destId="{8E14E4FE-9E14-4673-9AFE-6D5EBB04836B}" srcOrd="3" destOrd="0" presId="urn:microsoft.com/office/officeart/2018/2/layout/IconVerticalSolidList"/>
    <dgm:cxn modelId="{03819DD8-3B1F-4E17-94AC-710FA9C8B340}" type="presParOf" srcId="{BC12D3D5-32D6-4482-A3AC-0A4CDC18E460}" destId="{1EB7EAF6-5040-4767-9EE9-3EB17A093050}" srcOrd="3" destOrd="0" presId="urn:microsoft.com/office/officeart/2018/2/layout/IconVerticalSolidList"/>
    <dgm:cxn modelId="{3954E394-B300-47C0-96D0-7ADEE8AF9F3F}" type="presParOf" srcId="{BC12D3D5-32D6-4482-A3AC-0A4CDC18E460}" destId="{703DB0CE-B8C1-40D4-A358-D00885CDE089}" srcOrd="4" destOrd="0" presId="urn:microsoft.com/office/officeart/2018/2/layout/IconVerticalSolidList"/>
    <dgm:cxn modelId="{EEA7B23A-C462-48CC-B819-51098EAAA763}" type="presParOf" srcId="{703DB0CE-B8C1-40D4-A358-D00885CDE089}" destId="{6749675D-D202-40F1-B151-A70BAAD08DA3}" srcOrd="0" destOrd="0" presId="urn:microsoft.com/office/officeart/2018/2/layout/IconVerticalSolidList"/>
    <dgm:cxn modelId="{C6B347CD-88C5-4E3F-87D0-E5F3ECFA8855}" type="presParOf" srcId="{703DB0CE-B8C1-40D4-A358-D00885CDE089}" destId="{2B4E7A4D-854F-4781-B3B0-4102B5100B2C}" srcOrd="1" destOrd="0" presId="urn:microsoft.com/office/officeart/2018/2/layout/IconVerticalSolidList"/>
    <dgm:cxn modelId="{EA7FB708-30BD-4742-9350-7B4E238E1839}" type="presParOf" srcId="{703DB0CE-B8C1-40D4-A358-D00885CDE089}" destId="{59629CED-F6D9-4833-B117-BEB610202CAB}" srcOrd="2" destOrd="0" presId="urn:microsoft.com/office/officeart/2018/2/layout/IconVerticalSolidList"/>
    <dgm:cxn modelId="{2BC9E760-BE7C-41E8-B89F-9257297FC2B5}" type="presParOf" srcId="{703DB0CE-B8C1-40D4-A358-D00885CDE089}" destId="{C985A680-78DA-4450-A98F-17614D6FC430}" srcOrd="3" destOrd="0" presId="urn:microsoft.com/office/officeart/2018/2/layout/IconVerticalSolidList"/>
    <dgm:cxn modelId="{9B36F632-0723-4B27-B414-F20754329D35}" type="presParOf" srcId="{BC12D3D5-32D6-4482-A3AC-0A4CDC18E460}" destId="{3EB3C3BF-73BF-43CB-84AD-9E74D6884942}" srcOrd="5" destOrd="0" presId="urn:microsoft.com/office/officeart/2018/2/layout/IconVerticalSolidList"/>
    <dgm:cxn modelId="{27702D6E-2D8F-4ED3-B0C4-54F81BF4E2DB}" type="presParOf" srcId="{BC12D3D5-32D6-4482-A3AC-0A4CDC18E460}" destId="{A2552D11-CCC9-48FD-A4EC-015C7DC129BB}" srcOrd="6" destOrd="0" presId="urn:microsoft.com/office/officeart/2018/2/layout/IconVerticalSolidList"/>
    <dgm:cxn modelId="{97C9ED29-07F8-4692-BB23-2B209FE75FAE}" type="presParOf" srcId="{A2552D11-CCC9-48FD-A4EC-015C7DC129BB}" destId="{D8522744-995B-43FF-8B01-30F7F1B4F8BF}" srcOrd="0" destOrd="0" presId="urn:microsoft.com/office/officeart/2018/2/layout/IconVerticalSolidList"/>
    <dgm:cxn modelId="{EF4B21F5-694D-4F04-8A81-75127B1F423C}" type="presParOf" srcId="{A2552D11-CCC9-48FD-A4EC-015C7DC129BB}" destId="{BF9578F5-6996-4D0B-9B66-1D75EF82EC06}" srcOrd="1" destOrd="0" presId="urn:microsoft.com/office/officeart/2018/2/layout/IconVerticalSolidList"/>
    <dgm:cxn modelId="{37D79AA0-B5DE-4373-96B5-AE37F4A56DB5}" type="presParOf" srcId="{A2552D11-CCC9-48FD-A4EC-015C7DC129BB}" destId="{869AE31D-F7A1-432C-BFCF-39FC4EAF4A5C}" srcOrd="2" destOrd="0" presId="urn:microsoft.com/office/officeart/2018/2/layout/IconVerticalSolidList"/>
    <dgm:cxn modelId="{E2A303B8-F5B2-4124-9096-B3CD7F17F4C0}" type="presParOf" srcId="{A2552D11-CCC9-48FD-A4EC-015C7DC129BB}" destId="{3FF13732-BEC6-48DD-A2FF-BE8AA85F1D5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AA9B6F-20ED-46E1-9227-35114837E79B}">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F48975-2E00-44CE-96A2-50E666D0C43B}">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BB2CC0-0D67-4309-AE2D-A92394E74E64}">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GB" sz="2200" kern="1200" dirty="0"/>
            <a:t>ASCENT setup</a:t>
          </a:r>
          <a:endParaRPr lang="en-US" sz="2200" kern="1200" dirty="0"/>
        </a:p>
      </dsp:txBody>
      <dsp:txXfrm>
        <a:off x="1057183" y="1805"/>
        <a:ext cx="9458416" cy="915310"/>
      </dsp:txXfrm>
    </dsp:sp>
    <dsp:sp modelId="{3F8BEE99-6CB5-4038-BD86-B86494EA88C7}">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82892C-B57F-4465-9402-086F234F1D58}">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14E4FE-9E14-4673-9AFE-6D5EBB04836B}">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GB" sz="2200" kern="1200" dirty="0"/>
            <a:t>Reproduced figure from Peña et al.</a:t>
          </a:r>
          <a:endParaRPr lang="en-US" sz="2200" kern="1200" dirty="0"/>
        </a:p>
      </dsp:txBody>
      <dsp:txXfrm>
        <a:off x="1057183" y="1145944"/>
        <a:ext cx="9458416" cy="915310"/>
      </dsp:txXfrm>
    </dsp:sp>
    <dsp:sp modelId="{6749675D-D202-40F1-B151-A70BAAD08DA3}">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4E7A4D-854F-4781-B3B0-4102B5100B2C}">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85A680-78DA-4450-A98F-17614D6FC430}">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GB" sz="2200" kern="1200" dirty="0"/>
            <a:t>Explored research question with further analyses</a:t>
          </a:r>
          <a:endParaRPr lang="en-US" sz="2200" kern="1200" dirty="0"/>
        </a:p>
      </dsp:txBody>
      <dsp:txXfrm>
        <a:off x="1057183" y="2290082"/>
        <a:ext cx="9458416" cy="915310"/>
      </dsp:txXfrm>
    </dsp:sp>
    <dsp:sp modelId="{D8522744-995B-43FF-8B01-30F7F1B4F8BF}">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9578F5-6996-4D0B-9B66-1D75EF82EC06}">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F13732-BEC6-48DD-A2FF-BE8AA85F1D55}">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Main debugging steps applied </a:t>
          </a:r>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0C9A3-60AB-7541-B8D4-5CC5B43CB17C}" type="datetimeFigureOut">
              <a:rPr lang="en-US" smtClean="0"/>
              <a:t>9/13/25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393087-074E-2042-AA0B-86E8E671C9CC}" type="slidenum">
              <a:rPr lang="en-US" smtClean="0"/>
              <a:t>‹#›</a:t>
            </a:fld>
            <a:endParaRPr lang="en-US" dirty="0"/>
          </a:p>
        </p:txBody>
      </p:sp>
    </p:spTree>
    <p:extLst>
      <p:ext uri="{BB962C8B-B14F-4D97-AF65-F5344CB8AC3E}">
        <p14:creationId xmlns:p14="http://schemas.microsoft.com/office/powerpoint/2010/main" val="747791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393087-074E-2042-AA0B-86E8E671C9CC}" type="slidenum">
              <a:rPr lang="en-US" smtClean="0"/>
              <a:t>0</a:t>
            </a:fld>
            <a:endParaRPr lang="en-US" dirty="0"/>
          </a:p>
        </p:txBody>
      </p:sp>
    </p:spTree>
    <p:extLst>
      <p:ext uri="{BB962C8B-B14F-4D97-AF65-F5344CB8AC3E}">
        <p14:creationId xmlns:p14="http://schemas.microsoft.com/office/powerpoint/2010/main" val="3072198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393087-074E-2042-AA0B-86E8E671C9CC}" type="slidenum">
              <a:rPr lang="en-US" smtClean="0"/>
              <a:t>15</a:t>
            </a:fld>
            <a:endParaRPr lang="en-US" dirty="0"/>
          </a:p>
        </p:txBody>
      </p:sp>
    </p:spTree>
    <p:extLst>
      <p:ext uri="{BB962C8B-B14F-4D97-AF65-F5344CB8AC3E}">
        <p14:creationId xmlns:p14="http://schemas.microsoft.com/office/powerpoint/2010/main" val="190094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393087-074E-2042-AA0B-86E8E671C9CC}" type="slidenum">
              <a:rPr lang="en-US" smtClean="0"/>
              <a:t>16</a:t>
            </a:fld>
            <a:endParaRPr lang="en-US" dirty="0"/>
          </a:p>
        </p:txBody>
      </p:sp>
    </p:spTree>
    <p:extLst>
      <p:ext uri="{BB962C8B-B14F-4D97-AF65-F5344CB8AC3E}">
        <p14:creationId xmlns:p14="http://schemas.microsoft.com/office/powerpoint/2010/main" val="1719581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393087-074E-2042-AA0B-86E8E671C9CC}" type="slidenum">
              <a:rPr lang="en-US" smtClean="0"/>
              <a:t>22</a:t>
            </a:fld>
            <a:endParaRPr lang="en-US" dirty="0"/>
          </a:p>
        </p:txBody>
      </p:sp>
    </p:spTree>
    <p:extLst>
      <p:ext uri="{BB962C8B-B14F-4D97-AF65-F5344CB8AC3E}">
        <p14:creationId xmlns:p14="http://schemas.microsoft.com/office/powerpoint/2010/main" val="3734106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wmglab</a:t>
            </a:r>
            <a:r>
              <a:rPr lang="en-US" dirty="0"/>
              <a:t>-duke-</a:t>
            </a:r>
            <a:r>
              <a:rPr lang="en-US" dirty="0" err="1"/>
              <a:t>ascent.readthedocs.io</a:t>
            </a:r>
            <a:r>
              <a:rPr lang="en-US" dirty="0"/>
              <a:t>/</a:t>
            </a:r>
            <a:r>
              <a:rPr lang="en-US" dirty="0" err="1"/>
              <a:t>en</a:t>
            </a:r>
            <a:r>
              <a:rPr lang="en-US" dirty="0"/>
              <a:t>/latest/</a:t>
            </a:r>
            <a:r>
              <a:rPr lang="en-US" dirty="0" err="1"/>
              <a:t>Primitives_and_Cuffs</a:t>
            </a:r>
            <a:r>
              <a:rPr lang="en-US" dirty="0"/>
              <a:t>/Cuff_Primitives.html#library-of-part-primitives-for-electrode-contacts-and-cuffs</a:t>
            </a:r>
          </a:p>
        </p:txBody>
      </p:sp>
      <p:sp>
        <p:nvSpPr>
          <p:cNvPr id="4" name="Slide Number Placeholder 3"/>
          <p:cNvSpPr>
            <a:spLocks noGrp="1"/>
          </p:cNvSpPr>
          <p:nvPr>
            <p:ph type="sldNum" sz="quarter" idx="5"/>
          </p:nvPr>
        </p:nvSpPr>
        <p:spPr/>
        <p:txBody>
          <a:bodyPr/>
          <a:lstStyle/>
          <a:p>
            <a:fld id="{AD393087-074E-2042-AA0B-86E8E671C9CC}" type="slidenum">
              <a:rPr lang="en-US" smtClean="0"/>
              <a:t>28</a:t>
            </a:fld>
            <a:endParaRPr lang="en-US" dirty="0"/>
          </a:p>
        </p:txBody>
      </p:sp>
    </p:spTree>
    <p:extLst>
      <p:ext uri="{BB962C8B-B14F-4D97-AF65-F5344CB8AC3E}">
        <p14:creationId xmlns:p14="http://schemas.microsoft.com/office/powerpoint/2010/main" val="1505728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wmglab</a:t>
            </a:r>
            <a:r>
              <a:rPr lang="en-US" dirty="0"/>
              <a:t>-duke-</a:t>
            </a:r>
            <a:r>
              <a:rPr lang="en-US" dirty="0" err="1"/>
              <a:t>ascent.readthedocs.io</a:t>
            </a:r>
            <a:r>
              <a:rPr lang="en-US" dirty="0"/>
              <a:t>/</a:t>
            </a:r>
            <a:r>
              <a:rPr lang="en-US" dirty="0" err="1"/>
              <a:t>en</a:t>
            </a:r>
            <a:r>
              <a:rPr lang="en-US" dirty="0"/>
              <a:t>/latest/</a:t>
            </a:r>
            <a:r>
              <a:rPr lang="en-US" dirty="0" err="1"/>
              <a:t>Modeling_Neural_Recording.html</a:t>
            </a:r>
            <a:endParaRPr lang="en-US" dirty="0"/>
          </a:p>
        </p:txBody>
      </p:sp>
      <p:sp>
        <p:nvSpPr>
          <p:cNvPr id="4" name="Slide Number Placeholder 3"/>
          <p:cNvSpPr>
            <a:spLocks noGrp="1"/>
          </p:cNvSpPr>
          <p:nvPr>
            <p:ph type="sldNum" sz="quarter" idx="5"/>
          </p:nvPr>
        </p:nvSpPr>
        <p:spPr/>
        <p:txBody>
          <a:bodyPr/>
          <a:lstStyle/>
          <a:p>
            <a:fld id="{AD393087-074E-2042-AA0B-86E8E671C9CC}" type="slidenum">
              <a:rPr lang="en-US" smtClean="0"/>
              <a:t>29</a:t>
            </a:fld>
            <a:endParaRPr lang="en-US" dirty="0"/>
          </a:p>
        </p:txBody>
      </p:sp>
    </p:spTree>
    <p:extLst>
      <p:ext uri="{BB962C8B-B14F-4D97-AF65-F5344CB8AC3E}">
        <p14:creationId xmlns:p14="http://schemas.microsoft.com/office/powerpoint/2010/main" val="1014953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github.com</a:t>
            </a:r>
            <a:r>
              <a:rPr lang="en-US" dirty="0"/>
              <a:t>/</a:t>
            </a:r>
            <a:r>
              <a:rPr lang="en-US" dirty="0" err="1"/>
              <a:t>eurypt</a:t>
            </a:r>
            <a:r>
              <a:rPr lang="en-US" dirty="0"/>
              <a:t>/</a:t>
            </a:r>
            <a:r>
              <a:rPr lang="en-US" dirty="0" err="1"/>
              <a:t>CAPulator</a:t>
            </a:r>
            <a:endParaRPr lang="en-US" dirty="0"/>
          </a:p>
        </p:txBody>
      </p:sp>
      <p:sp>
        <p:nvSpPr>
          <p:cNvPr id="4" name="Slide Number Placeholder 3"/>
          <p:cNvSpPr>
            <a:spLocks noGrp="1"/>
          </p:cNvSpPr>
          <p:nvPr>
            <p:ph type="sldNum" sz="quarter" idx="5"/>
          </p:nvPr>
        </p:nvSpPr>
        <p:spPr/>
        <p:txBody>
          <a:bodyPr/>
          <a:lstStyle/>
          <a:p>
            <a:fld id="{AD393087-074E-2042-AA0B-86E8E671C9CC}" type="slidenum">
              <a:rPr lang="en-US" smtClean="0"/>
              <a:t>30</a:t>
            </a:fld>
            <a:endParaRPr lang="en-US" dirty="0"/>
          </a:p>
        </p:txBody>
      </p:sp>
    </p:spTree>
    <p:extLst>
      <p:ext uri="{BB962C8B-B14F-4D97-AF65-F5344CB8AC3E}">
        <p14:creationId xmlns:p14="http://schemas.microsoft.com/office/powerpoint/2010/main" val="548686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393087-074E-2042-AA0B-86E8E671C9CC}" type="slidenum">
              <a:rPr lang="en-US" smtClean="0"/>
              <a:t>32</a:t>
            </a:fld>
            <a:endParaRPr lang="en-US" dirty="0"/>
          </a:p>
        </p:txBody>
      </p:sp>
    </p:spTree>
    <p:extLst>
      <p:ext uri="{BB962C8B-B14F-4D97-AF65-F5344CB8AC3E}">
        <p14:creationId xmlns:p14="http://schemas.microsoft.com/office/powerpoint/2010/main" val="34773812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393087-074E-2042-AA0B-86E8E671C9CC}" type="slidenum">
              <a:rPr lang="en-US" smtClean="0"/>
              <a:t>33</a:t>
            </a:fld>
            <a:endParaRPr lang="en-US" dirty="0"/>
          </a:p>
        </p:txBody>
      </p:sp>
    </p:spTree>
    <p:extLst>
      <p:ext uri="{BB962C8B-B14F-4D97-AF65-F5344CB8AC3E}">
        <p14:creationId xmlns:p14="http://schemas.microsoft.com/office/powerpoint/2010/main" val="1642466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393087-074E-2042-AA0B-86E8E671C9CC}" type="slidenum">
              <a:rPr lang="en-US" smtClean="0"/>
              <a:t>2</a:t>
            </a:fld>
            <a:endParaRPr lang="en-US" dirty="0"/>
          </a:p>
        </p:txBody>
      </p:sp>
    </p:spTree>
    <p:extLst>
      <p:ext uri="{BB962C8B-B14F-4D97-AF65-F5344CB8AC3E}">
        <p14:creationId xmlns:p14="http://schemas.microsoft.com/office/powerpoint/2010/main" val="574794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393087-074E-2042-AA0B-86E8E671C9CC}" type="slidenum">
              <a:rPr lang="en-US" smtClean="0"/>
              <a:t>4</a:t>
            </a:fld>
            <a:endParaRPr lang="en-US" dirty="0"/>
          </a:p>
        </p:txBody>
      </p:sp>
    </p:spTree>
    <p:extLst>
      <p:ext uri="{BB962C8B-B14F-4D97-AF65-F5344CB8AC3E}">
        <p14:creationId xmlns:p14="http://schemas.microsoft.com/office/powerpoint/2010/main" val="9161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dirty="0">
                <a:latin typeface="Open Sans Light" pitchFamily="2" charset="0"/>
                <a:ea typeface="Open Sans Light" pitchFamily="2" charset="0"/>
                <a:cs typeface="Open Sans Light" pitchFamily="2" charset="0"/>
              </a:rPr>
              <a:t>https://internal.kcl.ac.uk/news/News-Article?id=2310b69c-04ae-49f5-9b26-be7e558c13a9#id_token=eyJ0eXAiOiJKV1QiLCJhbGciOiJSUzI1NiIsIng1dCI6InJDNzQ5WEZQaWtvdXhERW54VkYwNW9kVTJXRSIsImtpZCI6InJDNzQ5WEZQaWtvdXhERW54VkYwNW9kVTJXRSJ9.eyJpc3MiOiJodHRwczovL2Ntcy1rY2wuY2xvdWQuY29udGVuc2lzLmNvbS9hdXRoZW50aWNhdGUiLCJhdWQiOiJXZWJzaXRlQWRmc0NsaWVudCIsImV4cCI6MTc1Nzc3OTQ3MSwibmJmIjoxNzU3Nzc5MTcxLCJub25jZSI6IjI5NzU3MDE1YTg4NDQzZjI4NjdjMzcyZWQxNzA0MmZkIiwiaWF0IjoxNzU3Nzc5MTcxLCJzaWQiOiJlMmQ5NzRmNTQxZTcxYzZlYmQxNjc0MzBjYzFiY2Q1YSIsInN1YiI6ImVjMDBkYTdlLTBhNzgtNGU1Ni1hMTFiLWU3ZmE0ZDA0NTY1YSIsImF1dGhfdGltZSI6MTc1Nzc3OTE3MSwiaWRwIjoiaWRzcnYiLCJhbXIiOlsicGFzc3dvcmQiXX0.Mm1VBA8JEUO3RDqnR_RVLa3HYA_iTWCMe9aO5TWB9eTliu6OMWWd7UBSHeaiwVvDIkMs9WB4SkjGmTBVg6MR0AvKN6P9IMGE1ZqKuYq0RgwoLgXST7SmVRbENApi2sXTU0gjHusz0jeY3uOeQ3cn_cwoKUGSRebEjeFSAz3NCFZMYSFEEWwmNMeZuqi_1WNlh06O9o9ksjV2AXgBTMOjFUYwVCO223-PTvFWKJHH--LKq67p0cNHjPEQP1pm1KKNHdr8gOlR9m3WQ3H8zXEf4E0uD2PgW31_qM8oXZVCWV3jSStIfr0_w4EHcHa1ji4A6IbHPElmZjIzERDpPRjjYw&amp;scope=openid&amp;state=52b7f719b01f4749963a9882e1b3d7b2&amp;session_state=ogs6o_LH2A2MpgsVQD6bvvC-4IHbPR_GEqChZOtQfCY.2a9ac1a8813c1e6cc448c17764145880</a:t>
            </a:r>
          </a:p>
          <a:p>
            <a:endParaRPr lang="en-US" dirty="0"/>
          </a:p>
        </p:txBody>
      </p:sp>
      <p:sp>
        <p:nvSpPr>
          <p:cNvPr id="4" name="Slide Number Placeholder 3"/>
          <p:cNvSpPr>
            <a:spLocks noGrp="1"/>
          </p:cNvSpPr>
          <p:nvPr>
            <p:ph type="sldNum" sz="quarter" idx="5"/>
          </p:nvPr>
        </p:nvSpPr>
        <p:spPr/>
        <p:txBody>
          <a:bodyPr/>
          <a:lstStyle/>
          <a:p>
            <a:fld id="{AD393087-074E-2042-AA0B-86E8E671C9CC}" type="slidenum">
              <a:rPr lang="en-US" smtClean="0"/>
              <a:t>5</a:t>
            </a:fld>
            <a:endParaRPr lang="en-US" dirty="0"/>
          </a:p>
        </p:txBody>
      </p:sp>
    </p:spTree>
    <p:extLst>
      <p:ext uri="{BB962C8B-B14F-4D97-AF65-F5344CB8AC3E}">
        <p14:creationId xmlns:p14="http://schemas.microsoft.com/office/powerpoint/2010/main" val="1047225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393087-074E-2042-AA0B-86E8E671C9CC}" type="slidenum">
              <a:rPr lang="en-US" smtClean="0"/>
              <a:t>6</a:t>
            </a:fld>
            <a:endParaRPr lang="en-US" dirty="0"/>
          </a:p>
        </p:txBody>
      </p:sp>
    </p:spTree>
    <p:extLst>
      <p:ext uri="{BB962C8B-B14F-4D97-AF65-F5344CB8AC3E}">
        <p14:creationId xmlns:p14="http://schemas.microsoft.com/office/powerpoint/2010/main" val="4180823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393087-074E-2042-AA0B-86E8E671C9CC}" type="slidenum">
              <a:rPr lang="en-US" smtClean="0"/>
              <a:t>7</a:t>
            </a:fld>
            <a:endParaRPr lang="en-US" dirty="0"/>
          </a:p>
        </p:txBody>
      </p:sp>
    </p:spTree>
    <p:extLst>
      <p:ext uri="{BB962C8B-B14F-4D97-AF65-F5344CB8AC3E}">
        <p14:creationId xmlns:p14="http://schemas.microsoft.com/office/powerpoint/2010/main" val="3267473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393087-074E-2042-AA0B-86E8E671C9CC}" type="slidenum">
              <a:rPr lang="en-US" smtClean="0"/>
              <a:t>8</a:t>
            </a:fld>
            <a:endParaRPr lang="en-US" dirty="0"/>
          </a:p>
        </p:txBody>
      </p:sp>
    </p:spTree>
    <p:extLst>
      <p:ext uri="{BB962C8B-B14F-4D97-AF65-F5344CB8AC3E}">
        <p14:creationId xmlns:p14="http://schemas.microsoft.com/office/powerpoint/2010/main" val="3509377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393087-074E-2042-AA0B-86E8E671C9CC}" type="slidenum">
              <a:rPr lang="en-US" smtClean="0"/>
              <a:t>9</a:t>
            </a:fld>
            <a:endParaRPr lang="en-US" dirty="0"/>
          </a:p>
        </p:txBody>
      </p:sp>
    </p:spTree>
    <p:extLst>
      <p:ext uri="{BB962C8B-B14F-4D97-AF65-F5344CB8AC3E}">
        <p14:creationId xmlns:p14="http://schemas.microsoft.com/office/powerpoint/2010/main" val="296784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393087-074E-2042-AA0B-86E8E671C9CC}" type="slidenum">
              <a:rPr lang="en-US" smtClean="0"/>
              <a:t>10</a:t>
            </a:fld>
            <a:endParaRPr lang="en-US" dirty="0"/>
          </a:p>
        </p:txBody>
      </p:sp>
    </p:spTree>
    <p:extLst>
      <p:ext uri="{BB962C8B-B14F-4D97-AF65-F5344CB8AC3E}">
        <p14:creationId xmlns:p14="http://schemas.microsoft.com/office/powerpoint/2010/main" val="2780336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B266A-E2A9-F1F2-30D0-0FFCFBABB71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3A06508-D5BC-21DD-99C9-B01527845B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2D3EB10-D5A2-BF7B-B260-F3C55D93F598}"/>
              </a:ext>
            </a:extLst>
          </p:cNvPr>
          <p:cNvSpPr>
            <a:spLocks noGrp="1"/>
          </p:cNvSpPr>
          <p:nvPr>
            <p:ph type="dt" sz="half" idx="10"/>
          </p:nvPr>
        </p:nvSpPr>
        <p:spPr/>
        <p:txBody>
          <a:bodyPr/>
          <a:lstStyle/>
          <a:p>
            <a:fld id="{73C4AE3C-284D-F64B-9898-D72F56D0090E}" type="datetime1">
              <a:rPr lang="en-GB" smtClean="0"/>
              <a:t>13/09/2025</a:t>
            </a:fld>
            <a:endParaRPr lang="en-US" dirty="0"/>
          </a:p>
        </p:txBody>
      </p:sp>
      <p:sp>
        <p:nvSpPr>
          <p:cNvPr id="5" name="Footer Placeholder 4">
            <a:extLst>
              <a:ext uri="{FF2B5EF4-FFF2-40B4-BE49-F238E27FC236}">
                <a16:creationId xmlns:a16="http://schemas.microsoft.com/office/drawing/2014/main" id="{923D5549-5DF3-8195-6D74-87A1F2D51DC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EA0206E-76E0-5C79-37FD-5D5873A1A746}"/>
              </a:ext>
            </a:extLst>
          </p:cNvPr>
          <p:cNvSpPr>
            <a:spLocks noGrp="1"/>
          </p:cNvSpPr>
          <p:nvPr>
            <p:ph type="sldNum" sz="quarter" idx="12"/>
          </p:nvPr>
        </p:nvSpPr>
        <p:spPr/>
        <p:txBody>
          <a:bodyPr/>
          <a:lstStyle/>
          <a:p>
            <a:fld id="{5B726E58-80EE-DC4C-84A5-B83911020AEA}" type="slidenum">
              <a:rPr lang="en-US" smtClean="0"/>
              <a:t>‹#›</a:t>
            </a:fld>
            <a:endParaRPr lang="en-US" dirty="0"/>
          </a:p>
        </p:txBody>
      </p:sp>
    </p:spTree>
    <p:extLst>
      <p:ext uri="{BB962C8B-B14F-4D97-AF65-F5344CB8AC3E}">
        <p14:creationId xmlns:p14="http://schemas.microsoft.com/office/powerpoint/2010/main" val="738215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00FED-D28E-B0A8-DA51-599CD37EA0C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6FF2187-1A4A-576A-7456-CF09E619FDF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4D83131-A361-27D3-F1C5-EE7FA9B45031}"/>
              </a:ext>
            </a:extLst>
          </p:cNvPr>
          <p:cNvSpPr>
            <a:spLocks noGrp="1"/>
          </p:cNvSpPr>
          <p:nvPr>
            <p:ph type="dt" sz="half" idx="10"/>
          </p:nvPr>
        </p:nvSpPr>
        <p:spPr/>
        <p:txBody>
          <a:bodyPr/>
          <a:lstStyle/>
          <a:p>
            <a:fld id="{CF9518BA-4C3D-D641-815C-9446916F105F}" type="datetime1">
              <a:rPr lang="en-GB" smtClean="0"/>
              <a:t>13/09/2025</a:t>
            </a:fld>
            <a:endParaRPr lang="en-US" dirty="0"/>
          </a:p>
        </p:txBody>
      </p:sp>
      <p:sp>
        <p:nvSpPr>
          <p:cNvPr id="5" name="Footer Placeholder 4">
            <a:extLst>
              <a:ext uri="{FF2B5EF4-FFF2-40B4-BE49-F238E27FC236}">
                <a16:creationId xmlns:a16="http://schemas.microsoft.com/office/drawing/2014/main" id="{FE04DB3D-9130-2D67-9786-3BD7C4A6179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D0AAA40-6624-A0B7-2201-0C7B7DF9760C}"/>
              </a:ext>
            </a:extLst>
          </p:cNvPr>
          <p:cNvSpPr>
            <a:spLocks noGrp="1"/>
          </p:cNvSpPr>
          <p:nvPr>
            <p:ph type="sldNum" sz="quarter" idx="12"/>
          </p:nvPr>
        </p:nvSpPr>
        <p:spPr/>
        <p:txBody>
          <a:bodyPr/>
          <a:lstStyle/>
          <a:p>
            <a:fld id="{5B726E58-80EE-DC4C-84A5-B83911020AEA}" type="slidenum">
              <a:rPr lang="en-US" smtClean="0"/>
              <a:t>‹#›</a:t>
            </a:fld>
            <a:endParaRPr lang="en-US" dirty="0"/>
          </a:p>
        </p:txBody>
      </p:sp>
    </p:spTree>
    <p:extLst>
      <p:ext uri="{BB962C8B-B14F-4D97-AF65-F5344CB8AC3E}">
        <p14:creationId xmlns:p14="http://schemas.microsoft.com/office/powerpoint/2010/main" val="2843084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CD56D9-F55D-0E44-A26B-C0028A22527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F168278-36B6-738B-845D-49BC33DDE3B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B347D50-6897-9650-5900-6681CA250090}"/>
              </a:ext>
            </a:extLst>
          </p:cNvPr>
          <p:cNvSpPr>
            <a:spLocks noGrp="1"/>
          </p:cNvSpPr>
          <p:nvPr>
            <p:ph type="dt" sz="half" idx="10"/>
          </p:nvPr>
        </p:nvSpPr>
        <p:spPr/>
        <p:txBody>
          <a:bodyPr/>
          <a:lstStyle/>
          <a:p>
            <a:fld id="{19C73ABC-FF3A-ED4E-BA88-D0D0E096CFA3}" type="datetime1">
              <a:rPr lang="en-GB" smtClean="0"/>
              <a:t>13/09/2025</a:t>
            </a:fld>
            <a:endParaRPr lang="en-US" dirty="0"/>
          </a:p>
        </p:txBody>
      </p:sp>
      <p:sp>
        <p:nvSpPr>
          <p:cNvPr id="5" name="Footer Placeholder 4">
            <a:extLst>
              <a:ext uri="{FF2B5EF4-FFF2-40B4-BE49-F238E27FC236}">
                <a16:creationId xmlns:a16="http://schemas.microsoft.com/office/drawing/2014/main" id="{15F14279-9EA6-1824-8A96-88FDF48FD17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20C653-606A-8D7E-6A0A-C680A62CC20F}"/>
              </a:ext>
            </a:extLst>
          </p:cNvPr>
          <p:cNvSpPr>
            <a:spLocks noGrp="1"/>
          </p:cNvSpPr>
          <p:nvPr>
            <p:ph type="sldNum" sz="quarter" idx="12"/>
          </p:nvPr>
        </p:nvSpPr>
        <p:spPr/>
        <p:txBody>
          <a:bodyPr/>
          <a:lstStyle/>
          <a:p>
            <a:fld id="{5B726E58-80EE-DC4C-84A5-B83911020AEA}" type="slidenum">
              <a:rPr lang="en-US" smtClean="0"/>
              <a:t>‹#›</a:t>
            </a:fld>
            <a:endParaRPr lang="en-US" dirty="0"/>
          </a:p>
        </p:txBody>
      </p:sp>
    </p:spTree>
    <p:extLst>
      <p:ext uri="{BB962C8B-B14F-4D97-AF65-F5344CB8AC3E}">
        <p14:creationId xmlns:p14="http://schemas.microsoft.com/office/powerpoint/2010/main" val="3024863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964A-74BC-C51C-329D-62CD992AE69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BD9A4EA-7B7F-CB2C-0084-77C38DA06EE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43304D-C6C3-663B-B4DB-DE798EA578A4}"/>
              </a:ext>
            </a:extLst>
          </p:cNvPr>
          <p:cNvSpPr>
            <a:spLocks noGrp="1"/>
          </p:cNvSpPr>
          <p:nvPr>
            <p:ph type="dt" sz="half" idx="10"/>
          </p:nvPr>
        </p:nvSpPr>
        <p:spPr/>
        <p:txBody>
          <a:bodyPr/>
          <a:lstStyle/>
          <a:p>
            <a:fld id="{2ABB69B2-2E70-7049-BAFB-7371063B1214}" type="datetime1">
              <a:rPr lang="en-GB" smtClean="0"/>
              <a:t>13/09/2025</a:t>
            </a:fld>
            <a:endParaRPr lang="en-US" dirty="0"/>
          </a:p>
        </p:txBody>
      </p:sp>
      <p:sp>
        <p:nvSpPr>
          <p:cNvPr id="5" name="Footer Placeholder 4">
            <a:extLst>
              <a:ext uri="{FF2B5EF4-FFF2-40B4-BE49-F238E27FC236}">
                <a16:creationId xmlns:a16="http://schemas.microsoft.com/office/drawing/2014/main" id="{7305D279-27AB-3684-5193-CFDC117AAEE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196AB2F-7490-A040-42A4-4C721FC33B0C}"/>
              </a:ext>
            </a:extLst>
          </p:cNvPr>
          <p:cNvSpPr>
            <a:spLocks noGrp="1"/>
          </p:cNvSpPr>
          <p:nvPr>
            <p:ph type="sldNum" sz="quarter" idx="12"/>
          </p:nvPr>
        </p:nvSpPr>
        <p:spPr/>
        <p:txBody>
          <a:bodyPr/>
          <a:lstStyle/>
          <a:p>
            <a:fld id="{5B726E58-80EE-DC4C-84A5-B83911020AEA}" type="slidenum">
              <a:rPr lang="en-US" smtClean="0"/>
              <a:t>‹#›</a:t>
            </a:fld>
            <a:endParaRPr lang="en-US" dirty="0"/>
          </a:p>
        </p:txBody>
      </p:sp>
    </p:spTree>
    <p:extLst>
      <p:ext uri="{BB962C8B-B14F-4D97-AF65-F5344CB8AC3E}">
        <p14:creationId xmlns:p14="http://schemas.microsoft.com/office/powerpoint/2010/main" val="2943906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E9A96-D20C-FABE-1B07-BDE0871BA06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978F8EF-7058-6E10-8942-E4274722201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C1F998D-8B0A-7CEE-C79A-B9A4C4B741D8}"/>
              </a:ext>
            </a:extLst>
          </p:cNvPr>
          <p:cNvSpPr>
            <a:spLocks noGrp="1"/>
          </p:cNvSpPr>
          <p:nvPr>
            <p:ph type="dt" sz="half" idx="10"/>
          </p:nvPr>
        </p:nvSpPr>
        <p:spPr/>
        <p:txBody>
          <a:bodyPr/>
          <a:lstStyle/>
          <a:p>
            <a:fld id="{135649CB-CA58-2147-8E3A-F339167CCF43}" type="datetime1">
              <a:rPr lang="en-GB" smtClean="0"/>
              <a:t>13/09/2025</a:t>
            </a:fld>
            <a:endParaRPr lang="en-US" dirty="0"/>
          </a:p>
        </p:txBody>
      </p:sp>
      <p:sp>
        <p:nvSpPr>
          <p:cNvPr id="5" name="Footer Placeholder 4">
            <a:extLst>
              <a:ext uri="{FF2B5EF4-FFF2-40B4-BE49-F238E27FC236}">
                <a16:creationId xmlns:a16="http://schemas.microsoft.com/office/drawing/2014/main" id="{B146BEC1-5394-4E10-043E-2C9BD96B9E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46E6EBF-EBBC-5EA0-5178-E5B5ED4E6B88}"/>
              </a:ext>
            </a:extLst>
          </p:cNvPr>
          <p:cNvSpPr>
            <a:spLocks noGrp="1"/>
          </p:cNvSpPr>
          <p:nvPr>
            <p:ph type="sldNum" sz="quarter" idx="12"/>
          </p:nvPr>
        </p:nvSpPr>
        <p:spPr/>
        <p:txBody>
          <a:bodyPr/>
          <a:lstStyle/>
          <a:p>
            <a:fld id="{5B726E58-80EE-DC4C-84A5-B83911020AEA}" type="slidenum">
              <a:rPr lang="en-US" smtClean="0"/>
              <a:t>‹#›</a:t>
            </a:fld>
            <a:endParaRPr lang="en-US" dirty="0"/>
          </a:p>
        </p:txBody>
      </p:sp>
    </p:spTree>
    <p:extLst>
      <p:ext uri="{BB962C8B-B14F-4D97-AF65-F5344CB8AC3E}">
        <p14:creationId xmlns:p14="http://schemas.microsoft.com/office/powerpoint/2010/main" val="707188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2EFF3-6124-7FA9-851A-3FB4EA5DAAE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F8E7EBF-E43F-198E-0FD4-68AA8E66767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6E4791C-ABB5-1825-E82D-1F0FE98811C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67A24F8-2EEC-6C7D-7EBB-36A8FA62D820}"/>
              </a:ext>
            </a:extLst>
          </p:cNvPr>
          <p:cNvSpPr>
            <a:spLocks noGrp="1"/>
          </p:cNvSpPr>
          <p:nvPr>
            <p:ph type="dt" sz="half" idx="10"/>
          </p:nvPr>
        </p:nvSpPr>
        <p:spPr/>
        <p:txBody>
          <a:bodyPr/>
          <a:lstStyle/>
          <a:p>
            <a:fld id="{7407374D-C8A8-8442-A53F-6CB3429C9B46}" type="datetime1">
              <a:rPr lang="en-GB" smtClean="0"/>
              <a:t>13/09/2025</a:t>
            </a:fld>
            <a:endParaRPr lang="en-US" dirty="0"/>
          </a:p>
        </p:txBody>
      </p:sp>
      <p:sp>
        <p:nvSpPr>
          <p:cNvPr id="6" name="Footer Placeholder 5">
            <a:extLst>
              <a:ext uri="{FF2B5EF4-FFF2-40B4-BE49-F238E27FC236}">
                <a16:creationId xmlns:a16="http://schemas.microsoft.com/office/drawing/2014/main" id="{6EFA0971-D991-4AF8-9311-3DDFB7C283D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F29CB6B-349D-C8C4-3BDA-7AA28B595ADB}"/>
              </a:ext>
            </a:extLst>
          </p:cNvPr>
          <p:cNvSpPr>
            <a:spLocks noGrp="1"/>
          </p:cNvSpPr>
          <p:nvPr>
            <p:ph type="sldNum" sz="quarter" idx="12"/>
          </p:nvPr>
        </p:nvSpPr>
        <p:spPr/>
        <p:txBody>
          <a:bodyPr/>
          <a:lstStyle/>
          <a:p>
            <a:fld id="{5B726E58-80EE-DC4C-84A5-B83911020AEA}" type="slidenum">
              <a:rPr lang="en-US" smtClean="0"/>
              <a:t>‹#›</a:t>
            </a:fld>
            <a:endParaRPr lang="en-US" dirty="0"/>
          </a:p>
        </p:txBody>
      </p:sp>
    </p:spTree>
    <p:extLst>
      <p:ext uri="{BB962C8B-B14F-4D97-AF65-F5344CB8AC3E}">
        <p14:creationId xmlns:p14="http://schemas.microsoft.com/office/powerpoint/2010/main" val="2137469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49D24-72EC-4367-DBCB-D17F2E75E2F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EDFC2BD-F324-D494-D511-C7DE7117C6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5E87514-9821-62E2-809A-7428F7509BF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A82EB10-FE20-8C30-B20A-63CAF2A633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CF34897-8867-A971-5CD7-C8CE8C54BC8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E2A8BC8-B6A4-153B-2E79-0867FE3FE037}"/>
              </a:ext>
            </a:extLst>
          </p:cNvPr>
          <p:cNvSpPr>
            <a:spLocks noGrp="1"/>
          </p:cNvSpPr>
          <p:nvPr>
            <p:ph type="dt" sz="half" idx="10"/>
          </p:nvPr>
        </p:nvSpPr>
        <p:spPr/>
        <p:txBody>
          <a:bodyPr/>
          <a:lstStyle/>
          <a:p>
            <a:fld id="{5AC8BA06-2699-B545-850D-3A25756DB9ED}" type="datetime1">
              <a:rPr lang="en-GB" smtClean="0"/>
              <a:t>13/09/2025</a:t>
            </a:fld>
            <a:endParaRPr lang="en-US" dirty="0"/>
          </a:p>
        </p:txBody>
      </p:sp>
      <p:sp>
        <p:nvSpPr>
          <p:cNvPr id="8" name="Footer Placeholder 7">
            <a:extLst>
              <a:ext uri="{FF2B5EF4-FFF2-40B4-BE49-F238E27FC236}">
                <a16:creationId xmlns:a16="http://schemas.microsoft.com/office/drawing/2014/main" id="{8ED44978-E95C-0480-AE10-AE52B451056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EFF64E5-9508-3BE8-9BA5-6933EA3ABC1F}"/>
              </a:ext>
            </a:extLst>
          </p:cNvPr>
          <p:cNvSpPr>
            <a:spLocks noGrp="1"/>
          </p:cNvSpPr>
          <p:nvPr>
            <p:ph type="sldNum" sz="quarter" idx="12"/>
          </p:nvPr>
        </p:nvSpPr>
        <p:spPr/>
        <p:txBody>
          <a:bodyPr/>
          <a:lstStyle/>
          <a:p>
            <a:fld id="{5B726E58-80EE-DC4C-84A5-B83911020AEA}" type="slidenum">
              <a:rPr lang="en-US" smtClean="0"/>
              <a:t>‹#›</a:t>
            </a:fld>
            <a:endParaRPr lang="en-US" dirty="0"/>
          </a:p>
        </p:txBody>
      </p:sp>
    </p:spTree>
    <p:extLst>
      <p:ext uri="{BB962C8B-B14F-4D97-AF65-F5344CB8AC3E}">
        <p14:creationId xmlns:p14="http://schemas.microsoft.com/office/powerpoint/2010/main" val="2744092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09909-11A4-02EF-C0E1-92979455269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FEF1DB1-E984-408A-2FC7-807358C95E20}"/>
              </a:ext>
            </a:extLst>
          </p:cNvPr>
          <p:cNvSpPr>
            <a:spLocks noGrp="1"/>
          </p:cNvSpPr>
          <p:nvPr>
            <p:ph type="dt" sz="half" idx="10"/>
          </p:nvPr>
        </p:nvSpPr>
        <p:spPr/>
        <p:txBody>
          <a:bodyPr/>
          <a:lstStyle/>
          <a:p>
            <a:fld id="{59D1AEE5-311A-E645-8EEA-5476057F9B59}" type="datetime1">
              <a:rPr lang="en-GB" smtClean="0"/>
              <a:t>13/09/2025</a:t>
            </a:fld>
            <a:endParaRPr lang="en-US" dirty="0"/>
          </a:p>
        </p:txBody>
      </p:sp>
      <p:sp>
        <p:nvSpPr>
          <p:cNvPr id="4" name="Footer Placeholder 3">
            <a:extLst>
              <a:ext uri="{FF2B5EF4-FFF2-40B4-BE49-F238E27FC236}">
                <a16:creationId xmlns:a16="http://schemas.microsoft.com/office/drawing/2014/main" id="{3054E032-ED6B-EEB6-EEA5-56D61D2CA8C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4761A90-80D4-7D46-B0B1-4E796F789801}"/>
              </a:ext>
            </a:extLst>
          </p:cNvPr>
          <p:cNvSpPr>
            <a:spLocks noGrp="1"/>
          </p:cNvSpPr>
          <p:nvPr>
            <p:ph type="sldNum" sz="quarter" idx="12"/>
          </p:nvPr>
        </p:nvSpPr>
        <p:spPr/>
        <p:txBody>
          <a:bodyPr/>
          <a:lstStyle/>
          <a:p>
            <a:fld id="{5B726E58-80EE-DC4C-84A5-B83911020AEA}" type="slidenum">
              <a:rPr lang="en-US" smtClean="0"/>
              <a:t>‹#›</a:t>
            </a:fld>
            <a:endParaRPr lang="en-US" dirty="0"/>
          </a:p>
        </p:txBody>
      </p:sp>
    </p:spTree>
    <p:extLst>
      <p:ext uri="{BB962C8B-B14F-4D97-AF65-F5344CB8AC3E}">
        <p14:creationId xmlns:p14="http://schemas.microsoft.com/office/powerpoint/2010/main" val="1721976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61611C-F126-6C90-1783-A0C3DB3EC71D}"/>
              </a:ext>
            </a:extLst>
          </p:cNvPr>
          <p:cNvSpPr>
            <a:spLocks noGrp="1"/>
          </p:cNvSpPr>
          <p:nvPr>
            <p:ph type="dt" sz="half" idx="10"/>
          </p:nvPr>
        </p:nvSpPr>
        <p:spPr/>
        <p:txBody>
          <a:bodyPr/>
          <a:lstStyle/>
          <a:p>
            <a:fld id="{314BF6D5-90CA-CF4F-855B-09ACFA3B04DC}" type="datetime1">
              <a:rPr lang="en-GB" smtClean="0"/>
              <a:t>13/09/2025</a:t>
            </a:fld>
            <a:endParaRPr lang="en-US" dirty="0"/>
          </a:p>
        </p:txBody>
      </p:sp>
      <p:sp>
        <p:nvSpPr>
          <p:cNvPr id="3" name="Footer Placeholder 2">
            <a:extLst>
              <a:ext uri="{FF2B5EF4-FFF2-40B4-BE49-F238E27FC236}">
                <a16:creationId xmlns:a16="http://schemas.microsoft.com/office/drawing/2014/main" id="{945A2C80-5BF3-12CA-059B-F55212BFF9A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9A1D0D2-D6AE-4B85-67CA-DCEE15A62CF1}"/>
              </a:ext>
            </a:extLst>
          </p:cNvPr>
          <p:cNvSpPr>
            <a:spLocks noGrp="1"/>
          </p:cNvSpPr>
          <p:nvPr>
            <p:ph type="sldNum" sz="quarter" idx="12"/>
          </p:nvPr>
        </p:nvSpPr>
        <p:spPr/>
        <p:txBody>
          <a:bodyPr/>
          <a:lstStyle/>
          <a:p>
            <a:fld id="{5B726E58-80EE-DC4C-84A5-B83911020AEA}" type="slidenum">
              <a:rPr lang="en-US" smtClean="0"/>
              <a:t>‹#›</a:t>
            </a:fld>
            <a:endParaRPr lang="en-US" dirty="0"/>
          </a:p>
        </p:txBody>
      </p:sp>
    </p:spTree>
    <p:extLst>
      <p:ext uri="{BB962C8B-B14F-4D97-AF65-F5344CB8AC3E}">
        <p14:creationId xmlns:p14="http://schemas.microsoft.com/office/powerpoint/2010/main" val="1166276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B9CEB-CEAD-379C-10A2-084B9BBD50C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4D7EE44-D656-075C-A192-148947E9C4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47664D4-EBFC-5A76-CA7D-E1AFE03CDC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AC1B8AF-B506-2EA2-ADD1-F35B35DD8FB5}"/>
              </a:ext>
            </a:extLst>
          </p:cNvPr>
          <p:cNvSpPr>
            <a:spLocks noGrp="1"/>
          </p:cNvSpPr>
          <p:nvPr>
            <p:ph type="dt" sz="half" idx="10"/>
          </p:nvPr>
        </p:nvSpPr>
        <p:spPr/>
        <p:txBody>
          <a:bodyPr/>
          <a:lstStyle/>
          <a:p>
            <a:fld id="{916603F2-960F-834C-A345-93D32165BF71}" type="datetime1">
              <a:rPr lang="en-GB" smtClean="0"/>
              <a:t>13/09/2025</a:t>
            </a:fld>
            <a:endParaRPr lang="en-US" dirty="0"/>
          </a:p>
        </p:txBody>
      </p:sp>
      <p:sp>
        <p:nvSpPr>
          <p:cNvPr id="6" name="Footer Placeholder 5">
            <a:extLst>
              <a:ext uri="{FF2B5EF4-FFF2-40B4-BE49-F238E27FC236}">
                <a16:creationId xmlns:a16="http://schemas.microsoft.com/office/drawing/2014/main" id="{7344E571-8452-7DEA-FE1F-C2BC970283D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4CF77B-7E5D-65F1-E1D5-2E709AAC5A60}"/>
              </a:ext>
            </a:extLst>
          </p:cNvPr>
          <p:cNvSpPr>
            <a:spLocks noGrp="1"/>
          </p:cNvSpPr>
          <p:nvPr>
            <p:ph type="sldNum" sz="quarter" idx="12"/>
          </p:nvPr>
        </p:nvSpPr>
        <p:spPr/>
        <p:txBody>
          <a:bodyPr/>
          <a:lstStyle/>
          <a:p>
            <a:fld id="{5B726E58-80EE-DC4C-84A5-B83911020AEA}" type="slidenum">
              <a:rPr lang="en-US" smtClean="0"/>
              <a:t>‹#›</a:t>
            </a:fld>
            <a:endParaRPr lang="en-US" dirty="0"/>
          </a:p>
        </p:txBody>
      </p:sp>
    </p:spTree>
    <p:extLst>
      <p:ext uri="{BB962C8B-B14F-4D97-AF65-F5344CB8AC3E}">
        <p14:creationId xmlns:p14="http://schemas.microsoft.com/office/powerpoint/2010/main" val="2869374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3793-F015-3000-F653-C69E5E87C32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0D7C77A-078F-777F-B673-C37850F18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9CC5D8F-2E42-2DDB-E622-450F71181F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CCC2144-00CD-8EB1-BA62-18CDF17E8C80}"/>
              </a:ext>
            </a:extLst>
          </p:cNvPr>
          <p:cNvSpPr>
            <a:spLocks noGrp="1"/>
          </p:cNvSpPr>
          <p:nvPr>
            <p:ph type="dt" sz="half" idx="10"/>
          </p:nvPr>
        </p:nvSpPr>
        <p:spPr/>
        <p:txBody>
          <a:bodyPr/>
          <a:lstStyle/>
          <a:p>
            <a:fld id="{FFA04E62-2B20-2E44-9675-B69849FEB170}" type="datetime1">
              <a:rPr lang="en-GB" smtClean="0"/>
              <a:t>13/09/2025</a:t>
            </a:fld>
            <a:endParaRPr lang="en-US" dirty="0"/>
          </a:p>
        </p:txBody>
      </p:sp>
      <p:sp>
        <p:nvSpPr>
          <p:cNvPr id="6" name="Footer Placeholder 5">
            <a:extLst>
              <a:ext uri="{FF2B5EF4-FFF2-40B4-BE49-F238E27FC236}">
                <a16:creationId xmlns:a16="http://schemas.microsoft.com/office/drawing/2014/main" id="{0D74E8AA-8BEC-4887-5144-7CBC36513F4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5573B34-42A8-8FD6-D5F4-8B453D15604B}"/>
              </a:ext>
            </a:extLst>
          </p:cNvPr>
          <p:cNvSpPr>
            <a:spLocks noGrp="1"/>
          </p:cNvSpPr>
          <p:nvPr>
            <p:ph type="sldNum" sz="quarter" idx="12"/>
          </p:nvPr>
        </p:nvSpPr>
        <p:spPr/>
        <p:txBody>
          <a:bodyPr/>
          <a:lstStyle/>
          <a:p>
            <a:fld id="{5B726E58-80EE-DC4C-84A5-B83911020AEA}" type="slidenum">
              <a:rPr lang="en-US" smtClean="0"/>
              <a:t>‹#›</a:t>
            </a:fld>
            <a:endParaRPr lang="en-US" dirty="0"/>
          </a:p>
        </p:txBody>
      </p:sp>
    </p:spTree>
    <p:extLst>
      <p:ext uri="{BB962C8B-B14F-4D97-AF65-F5344CB8AC3E}">
        <p14:creationId xmlns:p14="http://schemas.microsoft.com/office/powerpoint/2010/main" val="2129020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5D7C66-A1CB-5CE0-11B1-96188FA0C4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EC77FAB-30D7-9AB2-CC0E-B907C9A8F6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4A926DE-A238-36BF-8A12-BA8105A5A2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6B3ACAD-8C63-2F45-90D7-C47D6BFC850C}" type="datetime1">
              <a:rPr lang="en-GB" smtClean="0"/>
              <a:t>13/09/2025</a:t>
            </a:fld>
            <a:endParaRPr lang="en-US" dirty="0"/>
          </a:p>
        </p:txBody>
      </p:sp>
      <p:sp>
        <p:nvSpPr>
          <p:cNvPr id="5" name="Footer Placeholder 4">
            <a:extLst>
              <a:ext uri="{FF2B5EF4-FFF2-40B4-BE49-F238E27FC236}">
                <a16:creationId xmlns:a16="http://schemas.microsoft.com/office/drawing/2014/main" id="{1C9EDB41-D464-6971-90DC-729F3C28DC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DB2BCEAD-356E-9ADA-7022-D9B554963D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B726E58-80EE-DC4C-84A5-B83911020AEA}" type="slidenum">
              <a:rPr lang="en-US" smtClean="0"/>
              <a:t>‹#›</a:t>
            </a:fld>
            <a:endParaRPr lang="en-US" dirty="0"/>
          </a:p>
        </p:txBody>
      </p:sp>
    </p:spTree>
    <p:extLst>
      <p:ext uri="{BB962C8B-B14F-4D97-AF65-F5344CB8AC3E}">
        <p14:creationId xmlns:p14="http://schemas.microsoft.com/office/powerpoint/2010/main" val="274906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Zavarochka/The-influence-of-ENG-electrode-characteristics-on-signal-quality"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journals.plos.org/ploscompbiol/article?id=10.1371/journal.pcbi.1011833"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https://journals.plos.org/ploscompbiol/article/figure/image?size=large&amp;id=10.1371/journal.pcbi.1011833.g004" TargetMode="Externa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hyperlink" Target="https://research.repository.duke.edu/concern/datasets/qb98mg49w?locale=e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https://journals.plos.org/ploscompbiol/article/figure/image?size=large&amp;id=10.1371/journal.pcbi.1011833.t003"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mglab-duke-ascent.readthedocs.io/en/latest/Primitives_and_Cuffs/Cuff_Primitives.html#library-of-part-primitives-for-electrode-contacts-and-cuff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wmglab-duke-ascent.readthedocs.io/en/latest/Modeling_Neural_Recording.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eurypt/CAPulator"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mailto:a.vanhoest@kcl.ac.uk" TargetMode="External"/><Relationship Id="rId2" Type="http://schemas.openxmlformats.org/officeDocument/2006/relationships/hyperlink" Target="mailto:var.tebieva@gmail.com" TargetMode="External"/><Relationship Id="rId1" Type="http://schemas.openxmlformats.org/officeDocument/2006/relationships/slideLayout" Target="../slideLayouts/slideLayout2.xml"/><Relationship Id="rId5" Type="http://schemas.openxmlformats.org/officeDocument/2006/relationships/hyperlink" Target="mailto:nikki.pelot@duke.edu" TargetMode="External"/><Relationship Id="rId4" Type="http://schemas.openxmlformats.org/officeDocument/2006/relationships/hyperlink" Target="mailto:warren.grill@duke.ed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mglab-duke-ascent.readthedocs.io/en/latest/Getting_Started.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internal.kcl.ac.uk/news/News-Article?id=2310b69c-04ae-49f5-9b26-be7e558c13a9#id_token=eyJ0eXAiOiJKV1QiLCJhbGciOiJSUzI1NiIsIng1dCI6InJDNzQ5WEZQaWtvdXhERW54VkYwNW9kVTJXRSIsImtpZCI6InJDNzQ5WEZQaWtvdXhERW54VkYwNW9kVTJXRSJ9.eyJpc3MiOiJodHRwczovL2Ntcy1rY2wuY2xvdWQuY29udGVuc2lzLmNvbS9hdXRoZW50aWNhdGUiLCJhdWQiOiJXZWJzaXRlQWRmc0NsaWVudCIsImV4cCI6MTc1Nzc3OTQ3MSwibmJmIjoxNzU3Nzc5MTcxLCJub25jZSI6IjI5NzU3MDE1YTg4NDQzZjI4NjdjMzcyZWQxNzA0MmZkIiwiaWF0IjoxNzU3Nzc5MTcxLCJzaWQiOiJlMmQ5NzRmNTQxZTcxYzZlYmQxNjc0MzBjYzFiY2Q1YSIsInN1YiI6ImVjMDBkYTdlLTBhNzgtNGU1Ni1hMTFiLWU3ZmE0ZDA0NTY1YSIsImF1dGhfdGltZSI6MTc1Nzc3OTE3MSwiaWRwIjoiaWRzcnYiLCJhbXIiOlsicGFzc3dvcmQiXX0.Mm1VBA8JEUO3RDqnR_RVLa3HYA_iTWCMe9aO5TWB9eTliu6OMWWd7UBSHeaiwVvDIkMs9WB4SkjGmTBVg6MR0AvKN6P9IMGE1ZqKuYq0RgwoLgXST7SmVRbENApi2sXTU0gjHusz0jeY3uOeQ3cn_cwoKUGSRebEjeFSAz3NCFZMYSFEEWwmNMeZuqi_1WNlh06O9o9ksjV2AXgBTMOjFUYwVCO223-PTvFWKJHH--LKq67p0cNHjPEQP1pm1KKNHdr8gOlR9m3WQ3H8zXEf4E0uD2PgW31_qM8oXZVCWV3jSStIfr0_w4EHcHa1ji4A6IbHPElmZjIzERDpPRjjYw&amp;scope=openid&amp;state=52b7f719b01f4749963a9882e1b3d7b2&amp;session_state=ogs6o_LH2A2MpgsVQD6bvvC-4IHbPR_GEqChZOtQfCY.2a9ac1a8813c1e6cc448c17764145880"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warp.dev/"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DA303B7-FEBB-701F-2D23-96A00E557F4F}"/>
              </a:ext>
            </a:extLst>
          </p:cNvPr>
          <p:cNvSpPr>
            <a:spLocks noGrp="1"/>
          </p:cNvSpPr>
          <p:nvPr>
            <p:ph type="subTitle" idx="1"/>
          </p:nvPr>
        </p:nvSpPr>
        <p:spPr>
          <a:xfrm>
            <a:off x="323850" y="3216276"/>
            <a:ext cx="9144000" cy="1655762"/>
          </a:xfrm>
        </p:spPr>
        <p:txBody>
          <a:bodyPr/>
          <a:lstStyle/>
          <a:p>
            <a:pPr algn="l"/>
            <a:r>
              <a:rPr lang="en-US" dirty="0">
                <a:latin typeface="Open Sans Light" pitchFamily="2" charset="0"/>
                <a:ea typeface="Open Sans Light" pitchFamily="2" charset="0"/>
                <a:cs typeface="Open Sans Light" pitchFamily="2" charset="0"/>
              </a:rPr>
              <a:t>By Varvara Tebieva</a:t>
            </a:r>
          </a:p>
          <a:p>
            <a:pPr algn="l"/>
            <a:r>
              <a:rPr lang="en-US" dirty="0">
                <a:latin typeface="Open Sans Light" pitchFamily="2" charset="0"/>
                <a:ea typeface="Open Sans Light" pitchFamily="2" charset="0"/>
                <a:cs typeface="Open Sans Light" pitchFamily="2" charset="0"/>
              </a:rPr>
              <a:t>Supervisor:</a:t>
            </a:r>
            <a:r>
              <a:rPr lang="en-GB" altLang="en-US" dirty="0">
                <a:latin typeface="Open Sans Light" pitchFamily="2" charset="0"/>
                <a:ea typeface="Open Sans Light" pitchFamily="2" charset="0"/>
                <a:cs typeface="Open Sans Light" pitchFamily="2" charset="0"/>
              </a:rPr>
              <a:t> Anne Vanhoestenberghe</a:t>
            </a:r>
          </a:p>
          <a:p>
            <a:pPr algn="l"/>
            <a:endParaRPr lang="en-US" dirty="0"/>
          </a:p>
        </p:txBody>
      </p:sp>
      <p:sp>
        <p:nvSpPr>
          <p:cNvPr id="7" name="TextBox 9">
            <a:extLst>
              <a:ext uri="{FF2B5EF4-FFF2-40B4-BE49-F238E27FC236}">
                <a16:creationId xmlns:a16="http://schemas.microsoft.com/office/drawing/2014/main" id="{DCDE8E3D-796D-743C-B27F-C2547627ABA2}"/>
              </a:ext>
            </a:extLst>
          </p:cNvPr>
          <p:cNvSpPr txBox="1">
            <a:spLocks noGrp="1" noChangeArrowheads="1"/>
          </p:cNvSpPr>
          <p:nvPr>
            <p:ph type="ctrTitle"/>
          </p:nvPr>
        </p:nvSpPr>
        <p:spPr bwMode="auto">
          <a:xfrm>
            <a:off x="323850" y="388126"/>
            <a:ext cx="11191875" cy="233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200">
                <a:solidFill>
                  <a:schemeClr val="tx1"/>
                </a:solidFill>
                <a:latin typeface="Arial" panose="020B0604020202020204" pitchFamily="34" charset="0"/>
                <a:ea typeface="ＭＳ Ｐゴシック" panose="020B0600070205080204" pitchFamily="34" charset="-128"/>
              </a:defRPr>
            </a:lvl1pPr>
            <a:lvl2pPr marL="742950" indent="-285750">
              <a:defRPr sz="8200">
                <a:solidFill>
                  <a:schemeClr val="tx1"/>
                </a:solidFill>
                <a:latin typeface="Arial" panose="020B0604020202020204" pitchFamily="34" charset="0"/>
                <a:ea typeface="ＭＳ Ｐゴシック" panose="020B0600070205080204" pitchFamily="34" charset="-128"/>
              </a:defRPr>
            </a:lvl2pPr>
            <a:lvl3pPr marL="1143000" indent="-228600">
              <a:defRPr sz="8200">
                <a:solidFill>
                  <a:schemeClr val="tx1"/>
                </a:solidFill>
                <a:latin typeface="Arial" panose="020B0604020202020204" pitchFamily="34" charset="0"/>
                <a:ea typeface="ＭＳ Ｐゴシック" panose="020B0600070205080204" pitchFamily="34" charset="-128"/>
              </a:defRPr>
            </a:lvl3pPr>
            <a:lvl4pPr marL="1600200" indent="-228600">
              <a:defRPr sz="8200">
                <a:solidFill>
                  <a:schemeClr val="tx1"/>
                </a:solidFill>
                <a:latin typeface="Arial" panose="020B0604020202020204" pitchFamily="34" charset="0"/>
                <a:ea typeface="ＭＳ Ｐゴシック" panose="020B0600070205080204" pitchFamily="34" charset="-128"/>
              </a:defRPr>
            </a:lvl4pPr>
            <a:lvl5pPr marL="2057400" indent="-228600">
              <a:defRPr sz="8200">
                <a:solidFill>
                  <a:schemeClr val="tx1"/>
                </a:solidFill>
                <a:latin typeface="Arial" panose="020B0604020202020204" pitchFamily="34" charset="0"/>
                <a:ea typeface="ＭＳ Ｐゴシック" panose="020B0600070205080204" pitchFamily="34" charset="-128"/>
              </a:defRPr>
            </a:lvl5pPr>
            <a:lvl6pPr marL="2514600" indent="-228600" defTabSz="4175125" eaLnBrk="0" fontAlgn="base" hangingPunct="0">
              <a:spcBef>
                <a:spcPct val="0"/>
              </a:spcBef>
              <a:spcAft>
                <a:spcPct val="0"/>
              </a:spcAft>
              <a:defRPr sz="8200">
                <a:solidFill>
                  <a:schemeClr val="tx1"/>
                </a:solidFill>
                <a:latin typeface="Arial" panose="020B0604020202020204" pitchFamily="34" charset="0"/>
                <a:ea typeface="ＭＳ Ｐゴシック" panose="020B0600070205080204" pitchFamily="34" charset="-128"/>
              </a:defRPr>
            </a:lvl6pPr>
            <a:lvl7pPr marL="2971800" indent="-228600" defTabSz="4175125" eaLnBrk="0" fontAlgn="base" hangingPunct="0">
              <a:spcBef>
                <a:spcPct val="0"/>
              </a:spcBef>
              <a:spcAft>
                <a:spcPct val="0"/>
              </a:spcAft>
              <a:defRPr sz="8200">
                <a:solidFill>
                  <a:schemeClr val="tx1"/>
                </a:solidFill>
                <a:latin typeface="Arial" panose="020B0604020202020204" pitchFamily="34" charset="0"/>
                <a:ea typeface="ＭＳ Ｐゴシック" panose="020B0600070205080204" pitchFamily="34" charset="-128"/>
              </a:defRPr>
            </a:lvl7pPr>
            <a:lvl8pPr marL="3429000" indent="-228600" defTabSz="4175125" eaLnBrk="0" fontAlgn="base" hangingPunct="0">
              <a:spcBef>
                <a:spcPct val="0"/>
              </a:spcBef>
              <a:spcAft>
                <a:spcPct val="0"/>
              </a:spcAft>
              <a:defRPr sz="8200">
                <a:solidFill>
                  <a:schemeClr val="tx1"/>
                </a:solidFill>
                <a:latin typeface="Arial" panose="020B0604020202020204" pitchFamily="34" charset="0"/>
                <a:ea typeface="ＭＳ Ｐゴシック" panose="020B0600070205080204" pitchFamily="34" charset="-128"/>
              </a:defRPr>
            </a:lvl8pPr>
            <a:lvl9pPr marL="3886200" indent="-228600" defTabSz="4175125" eaLnBrk="0" fontAlgn="base" hangingPunct="0">
              <a:spcBef>
                <a:spcPct val="0"/>
              </a:spcBef>
              <a:spcAft>
                <a:spcPct val="0"/>
              </a:spcAft>
              <a:defRPr sz="8200">
                <a:solidFill>
                  <a:schemeClr val="tx1"/>
                </a:solidFill>
                <a:latin typeface="Arial" panose="020B0604020202020204" pitchFamily="34" charset="0"/>
                <a:ea typeface="ＭＳ Ｐゴシック" panose="020B0600070205080204" pitchFamily="34" charset="-128"/>
              </a:defRPr>
            </a:lvl9pPr>
          </a:lstStyle>
          <a:p>
            <a:pPr algn="l"/>
            <a:r>
              <a:rPr lang="en-GB" altLang="en-US" sz="5400" b="1" dirty="0">
                <a:latin typeface="Open Sans ExtraBold" pitchFamily="2" charset="0"/>
                <a:ea typeface="Open Sans ExtraBold" pitchFamily="2" charset="0"/>
                <a:cs typeface="Open Sans ExtraBold" pitchFamily="2" charset="0"/>
              </a:rPr>
              <a:t>Influence of ENG electrode characteristics on signal quality - User Instructions</a:t>
            </a:r>
          </a:p>
        </p:txBody>
      </p:sp>
      <p:sp>
        <p:nvSpPr>
          <p:cNvPr id="9" name="TextBox 12">
            <a:extLst>
              <a:ext uri="{FF2B5EF4-FFF2-40B4-BE49-F238E27FC236}">
                <a16:creationId xmlns:a16="http://schemas.microsoft.com/office/drawing/2014/main" id="{F8BE4BF7-89CA-6CEE-D0F7-7E38CA3D3A05}"/>
              </a:ext>
            </a:extLst>
          </p:cNvPr>
          <p:cNvSpPr txBox="1">
            <a:spLocks noChangeArrowheads="1"/>
          </p:cNvSpPr>
          <p:nvPr/>
        </p:nvSpPr>
        <p:spPr bwMode="auto">
          <a:xfrm>
            <a:off x="323850" y="4770438"/>
            <a:ext cx="11591925" cy="1357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4630" tIns="32315" rIns="64630" bIns="32315">
            <a:spAutoFit/>
          </a:bodyPr>
          <a:lstStyle>
            <a:lvl1pPr>
              <a:defRPr sz="8200">
                <a:solidFill>
                  <a:schemeClr val="tx1"/>
                </a:solidFill>
                <a:latin typeface="Arial" panose="020B0604020202020204" pitchFamily="34" charset="0"/>
                <a:ea typeface="ＭＳ Ｐゴシック" panose="020B0600070205080204" pitchFamily="34" charset="-128"/>
              </a:defRPr>
            </a:lvl1pPr>
            <a:lvl2pPr marL="742950" indent="-285750">
              <a:defRPr sz="8200">
                <a:solidFill>
                  <a:schemeClr val="tx1"/>
                </a:solidFill>
                <a:latin typeface="Arial" panose="020B0604020202020204" pitchFamily="34" charset="0"/>
                <a:ea typeface="ＭＳ Ｐゴシック" panose="020B0600070205080204" pitchFamily="34" charset="-128"/>
              </a:defRPr>
            </a:lvl2pPr>
            <a:lvl3pPr marL="1143000" indent="-228600">
              <a:defRPr sz="8200">
                <a:solidFill>
                  <a:schemeClr val="tx1"/>
                </a:solidFill>
                <a:latin typeface="Arial" panose="020B0604020202020204" pitchFamily="34" charset="0"/>
                <a:ea typeface="ＭＳ Ｐゴシック" panose="020B0600070205080204" pitchFamily="34" charset="-128"/>
              </a:defRPr>
            </a:lvl3pPr>
            <a:lvl4pPr marL="1600200" indent="-228600">
              <a:defRPr sz="8200">
                <a:solidFill>
                  <a:schemeClr val="tx1"/>
                </a:solidFill>
                <a:latin typeface="Arial" panose="020B0604020202020204" pitchFamily="34" charset="0"/>
                <a:ea typeface="ＭＳ Ｐゴシック" panose="020B0600070205080204" pitchFamily="34" charset="-128"/>
              </a:defRPr>
            </a:lvl4pPr>
            <a:lvl5pPr marL="2057400" indent="-228600">
              <a:defRPr sz="8200">
                <a:solidFill>
                  <a:schemeClr val="tx1"/>
                </a:solidFill>
                <a:latin typeface="Arial" panose="020B0604020202020204" pitchFamily="34" charset="0"/>
                <a:ea typeface="ＭＳ Ｐゴシック" panose="020B0600070205080204" pitchFamily="34" charset="-128"/>
              </a:defRPr>
            </a:lvl5pPr>
            <a:lvl6pPr marL="2514600" indent="-228600" defTabSz="4175125" eaLnBrk="0" fontAlgn="base" hangingPunct="0">
              <a:spcBef>
                <a:spcPct val="0"/>
              </a:spcBef>
              <a:spcAft>
                <a:spcPct val="0"/>
              </a:spcAft>
              <a:defRPr sz="8200">
                <a:solidFill>
                  <a:schemeClr val="tx1"/>
                </a:solidFill>
                <a:latin typeface="Arial" panose="020B0604020202020204" pitchFamily="34" charset="0"/>
                <a:ea typeface="ＭＳ Ｐゴシック" panose="020B0600070205080204" pitchFamily="34" charset="-128"/>
              </a:defRPr>
            </a:lvl6pPr>
            <a:lvl7pPr marL="2971800" indent="-228600" defTabSz="4175125" eaLnBrk="0" fontAlgn="base" hangingPunct="0">
              <a:spcBef>
                <a:spcPct val="0"/>
              </a:spcBef>
              <a:spcAft>
                <a:spcPct val="0"/>
              </a:spcAft>
              <a:defRPr sz="8200">
                <a:solidFill>
                  <a:schemeClr val="tx1"/>
                </a:solidFill>
                <a:latin typeface="Arial" panose="020B0604020202020204" pitchFamily="34" charset="0"/>
                <a:ea typeface="ＭＳ Ｐゴシック" panose="020B0600070205080204" pitchFamily="34" charset="-128"/>
              </a:defRPr>
            </a:lvl7pPr>
            <a:lvl8pPr marL="3429000" indent="-228600" defTabSz="4175125" eaLnBrk="0" fontAlgn="base" hangingPunct="0">
              <a:spcBef>
                <a:spcPct val="0"/>
              </a:spcBef>
              <a:spcAft>
                <a:spcPct val="0"/>
              </a:spcAft>
              <a:defRPr sz="8200">
                <a:solidFill>
                  <a:schemeClr val="tx1"/>
                </a:solidFill>
                <a:latin typeface="Arial" panose="020B0604020202020204" pitchFamily="34" charset="0"/>
                <a:ea typeface="ＭＳ Ｐゴシック" panose="020B0600070205080204" pitchFamily="34" charset="-128"/>
              </a:defRPr>
            </a:lvl8pPr>
            <a:lvl9pPr marL="3886200" indent="-228600" defTabSz="4175125" eaLnBrk="0" fontAlgn="base" hangingPunct="0">
              <a:spcBef>
                <a:spcPct val="0"/>
              </a:spcBef>
              <a:spcAft>
                <a:spcPct val="0"/>
              </a:spcAft>
              <a:defRPr sz="8200">
                <a:solidFill>
                  <a:schemeClr val="tx1"/>
                </a:solidFill>
                <a:latin typeface="Arial" panose="020B0604020202020204" pitchFamily="34" charset="0"/>
                <a:ea typeface="ＭＳ Ｐゴシック" panose="020B0600070205080204" pitchFamily="34" charset="-128"/>
              </a:defRPr>
            </a:lvl9pPr>
          </a:lstStyle>
          <a:p>
            <a:r>
              <a:rPr lang="en-GB" altLang="en-US" sz="2800" b="1" dirty="0">
                <a:latin typeface="Open Sans Light" pitchFamily="2" charset="0"/>
                <a:ea typeface="Open Sans Light" pitchFamily="2" charset="0"/>
                <a:cs typeface="Open Sans Light" pitchFamily="2" charset="0"/>
              </a:rPr>
              <a:t>Github link: </a:t>
            </a:r>
          </a:p>
          <a:p>
            <a:r>
              <a:rPr lang="en-GB" altLang="en-US" sz="2800" dirty="0">
                <a:latin typeface="Open Sans Light" pitchFamily="2" charset="0"/>
                <a:ea typeface="Open Sans Light" pitchFamily="2" charset="0"/>
                <a:cs typeface="Open Sans Light" pitchFamily="2" charset="0"/>
                <a:hlinkClick r:id="rId3"/>
              </a:rPr>
              <a:t>https://github.com/Zavarochka/The-influence-of-ENG-electrode-characteristics-on-signal-quality</a:t>
            </a:r>
            <a:r>
              <a:rPr lang="en-GB" altLang="en-US" sz="2800" dirty="0">
                <a:latin typeface="Open Sans Light" pitchFamily="2" charset="0"/>
                <a:ea typeface="Open Sans Light" pitchFamily="2" charset="0"/>
                <a:cs typeface="Open Sans Light" pitchFamily="2" charset="0"/>
              </a:rPr>
              <a:t> </a:t>
            </a:r>
          </a:p>
        </p:txBody>
      </p:sp>
    </p:spTree>
    <p:extLst>
      <p:ext uri="{BB962C8B-B14F-4D97-AF65-F5344CB8AC3E}">
        <p14:creationId xmlns:p14="http://schemas.microsoft.com/office/powerpoint/2010/main" val="149230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02978-9349-0981-946B-49508CB3DAAA}"/>
              </a:ext>
            </a:extLst>
          </p:cNvPr>
          <p:cNvSpPr>
            <a:spLocks noGrp="1"/>
          </p:cNvSpPr>
          <p:nvPr>
            <p:ph type="title"/>
          </p:nvPr>
        </p:nvSpPr>
        <p:spPr/>
        <p:txBody>
          <a:bodyPr/>
          <a:lstStyle/>
          <a:p>
            <a:r>
              <a:rPr lang="en-GB" dirty="0"/>
              <a:t>Debugging steps for macOS ASCENT pt1:</a:t>
            </a:r>
            <a:endParaRPr lang="en-US" dirty="0"/>
          </a:p>
        </p:txBody>
      </p:sp>
      <p:sp>
        <p:nvSpPr>
          <p:cNvPr id="3" name="Content Placeholder 2">
            <a:extLst>
              <a:ext uri="{FF2B5EF4-FFF2-40B4-BE49-F238E27FC236}">
                <a16:creationId xmlns:a16="http://schemas.microsoft.com/office/drawing/2014/main" id="{B22DF293-E30B-552E-227F-B6B24EAC951D}"/>
              </a:ext>
            </a:extLst>
          </p:cNvPr>
          <p:cNvSpPr>
            <a:spLocks noGrp="1"/>
          </p:cNvSpPr>
          <p:nvPr>
            <p:ph idx="1"/>
          </p:nvPr>
        </p:nvSpPr>
        <p:spPr>
          <a:xfrm>
            <a:off x="880404" y="1502067"/>
            <a:ext cx="5393787" cy="4926867"/>
          </a:xfrm>
        </p:spPr>
        <p:txBody>
          <a:bodyPr>
            <a:normAutofit/>
          </a:bodyPr>
          <a:lstStyle/>
          <a:p>
            <a:pPr marL="0" indent="0">
              <a:buNone/>
            </a:pPr>
            <a:r>
              <a:rPr lang="en-GB" sz="2000" dirty="0">
                <a:latin typeface="Open Sans Light" pitchFamily="2" charset="0"/>
                <a:ea typeface="Open Sans Light" pitchFamily="2" charset="0"/>
                <a:cs typeface="Open Sans Light" pitchFamily="2" charset="0"/>
              </a:rPr>
              <a:t>1) Choose your download location and run the command: </a:t>
            </a:r>
          </a:p>
          <a:p>
            <a:pPr marL="0" indent="0">
              <a:buNone/>
            </a:pPr>
            <a:r>
              <a:rPr lang="en-GB" sz="2000" b="1" dirty="0">
                <a:latin typeface="Courier New" panose="02070309020205020404" pitchFamily="49" charset="0"/>
                <a:ea typeface="Menlo" panose="020B0609030804020204" pitchFamily="49" charset="0"/>
                <a:cs typeface="Courier New" panose="02070309020205020404" pitchFamily="49" charset="0"/>
              </a:rPr>
              <a:t>cd</a:t>
            </a:r>
            <a:r>
              <a:rPr lang="en-GB" sz="2000" dirty="0">
                <a:latin typeface="Courier New" panose="02070309020205020404" pitchFamily="49" charset="0"/>
                <a:ea typeface="Menlo" panose="020B0609030804020204" pitchFamily="49" charset="0"/>
                <a:cs typeface="Courier New" panose="02070309020205020404" pitchFamily="49" charset="0"/>
              </a:rPr>
              <a:t> /path/to/where/you/want/ascent</a:t>
            </a:r>
          </a:p>
          <a:p>
            <a:pPr marL="0" indent="0">
              <a:buNone/>
            </a:pPr>
            <a:r>
              <a:rPr lang="en-US" sz="2000" dirty="0">
                <a:latin typeface="Open Sans Light" pitchFamily="2" charset="0"/>
                <a:ea typeface="Open Sans Light" pitchFamily="2" charset="0"/>
                <a:cs typeface="Open Sans Light" pitchFamily="2" charset="0"/>
              </a:rPr>
              <a:t>(use </a:t>
            </a:r>
            <a:r>
              <a:rPr lang="en-US" sz="2000" b="1" dirty="0">
                <a:latin typeface="Courier New" panose="02070309020205020404" pitchFamily="49" charset="0"/>
                <a:ea typeface="Open Sans ExtraBold" pitchFamily="2" charset="0"/>
                <a:cs typeface="Courier New" panose="02070309020205020404" pitchFamily="49" charset="0"/>
              </a:rPr>
              <a:t>pwd</a:t>
            </a:r>
            <a:r>
              <a:rPr lang="en-US" sz="2000" b="1" dirty="0">
                <a:latin typeface="Open Sans ExtraBold" pitchFamily="2" charset="0"/>
                <a:ea typeface="Open Sans ExtraBold" pitchFamily="2" charset="0"/>
                <a:cs typeface="Open Sans ExtraBold" pitchFamily="2" charset="0"/>
              </a:rPr>
              <a:t> </a:t>
            </a:r>
            <a:r>
              <a:rPr lang="en-US" sz="2000" dirty="0">
                <a:latin typeface="Open Sans Light" pitchFamily="2" charset="0"/>
                <a:ea typeface="Open Sans Light" pitchFamily="2" charset="0"/>
                <a:cs typeface="Open Sans Light" pitchFamily="2" charset="0"/>
              </a:rPr>
              <a:t>command to confirm where you are)</a:t>
            </a:r>
          </a:p>
          <a:p>
            <a:pPr marL="0" indent="0">
              <a:buNone/>
            </a:pPr>
            <a:r>
              <a:rPr lang="en-US" sz="2000" dirty="0">
                <a:latin typeface="Open Sans Light" pitchFamily="2" charset="0"/>
                <a:ea typeface="Open Sans Light" pitchFamily="2" charset="0"/>
                <a:cs typeface="Open Sans Light" pitchFamily="2" charset="0"/>
              </a:rPr>
              <a:t>2) For quick download from the terminal use </a:t>
            </a:r>
          </a:p>
          <a:p>
            <a:pPr marL="0" indent="0">
              <a:buNone/>
            </a:pPr>
            <a:r>
              <a:rPr lang="en-US" sz="2000" b="1" dirty="0">
                <a:latin typeface="Courier New" panose="02070309020205020404" pitchFamily="49" charset="0"/>
                <a:ea typeface="Open Sans ExtraBold" pitchFamily="2" charset="0"/>
                <a:cs typeface="Courier New" panose="02070309020205020404" pitchFamily="49" charset="0"/>
              </a:rPr>
              <a:t>git clone </a:t>
            </a:r>
            <a:r>
              <a:rPr lang="en-US" sz="2000" dirty="0">
                <a:latin typeface="Courier New" panose="02070309020205020404" pitchFamily="49" charset="0"/>
                <a:ea typeface="Open Sans Light" pitchFamily="2" charset="0"/>
                <a:cs typeface="Courier New" panose="02070309020205020404" pitchFamily="49" charset="0"/>
              </a:rPr>
              <a:t>https://github.com/wmglab-duke/ascent.git</a:t>
            </a:r>
          </a:p>
          <a:p>
            <a:pPr marL="0" indent="0">
              <a:buNone/>
            </a:pPr>
            <a:r>
              <a:rPr lang="en-US" sz="2000" dirty="0">
                <a:latin typeface="Open Sans Light" pitchFamily="2" charset="0"/>
                <a:ea typeface="Open Sans Light" pitchFamily="2" charset="0"/>
                <a:cs typeface="Open Sans Light" pitchFamily="2" charset="0"/>
              </a:rPr>
              <a:t>3) If this step fails (can’t login/denied access), download zip file into chosen directory (see image to the right)</a:t>
            </a:r>
          </a:p>
          <a:p>
            <a:pPr marL="0" indent="0">
              <a:buNone/>
            </a:pPr>
            <a:endParaRPr lang="en-US" sz="2000" dirty="0">
              <a:latin typeface="Courier New" panose="02070309020205020404" pitchFamily="49" charset="0"/>
              <a:ea typeface="Open Sans Light" pitchFamily="2"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706E4177-370C-85CE-413D-280F4846E175}"/>
              </a:ext>
            </a:extLst>
          </p:cNvPr>
          <p:cNvSpPr>
            <a:spLocks noGrp="1"/>
          </p:cNvSpPr>
          <p:nvPr>
            <p:ph type="sldNum" sz="quarter" idx="12"/>
          </p:nvPr>
        </p:nvSpPr>
        <p:spPr/>
        <p:txBody>
          <a:bodyPr/>
          <a:lstStyle/>
          <a:p>
            <a:fld id="{5B726E58-80EE-DC4C-84A5-B83911020AEA}" type="slidenum">
              <a:rPr lang="en-US" smtClean="0"/>
              <a:t>9</a:t>
            </a:fld>
            <a:endParaRPr lang="en-US" dirty="0"/>
          </a:p>
        </p:txBody>
      </p:sp>
      <p:pic>
        <p:nvPicPr>
          <p:cNvPr id="5" name="Picture 4">
            <a:extLst>
              <a:ext uri="{FF2B5EF4-FFF2-40B4-BE49-F238E27FC236}">
                <a16:creationId xmlns:a16="http://schemas.microsoft.com/office/drawing/2014/main" id="{BEEA3ACF-3374-BCE1-524C-7CB3DF8CDE6F}"/>
              </a:ext>
            </a:extLst>
          </p:cNvPr>
          <p:cNvPicPr>
            <a:picLocks noChangeAspect="1"/>
          </p:cNvPicPr>
          <p:nvPr/>
        </p:nvPicPr>
        <p:blipFill>
          <a:blip r:embed="rId3"/>
          <a:stretch>
            <a:fillRect/>
          </a:stretch>
        </p:blipFill>
        <p:spPr>
          <a:xfrm>
            <a:off x="6699928" y="1581346"/>
            <a:ext cx="5140379" cy="3919123"/>
          </a:xfrm>
          <a:prstGeom prst="rect">
            <a:avLst/>
          </a:prstGeom>
        </p:spPr>
      </p:pic>
      <p:sp>
        <p:nvSpPr>
          <p:cNvPr id="6" name="TextBox 5">
            <a:extLst>
              <a:ext uri="{FF2B5EF4-FFF2-40B4-BE49-F238E27FC236}">
                <a16:creationId xmlns:a16="http://schemas.microsoft.com/office/drawing/2014/main" id="{E600274D-C969-C427-D9DC-EE4ADC9DD8DE}"/>
              </a:ext>
            </a:extLst>
          </p:cNvPr>
          <p:cNvSpPr txBox="1"/>
          <p:nvPr/>
        </p:nvSpPr>
        <p:spPr>
          <a:xfrm>
            <a:off x="6625884" y="5753685"/>
            <a:ext cx="3552576" cy="369332"/>
          </a:xfrm>
          <a:prstGeom prst="rect">
            <a:avLst/>
          </a:prstGeom>
          <a:noFill/>
        </p:spPr>
        <p:txBody>
          <a:bodyPr wrap="none" rtlCol="0">
            <a:spAutoFit/>
          </a:bodyPr>
          <a:lstStyle/>
          <a:p>
            <a:r>
              <a:rPr lang="en-US" dirty="0">
                <a:latin typeface="Open Sans Light" pitchFamily="2" charset="0"/>
                <a:ea typeface="Open Sans Light" pitchFamily="2" charset="0"/>
                <a:cs typeface="Open Sans Light" pitchFamily="2" charset="0"/>
              </a:rPr>
              <a:t>Figure 1: Github download guide</a:t>
            </a:r>
          </a:p>
        </p:txBody>
      </p:sp>
    </p:spTree>
    <p:extLst>
      <p:ext uri="{BB962C8B-B14F-4D97-AF65-F5344CB8AC3E}">
        <p14:creationId xmlns:p14="http://schemas.microsoft.com/office/powerpoint/2010/main" val="2302977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A92C4A-C242-9A8A-AA3D-B09D006EA6BF}"/>
              </a:ext>
            </a:extLst>
          </p:cNvPr>
          <p:cNvSpPr>
            <a:spLocks noGrp="1"/>
          </p:cNvSpPr>
          <p:nvPr>
            <p:ph idx="1"/>
          </p:nvPr>
        </p:nvSpPr>
        <p:spPr>
          <a:xfrm>
            <a:off x="838200" y="1825624"/>
            <a:ext cx="6139375" cy="4856529"/>
          </a:xfrm>
        </p:spPr>
        <p:txBody>
          <a:bodyPr>
            <a:normAutofit lnSpcReduction="10000"/>
          </a:bodyPr>
          <a:lstStyle/>
          <a:p>
            <a:pPr marL="0" indent="0">
              <a:buNone/>
            </a:pPr>
            <a:r>
              <a:rPr lang="en-GB" dirty="0">
                <a:latin typeface="Open Sans Light" pitchFamily="2" charset="0"/>
                <a:ea typeface="Open Sans Light" pitchFamily="2" charset="0"/>
                <a:cs typeface="Open Sans Light" pitchFamily="2" charset="0"/>
              </a:rPr>
              <a:t>3) running </a:t>
            </a:r>
            <a:r>
              <a:rPr lang="en-GB" dirty="0">
                <a:latin typeface="Courier New" panose="02070309020205020404" pitchFamily="49" charset="0"/>
                <a:ea typeface="Open Sans Light" pitchFamily="2" charset="0"/>
                <a:cs typeface="Courier New" panose="02070309020205020404" pitchFamily="49" charset="0"/>
              </a:rPr>
              <a:t>python run install</a:t>
            </a:r>
            <a:r>
              <a:rPr lang="en-GB" dirty="0">
                <a:latin typeface="Open Sans Light" pitchFamily="2" charset="0"/>
                <a:ea typeface="Open Sans Light" pitchFamily="2" charset="0"/>
                <a:cs typeface="Open Sans Light" pitchFamily="2" charset="0"/>
              </a:rPr>
              <a:t> will create a new conda environment </a:t>
            </a:r>
          </a:p>
          <a:p>
            <a:pPr marL="0" indent="0">
              <a:buNone/>
            </a:pPr>
            <a:r>
              <a:rPr lang="en-GB" dirty="0">
                <a:latin typeface="Open Sans Light" pitchFamily="2" charset="0"/>
                <a:ea typeface="Open Sans Light" pitchFamily="2" charset="0"/>
                <a:cs typeface="Open Sans Light" pitchFamily="2" charset="0"/>
              </a:rPr>
              <a:t>4) check that you </a:t>
            </a:r>
            <a:r>
              <a:rPr lang="en-GB" dirty="0">
                <a:latin typeface="Open Sans Light" pitchFamily="2" charset="0"/>
                <a:ea typeface="Open Sans Light" pitchFamily="2" charset="0"/>
                <a:cs typeface="Open Sans Light" pitchFamily="2" charset="0"/>
              </a:rPr>
              <a:t>are located in that </a:t>
            </a:r>
            <a:r>
              <a:rPr lang="en-GB" dirty="0">
                <a:latin typeface="Open Sans Light" pitchFamily="2" charset="0"/>
                <a:ea typeface="Open Sans Light" pitchFamily="2" charset="0"/>
                <a:cs typeface="Open Sans Light" pitchFamily="2" charset="0"/>
              </a:rPr>
              <a:t>conda environment by running this command (marked by </a:t>
            </a:r>
            <a:r>
              <a:rPr lang="en-GB" b="1" dirty="0">
                <a:latin typeface="Open Sans ExtraBold" pitchFamily="2" charset="0"/>
                <a:ea typeface="Open Sans ExtraBold" pitchFamily="2" charset="0"/>
                <a:cs typeface="Open Sans ExtraBold" pitchFamily="2" charset="0"/>
              </a:rPr>
              <a:t>*</a:t>
            </a:r>
            <a:r>
              <a:rPr lang="en-GB" dirty="0">
                <a:latin typeface="Open Sans Light" pitchFamily="2" charset="0"/>
                <a:ea typeface="Open Sans Light" pitchFamily="2" charset="0"/>
                <a:cs typeface="Open Sans Light" pitchFamily="2" charset="0"/>
              </a:rPr>
              <a:t>), before installing python</a:t>
            </a:r>
          </a:p>
          <a:p>
            <a:pPr marL="0" indent="0">
              <a:buNone/>
            </a:pPr>
            <a:r>
              <a:rPr lang="en-GB" dirty="0">
                <a:latin typeface="Courier New" panose="02070309020205020404" pitchFamily="49" charset="0"/>
                <a:ea typeface="Open Sans Light" pitchFamily="2" charset="0"/>
                <a:cs typeface="Courier New" panose="02070309020205020404" pitchFamily="49" charset="0"/>
              </a:rPr>
              <a:t>conda info –envs</a:t>
            </a:r>
          </a:p>
          <a:p>
            <a:pPr marL="0" indent="0">
              <a:buNone/>
            </a:pPr>
            <a:r>
              <a:rPr lang="en-GB" dirty="0">
                <a:latin typeface="Open Sans Light" pitchFamily="2" charset="0"/>
                <a:ea typeface="Open Sans Light" pitchFamily="2" charset="0"/>
                <a:cs typeface="Open Sans Light" pitchFamily="2" charset="0"/>
              </a:rPr>
              <a:t>If located in the wrong one, run:</a:t>
            </a:r>
          </a:p>
          <a:p>
            <a:pPr marL="0" indent="0">
              <a:buNone/>
            </a:pPr>
            <a:r>
              <a:rPr lang="en-GB" dirty="0">
                <a:latin typeface="Courier New" panose="02070309020205020404" pitchFamily="49" charset="0"/>
                <a:ea typeface="Open Sans Light" pitchFamily="2" charset="0"/>
                <a:cs typeface="Courier New" panose="02070309020205020404" pitchFamily="49" charset="0"/>
              </a:rPr>
              <a:t>conda activate &lt;env-name&gt;</a:t>
            </a:r>
            <a:br>
              <a:rPr lang="en-GB" dirty="0">
                <a:latin typeface="Courier New" panose="02070309020205020404" pitchFamily="49" charset="0"/>
                <a:ea typeface="Open Sans Light" pitchFamily="2" charset="0"/>
                <a:cs typeface="Courier New" panose="02070309020205020404" pitchFamily="49" charset="0"/>
              </a:rPr>
            </a:br>
            <a:br>
              <a:rPr lang="en-GB" dirty="0">
                <a:latin typeface="Courier New" panose="02070309020205020404" pitchFamily="49" charset="0"/>
                <a:ea typeface="Open Sans Light" pitchFamily="2" charset="0"/>
                <a:cs typeface="Courier New" panose="02070309020205020404" pitchFamily="49" charset="0"/>
              </a:rPr>
            </a:br>
            <a:endParaRPr lang="en-GB" dirty="0">
              <a:latin typeface="Courier New" panose="02070309020205020404" pitchFamily="49" charset="0"/>
              <a:ea typeface="Open Sans Light" pitchFamily="2" charset="0"/>
              <a:cs typeface="Courier New" panose="02070309020205020404" pitchFamily="49" charset="0"/>
            </a:endParaRPr>
          </a:p>
          <a:p>
            <a:pPr marL="0" indent="0">
              <a:buNone/>
            </a:pPr>
            <a:endParaRPr lang="en-GB" dirty="0">
              <a:latin typeface="Courier New" panose="02070309020205020404" pitchFamily="49" charset="0"/>
              <a:ea typeface="Open Sans Light" pitchFamily="2" charset="0"/>
              <a:cs typeface="Courier New" panose="02070309020205020404" pitchFamily="49" charset="0"/>
            </a:endParaRPr>
          </a:p>
          <a:p>
            <a:pPr marL="0" indent="0">
              <a:buNone/>
            </a:pPr>
            <a:endParaRPr lang="en-US" dirty="0">
              <a:latin typeface="Courier New" panose="02070309020205020404" pitchFamily="49" charset="0"/>
              <a:ea typeface="Open Sans Light" pitchFamily="2"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95C2C2EE-D254-53F0-23C7-213683E773A5}"/>
              </a:ext>
            </a:extLst>
          </p:cNvPr>
          <p:cNvSpPr>
            <a:spLocks noGrp="1"/>
          </p:cNvSpPr>
          <p:nvPr>
            <p:ph type="sldNum" sz="quarter" idx="12"/>
          </p:nvPr>
        </p:nvSpPr>
        <p:spPr/>
        <p:txBody>
          <a:bodyPr/>
          <a:lstStyle/>
          <a:p>
            <a:fld id="{5B726E58-80EE-DC4C-84A5-B83911020AEA}" type="slidenum">
              <a:rPr lang="en-US" smtClean="0"/>
              <a:t>10</a:t>
            </a:fld>
            <a:endParaRPr lang="en-US" dirty="0"/>
          </a:p>
        </p:txBody>
      </p:sp>
      <p:sp>
        <p:nvSpPr>
          <p:cNvPr id="5" name="Title 1">
            <a:extLst>
              <a:ext uri="{FF2B5EF4-FFF2-40B4-BE49-F238E27FC236}">
                <a16:creationId xmlns:a16="http://schemas.microsoft.com/office/drawing/2014/main" id="{006610BC-C049-2625-C532-7825D9234541}"/>
              </a:ext>
            </a:extLst>
          </p:cNvPr>
          <p:cNvSpPr>
            <a:spLocks noGrp="1"/>
          </p:cNvSpPr>
          <p:nvPr>
            <p:ph type="title"/>
          </p:nvPr>
        </p:nvSpPr>
        <p:spPr/>
        <p:txBody>
          <a:bodyPr/>
          <a:lstStyle/>
          <a:p>
            <a:r>
              <a:rPr lang="en-GB" dirty="0"/>
              <a:t>Debugging steps for macOS ASCENT pt2:</a:t>
            </a:r>
            <a:endParaRPr lang="en-US" dirty="0"/>
          </a:p>
        </p:txBody>
      </p:sp>
      <p:pic>
        <p:nvPicPr>
          <p:cNvPr id="7" name="Picture 6" descr="A computer screen shot of a computer code&#10;&#10;AI-generated content may be incorrect.">
            <a:extLst>
              <a:ext uri="{FF2B5EF4-FFF2-40B4-BE49-F238E27FC236}">
                <a16:creationId xmlns:a16="http://schemas.microsoft.com/office/drawing/2014/main" id="{8180072A-6C71-6B70-D260-20FB3DD444C8}"/>
              </a:ext>
            </a:extLst>
          </p:cNvPr>
          <p:cNvPicPr>
            <a:picLocks noChangeAspect="1"/>
          </p:cNvPicPr>
          <p:nvPr/>
        </p:nvPicPr>
        <p:blipFill>
          <a:blip r:embed="rId3"/>
          <a:srcRect r="4972"/>
          <a:stretch>
            <a:fillRect/>
          </a:stretch>
        </p:blipFill>
        <p:spPr>
          <a:xfrm>
            <a:off x="7090118" y="3698307"/>
            <a:ext cx="4839288" cy="2107244"/>
          </a:xfrm>
          <a:prstGeom prst="rect">
            <a:avLst/>
          </a:prstGeom>
        </p:spPr>
      </p:pic>
      <p:sp>
        <p:nvSpPr>
          <p:cNvPr id="8" name="TextBox 7">
            <a:extLst>
              <a:ext uri="{FF2B5EF4-FFF2-40B4-BE49-F238E27FC236}">
                <a16:creationId xmlns:a16="http://schemas.microsoft.com/office/drawing/2014/main" id="{2ACED077-46A9-16D8-2790-75F50E91CFC9}"/>
              </a:ext>
            </a:extLst>
          </p:cNvPr>
          <p:cNvSpPr txBox="1"/>
          <p:nvPr/>
        </p:nvSpPr>
        <p:spPr>
          <a:xfrm>
            <a:off x="7033847" y="5992837"/>
            <a:ext cx="3751348" cy="369332"/>
          </a:xfrm>
          <a:prstGeom prst="rect">
            <a:avLst/>
          </a:prstGeom>
          <a:noFill/>
        </p:spPr>
        <p:txBody>
          <a:bodyPr wrap="none" rtlCol="0">
            <a:spAutoFit/>
          </a:bodyPr>
          <a:lstStyle/>
          <a:p>
            <a:r>
              <a:rPr lang="en-US" dirty="0">
                <a:latin typeface="Open Sans Light" pitchFamily="2" charset="0"/>
                <a:ea typeface="Open Sans Light" pitchFamily="2" charset="0"/>
                <a:cs typeface="Open Sans Light" pitchFamily="2" charset="0"/>
              </a:rPr>
              <a:t>Figure 2: Environment list example</a:t>
            </a:r>
          </a:p>
        </p:txBody>
      </p:sp>
    </p:spTree>
    <p:extLst>
      <p:ext uri="{BB962C8B-B14F-4D97-AF65-F5344CB8AC3E}">
        <p14:creationId xmlns:p14="http://schemas.microsoft.com/office/powerpoint/2010/main" val="2165290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91C0-026F-7E54-320D-169C2F292FCE}"/>
              </a:ext>
            </a:extLst>
          </p:cNvPr>
          <p:cNvSpPr>
            <a:spLocks noGrp="1"/>
          </p:cNvSpPr>
          <p:nvPr>
            <p:ph type="title"/>
          </p:nvPr>
        </p:nvSpPr>
        <p:spPr/>
        <p:txBody>
          <a:bodyPr/>
          <a:lstStyle/>
          <a:p>
            <a:r>
              <a:rPr lang="en-GB" dirty="0">
                <a:latin typeface="Open Sans Light" pitchFamily="2" charset="0"/>
                <a:ea typeface="Open Sans Light" pitchFamily="2" charset="0"/>
                <a:cs typeface="Open Sans Light" pitchFamily="2" charset="0"/>
              </a:rPr>
              <a:t>Debugging steps for macOS ASCENT pt3:</a:t>
            </a:r>
            <a:endParaRPr lang="en-US" dirty="0">
              <a:latin typeface="Open Sans Light" pitchFamily="2" charset="0"/>
              <a:ea typeface="Open Sans Light" pitchFamily="2" charset="0"/>
              <a:cs typeface="Open Sans Light" pitchFamily="2" charset="0"/>
            </a:endParaRPr>
          </a:p>
        </p:txBody>
      </p:sp>
      <p:sp>
        <p:nvSpPr>
          <p:cNvPr id="3" name="Content Placeholder 2">
            <a:extLst>
              <a:ext uri="{FF2B5EF4-FFF2-40B4-BE49-F238E27FC236}">
                <a16:creationId xmlns:a16="http://schemas.microsoft.com/office/drawing/2014/main" id="{22272291-10D9-27B9-C69B-D29A3A955555}"/>
              </a:ext>
            </a:extLst>
          </p:cNvPr>
          <p:cNvSpPr>
            <a:spLocks noGrp="1"/>
          </p:cNvSpPr>
          <p:nvPr>
            <p:ph idx="1"/>
          </p:nvPr>
        </p:nvSpPr>
        <p:spPr/>
        <p:txBody>
          <a:bodyPr/>
          <a:lstStyle/>
          <a:p>
            <a:r>
              <a:rPr lang="en-US" dirty="0">
                <a:latin typeface="Open Sans Light" pitchFamily="2" charset="0"/>
                <a:ea typeface="Open Sans Light" pitchFamily="2" charset="0"/>
                <a:cs typeface="Open Sans Light" pitchFamily="2" charset="0"/>
              </a:rPr>
              <a:t>Failure during</a:t>
            </a:r>
            <a:r>
              <a:rPr lang="en-US" dirty="0">
                <a:latin typeface="Open Sans Light" pitchFamily="2" charset="0"/>
                <a:ea typeface="Open Sans Light" pitchFamily="2" charset="0"/>
                <a:cs typeface="Open Sans Light" pitchFamily="2" charset="0"/>
              </a:rPr>
              <a:t> the </a:t>
            </a:r>
            <a:r>
              <a:rPr lang="en-US" b="1" dirty="0">
                <a:latin typeface="Courier New" panose="02070309020205020404" pitchFamily="49" charset="0"/>
                <a:ea typeface="Open Sans ExtraBold" pitchFamily="2" charset="0"/>
                <a:cs typeface="Courier New" panose="02070309020205020404" pitchFamily="49" charset="0"/>
              </a:rPr>
              <a:t>python</a:t>
            </a:r>
            <a:r>
              <a:rPr lang="en-US" dirty="0">
                <a:latin typeface="Courier New" panose="02070309020205020404" pitchFamily="49" charset="0"/>
                <a:ea typeface="Open Sans Light" pitchFamily="2" charset="0"/>
                <a:cs typeface="Courier New" panose="02070309020205020404" pitchFamily="49" charset="0"/>
              </a:rPr>
              <a:t> </a:t>
            </a:r>
            <a:r>
              <a:rPr lang="en-US" b="1" dirty="0">
                <a:latin typeface="Courier New" panose="02070309020205020404" pitchFamily="49" charset="0"/>
                <a:ea typeface="Open Sans ExtraBold" pitchFamily="2" charset="0"/>
                <a:cs typeface="Courier New" panose="02070309020205020404" pitchFamily="49" charset="0"/>
              </a:rPr>
              <a:t>run submit.py 0</a:t>
            </a:r>
            <a:r>
              <a:rPr lang="en-GB" dirty="0">
                <a:effectLst/>
                <a:latin typeface="Courier New" panose="02070309020205020404" pitchFamily="49" charset="0"/>
                <a:ea typeface="Open Sans Light" pitchFamily="2" charset="0"/>
                <a:cs typeface="Courier New" panose="02070309020205020404" pitchFamily="49" charset="0"/>
              </a:rPr>
              <a:t> </a:t>
            </a:r>
            <a:endParaRPr lang="en-US" dirty="0">
              <a:latin typeface="Courier New" panose="02070309020205020404" pitchFamily="49" charset="0"/>
              <a:ea typeface="Open Sans Light" pitchFamily="2" charset="0"/>
              <a:cs typeface="Courier New" panose="02070309020205020404" pitchFamily="49" charset="0"/>
            </a:endParaRPr>
          </a:p>
          <a:p>
            <a:endParaRPr lang="en-US" dirty="0">
              <a:latin typeface="Open Sans Light" pitchFamily="2" charset="0"/>
              <a:ea typeface="Open Sans Light" pitchFamily="2" charset="0"/>
              <a:cs typeface="Open Sans Light" pitchFamily="2" charset="0"/>
            </a:endParaRPr>
          </a:p>
          <a:p>
            <a:r>
              <a:rPr lang="en-GB" dirty="0">
                <a:latin typeface="Open Sans Light" pitchFamily="2" charset="0"/>
                <a:ea typeface="Open Sans Light" pitchFamily="2" charset="0"/>
                <a:cs typeface="Open Sans Light" pitchFamily="2" charset="0"/>
              </a:rPr>
              <a:t>When running the ASCENT tutorial on newer macOS systems, several problems can appear. Most of these come from how NEURON is installed and how the compilers are set up. </a:t>
            </a:r>
          </a:p>
          <a:p>
            <a:r>
              <a:rPr lang="en-GB" dirty="0">
                <a:latin typeface="Open Sans Light" pitchFamily="2" charset="0"/>
                <a:ea typeface="Open Sans Light" pitchFamily="2" charset="0"/>
                <a:cs typeface="Open Sans Light" pitchFamily="2" charset="0"/>
              </a:rPr>
              <a:t>The errors show up as missing outputs, failed MOD file compilations, or missing library files. The steps below explain each issue, why it happens, and the quick fix with the command you need to run.</a:t>
            </a:r>
            <a:endParaRPr lang="en-US" dirty="0">
              <a:latin typeface="Open Sans Light" pitchFamily="2" charset="0"/>
              <a:ea typeface="Open Sans Light" pitchFamily="2" charset="0"/>
              <a:cs typeface="Open Sans Light" pitchFamily="2" charset="0"/>
            </a:endParaRPr>
          </a:p>
        </p:txBody>
      </p:sp>
      <p:sp>
        <p:nvSpPr>
          <p:cNvPr id="4" name="Slide Number Placeholder 3">
            <a:extLst>
              <a:ext uri="{FF2B5EF4-FFF2-40B4-BE49-F238E27FC236}">
                <a16:creationId xmlns:a16="http://schemas.microsoft.com/office/drawing/2014/main" id="{1430AD08-00C7-9DC0-8764-43614950553F}"/>
              </a:ext>
            </a:extLst>
          </p:cNvPr>
          <p:cNvSpPr>
            <a:spLocks noGrp="1"/>
          </p:cNvSpPr>
          <p:nvPr>
            <p:ph type="sldNum" sz="quarter" idx="12"/>
          </p:nvPr>
        </p:nvSpPr>
        <p:spPr/>
        <p:txBody>
          <a:bodyPr/>
          <a:lstStyle/>
          <a:p>
            <a:fld id="{5B726E58-80EE-DC4C-84A5-B83911020AEA}" type="slidenum">
              <a:rPr lang="en-US" smtClean="0">
                <a:latin typeface="Open Sans Light" pitchFamily="2" charset="0"/>
                <a:ea typeface="Open Sans Light" pitchFamily="2" charset="0"/>
                <a:cs typeface="Open Sans Light" pitchFamily="2" charset="0"/>
              </a:rPr>
              <a:t>11</a:t>
            </a:fld>
            <a:endParaRPr lang="en-US" dirty="0">
              <a:latin typeface="Open Sans Light" pitchFamily="2" charset="0"/>
              <a:ea typeface="Open Sans Light" pitchFamily="2" charset="0"/>
              <a:cs typeface="Open Sans Light" pitchFamily="2" charset="0"/>
            </a:endParaRPr>
          </a:p>
        </p:txBody>
      </p:sp>
    </p:spTree>
    <p:extLst>
      <p:ext uri="{BB962C8B-B14F-4D97-AF65-F5344CB8AC3E}">
        <p14:creationId xmlns:p14="http://schemas.microsoft.com/office/powerpoint/2010/main" val="854911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CFF4D-0EEF-15DE-0C85-2D6D7CB247DF}"/>
              </a:ext>
            </a:extLst>
          </p:cNvPr>
          <p:cNvSpPr>
            <a:spLocks noGrp="1"/>
          </p:cNvSpPr>
          <p:nvPr>
            <p:ph type="title"/>
          </p:nvPr>
        </p:nvSpPr>
        <p:spPr/>
        <p:txBody>
          <a:bodyPr/>
          <a:lstStyle/>
          <a:p>
            <a:r>
              <a:rPr lang="en-GB" dirty="0">
                <a:latin typeface="Open Sans Light" pitchFamily="2" charset="0"/>
                <a:ea typeface="Open Sans Light" pitchFamily="2" charset="0"/>
                <a:cs typeface="Open Sans Light" pitchFamily="2" charset="0"/>
              </a:rPr>
              <a:t>Debugging steps for macOS ASCENT pt4:</a:t>
            </a:r>
            <a:endParaRPr lang="en-US" dirty="0">
              <a:latin typeface="Open Sans Light" pitchFamily="2" charset="0"/>
              <a:ea typeface="Open Sans Light" pitchFamily="2" charset="0"/>
              <a:cs typeface="Open Sans Light" pitchFamily="2" charset="0"/>
            </a:endParaRPr>
          </a:p>
        </p:txBody>
      </p:sp>
      <p:sp>
        <p:nvSpPr>
          <p:cNvPr id="3" name="Content Placeholder 2">
            <a:extLst>
              <a:ext uri="{FF2B5EF4-FFF2-40B4-BE49-F238E27FC236}">
                <a16:creationId xmlns:a16="http://schemas.microsoft.com/office/drawing/2014/main" id="{7791613F-3807-644E-D810-57317E563484}"/>
              </a:ext>
            </a:extLst>
          </p:cNvPr>
          <p:cNvSpPr>
            <a:spLocks noGrp="1"/>
          </p:cNvSpPr>
          <p:nvPr>
            <p:ph idx="1"/>
          </p:nvPr>
        </p:nvSpPr>
        <p:spPr/>
        <p:txBody>
          <a:bodyPr/>
          <a:lstStyle/>
          <a:p>
            <a:r>
              <a:rPr lang="en-GB" dirty="0">
                <a:latin typeface="Open Sans Light" pitchFamily="2" charset="0"/>
                <a:ea typeface="Open Sans Light" pitchFamily="2" charset="0"/>
                <a:cs typeface="Open Sans Light" pitchFamily="2" charset="0"/>
              </a:rPr>
              <a:t>MOD files not compiling (clang: No such file or directory)</a:t>
            </a:r>
          </a:p>
          <a:p>
            <a:r>
              <a:rPr lang="en-GB" b="1" dirty="0">
                <a:latin typeface="Open Sans ExtraBold" pitchFamily="2" charset="0"/>
                <a:ea typeface="Open Sans ExtraBold" pitchFamily="2" charset="0"/>
                <a:cs typeface="Open Sans ExtraBold" pitchFamily="2" charset="0"/>
              </a:rPr>
              <a:t>Error message:</a:t>
            </a:r>
            <a:r>
              <a:rPr lang="en-GB" dirty="0">
                <a:latin typeface="Open Sans Light" pitchFamily="2" charset="0"/>
                <a:ea typeface="Open Sans Light" pitchFamily="2" charset="0"/>
                <a:cs typeface="Open Sans Light" pitchFamily="2" charset="0"/>
              </a:rPr>
              <a:t> </a:t>
            </a:r>
            <a:r>
              <a:rPr lang="en-GB" dirty="0">
                <a:solidFill>
                  <a:srgbClr val="C00000"/>
                </a:solidFill>
                <a:latin typeface="Open Sans Light" pitchFamily="2" charset="0"/>
                <a:ea typeface="Open Sans Light" pitchFamily="2" charset="0"/>
                <a:cs typeface="Open Sans Light" pitchFamily="2" charset="0"/>
              </a:rPr>
              <a:t>…</a:t>
            </a:r>
            <a:r>
              <a:rPr lang="en-US" dirty="0">
                <a:solidFill>
                  <a:srgbClr val="C00000"/>
                </a:solidFill>
                <a:latin typeface="Open Sans Light" pitchFamily="2" charset="0"/>
                <a:ea typeface="Open Sans Light" pitchFamily="2" charset="0"/>
                <a:cs typeface="Open Sans Light" pitchFamily="2" charset="0"/>
              </a:rPr>
              <a:t>/_build_env/bin/clang: No such file or directory</a:t>
            </a:r>
            <a:endParaRPr lang="en-GB" dirty="0">
              <a:solidFill>
                <a:srgbClr val="C00000"/>
              </a:solidFill>
              <a:latin typeface="Open Sans Light" pitchFamily="2" charset="0"/>
              <a:ea typeface="Open Sans Light" pitchFamily="2" charset="0"/>
              <a:cs typeface="Open Sans Light" pitchFamily="2" charset="0"/>
            </a:endParaRPr>
          </a:p>
          <a:p>
            <a:r>
              <a:rPr lang="en-GB" b="1" dirty="0">
                <a:latin typeface="Open Sans ExtraBold" pitchFamily="2" charset="0"/>
                <a:ea typeface="Open Sans ExtraBold" pitchFamily="2" charset="0"/>
                <a:cs typeface="Open Sans ExtraBold" pitchFamily="2" charset="0"/>
              </a:rPr>
              <a:t>Why</a:t>
            </a:r>
            <a:r>
              <a:rPr lang="en-GB" dirty="0">
                <a:latin typeface="Open Sans Light" pitchFamily="2" charset="0"/>
                <a:ea typeface="Open Sans Light" pitchFamily="2" charset="0"/>
                <a:cs typeface="Open Sans Light" pitchFamily="2" charset="0"/>
              </a:rPr>
              <a:t>: NEURON was built against clang, but the required compiler wasn’t available.</a:t>
            </a:r>
          </a:p>
          <a:p>
            <a:r>
              <a:rPr lang="en-GB" b="1" dirty="0">
                <a:latin typeface="Open Sans ExtraBold" pitchFamily="2" charset="0"/>
                <a:ea typeface="Open Sans ExtraBold" pitchFamily="2" charset="0"/>
                <a:cs typeface="Open Sans ExtraBold" pitchFamily="2" charset="0"/>
              </a:rPr>
              <a:t>Step</a:t>
            </a:r>
            <a:r>
              <a:rPr lang="en-GB" dirty="0">
                <a:latin typeface="Open Sans Light" pitchFamily="2" charset="0"/>
                <a:ea typeface="Open Sans Light" pitchFamily="2" charset="0"/>
                <a:cs typeface="Open Sans Light" pitchFamily="2" charset="0"/>
              </a:rPr>
              <a:t>: Install missing compilers (system + conda).</a:t>
            </a:r>
          </a:p>
          <a:p>
            <a:r>
              <a:rPr lang="en-GB" b="1" dirty="0">
                <a:latin typeface="Open Sans ExtraBold" pitchFamily="2" charset="0"/>
                <a:ea typeface="Open Sans ExtraBold" pitchFamily="2" charset="0"/>
                <a:cs typeface="Open Sans ExtraBold" pitchFamily="2" charset="0"/>
              </a:rPr>
              <a:t>Commands</a:t>
            </a:r>
            <a:r>
              <a:rPr lang="en-GB" dirty="0">
                <a:latin typeface="Open Sans Light" pitchFamily="2" charset="0"/>
                <a:ea typeface="Open Sans Light" pitchFamily="2" charset="0"/>
                <a:cs typeface="Open Sans Light" pitchFamily="2" charset="0"/>
              </a:rPr>
              <a:t>:</a:t>
            </a:r>
          </a:p>
          <a:p>
            <a:pPr lvl="1"/>
            <a:r>
              <a:rPr lang="en-GB" dirty="0">
                <a:latin typeface="Courier New" panose="02070309020205020404" pitchFamily="49" charset="0"/>
                <a:ea typeface="Open Sans Light" pitchFamily="2" charset="0"/>
                <a:cs typeface="Courier New" panose="02070309020205020404" pitchFamily="49" charset="0"/>
              </a:rPr>
              <a:t>xcode-select --install</a:t>
            </a:r>
          </a:p>
          <a:p>
            <a:pPr lvl="1"/>
            <a:r>
              <a:rPr lang="en-GB" dirty="0">
                <a:latin typeface="Courier New" panose="02070309020205020404" pitchFamily="49" charset="0"/>
                <a:ea typeface="Open Sans Light" pitchFamily="2" charset="0"/>
                <a:cs typeface="Courier New" panose="02070309020205020404" pitchFamily="49" charset="0"/>
              </a:rPr>
              <a:t>conda install -c conda-forge clang llvm-openmp -y</a:t>
            </a:r>
          </a:p>
          <a:p>
            <a:endParaRPr lang="en-US" dirty="0"/>
          </a:p>
        </p:txBody>
      </p:sp>
      <p:sp>
        <p:nvSpPr>
          <p:cNvPr id="4" name="Slide Number Placeholder 3">
            <a:extLst>
              <a:ext uri="{FF2B5EF4-FFF2-40B4-BE49-F238E27FC236}">
                <a16:creationId xmlns:a16="http://schemas.microsoft.com/office/drawing/2014/main" id="{56C79542-B43C-CA7B-39C4-03B7698C6995}"/>
              </a:ext>
            </a:extLst>
          </p:cNvPr>
          <p:cNvSpPr>
            <a:spLocks noGrp="1"/>
          </p:cNvSpPr>
          <p:nvPr>
            <p:ph type="sldNum" sz="quarter" idx="12"/>
          </p:nvPr>
        </p:nvSpPr>
        <p:spPr/>
        <p:txBody>
          <a:bodyPr/>
          <a:lstStyle/>
          <a:p>
            <a:fld id="{5B726E58-80EE-DC4C-84A5-B83911020AEA}" type="slidenum">
              <a:rPr lang="en-US" smtClean="0"/>
              <a:t>12</a:t>
            </a:fld>
            <a:endParaRPr lang="en-US" dirty="0"/>
          </a:p>
        </p:txBody>
      </p:sp>
    </p:spTree>
    <p:extLst>
      <p:ext uri="{BB962C8B-B14F-4D97-AF65-F5344CB8AC3E}">
        <p14:creationId xmlns:p14="http://schemas.microsoft.com/office/powerpoint/2010/main" val="4002976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DB76A-5CF1-871D-67D8-9001FB7806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4C78D8-FA62-5862-D056-C8D798A36E55}"/>
              </a:ext>
            </a:extLst>
          </p:cNvPr>
          <p:cNvSpPr>
            <a:spLocks noGrp="1"/>
          </p:cNvSpPr>
          <p:nvPr>
            <p:ph type="title"/>
          </p:nvPr>
        </p:nvSpPr>
        <p:spPr/>
        <p:txBody>
          <a:bodyPr/>
          <a:lstStyle/>
          <a:p>
            <a:r>
              <a:rPr lang="en-GB" dirty="0">
                <a:latin typeface="Open Sans Light" pitchFamily="2" charset="0"/>
                <a:ea typeface="Open Sans Light" pitchFamily="2" charset="0"/>
                <a:cs typeface="Open Sans Light" pitchFamily="2" charset="0"/>
              </a:rPr>
              <a:t>Debugging steps for macOS ASCENT pt5:</a:t>
            </a:r>
            <a:endParaRPr lang="en-US" dirty="0">
              <a:latin typeface="Open Sans Light" pitchFamily="2" charset="0"/>
              <a:ea typeface="Open Sans Light" pitchFamily="2" charset="0"/>
              <a:cs typeface="Open Sans Light" pitchFamily="2" charset="0"/>
            </a:endParaRPr>
          </a:p>
        </p:txBody>
      </p:sp>
      <p:sp>
        <p:nvSpPr>
          <p:cNvPr id="3" name="Content Placeholder 2">
            <a:extLst>
              <a:ext uri="{FF2B5EF4-FFF2-40B4-BE49-F238E27FC236}">
                <a16:creationId xmlns:a16="http://schemas.microsoft.com/office/drawing/2014/main" id="{38ED12AB-210D-3CBB-AE69-6A52E8875BFD}"/>
              </a:ext>
            </a:extLst>
          </p:cNvPr>
          <p:cNvSpPr>
            <a:spLocks noGrp="1"/>
          </p:cNvSpPr>
          <p:nvPr>
            <p:ph idx="1"/>
          </p:nvPr>
        </p:nvSpPr>
        <p:spPr/>
        <p:txBody>
          <a:bodyPr/>
          <a:lstStyle/>
          <a:p>
            <a:r>
              <a:rPr lang="en-GB" dirty="0">
                <a:latin typeface="Open Sans Light" pitchFamily="2" charset="0"/>
                <a:ea typeface="Open Sans Light" pitchFamily="2" charset="0"/>
                <a:cs typeface="Open Sans Light" pitchFamily="2" charset="0"/>
              </a:rPr>
              <a:t>NEURON compiled with wrong/default compiler </a:t>
            </a:r>
          </a:p>
          <a:p>
            <a:r>
              <a:rPr lang="en-GB" b="1" dirty="0">
                <a:latin typeface="Open Sans ExtraBold" pitchFamily="2" charset="0"/>
                <a:ea typeface="Open Sans ExtraBold" pitchFamily="2" charset="0"/>
                <a:cs typeface="Open Sans ExtraBold" pitchFamily="2" charset="0"/>
              </a:rPr>
              <a:t>Error</a:t>
            </a:r>
            <a:r>
              <a:rPr lang="en-GB" b="1" dirty="0">
                <a:latin typeface="Open Sans ExtraBold" pitchFamily="2" charset="0"/>
                <a:ea typeface="Open Sans ExtraBold" pitchFamily="2" charset="0"/>
                <a:cs typeface="Open Sans ExtraBold" pitchFamily="2" charset="0"/>
              </a:rPr>
              <a:t> message:</a:t>
            </a:r>
            <a:r>
              <a:rPr lang="en-GB" dirty="0">
                <a:latin typeface="Open Sans Light" pitchFamily="2" charset="0"/>
                <a:ea typeface="Open Sans Light" pitchFamily="2" charset="0"/>
                <a:cs typeface="Open Sans Light" pitchFamily="2" charset="0"/>
              </a:rPr>
              <a:t> </a:t>
            </a:r>
            <a:r>
              <a:rPr lang="en-GB" dirty="0">
                <a:solidFill>
                  <a:srgbClr val="C00000"/>
                </a:solidFill>
                <a:latin typeface="Open Sans Light" pitchFamily="2" charset="0"/>
                <a:ea typeface="Open Sans Light" pitchFamily="2" charset="0"/>
                <a:cs typeface="Open Sans Light" pitchFamily="2" charset="0"/>
              </a:rPr>
              <a:t>…</a:t>
            </a:r>
            <a:r>
              <a:rPr lang="en-US" dirty="0">
                <a:latin typeface="Open Sans Light" pitchFamily="2" charset="0"/>
                <a:ea typeface="Open Sans Light" pitchFamily="2" charset="0"/>
                <a:cs typeface="Open Sans Light" pitchFamily="2" charset="0"/>
              </a:rPr>
              <a:t> </a:t>
            </a:r>
            <a:r>
              <a:rPr lang="en-US" b="1" dirty="0">
                <a:solidFill>
                  <a:srgbClr val="C00000"/>
                </a:solidFill>
                <a:latin typeface="Open Sans ExtraBold" pitchFamily="2" charset="0"/>
                <a:ea typeface="Open Sans ExtraBold" pitchFamily="2" charset="0"/>
                <a:cs typeface="Open Sans ExtraBold" pitchFamily="2" charset="0"/>
              </a:rPr>
              <a:t>Error in compiling of NEURON files. Exiting...</a:t>
            </a:r>
            <a:endParaRPr lang="en-GB" dirty="0">
              <a:solidFill>
                <a:srgbClr val="C00000"/>
              </a:solidFill>
              <a:latin typeface="Open Sans Light" pitchFamily="2" charset="0"/>
              <a:ea typeface="Open Sans Light" pitchFamily="2" charset="0"/>
              <a:cs typeface="Open Sans Light" pitchFamily="2" charset="0"/>
            </a:endParaRPr>
          </a:p>
          <a:p>
            <a:r>
              <a:rPr lang="en-GB" b="1" dirty="0">
                <a:latin typeface="Open Sans ExtraBold" pitchFamily="2" charset="0"/>
                <a:ea typeface="Open Sans ExtraBold" pitchFamily="2" charset="0"/>
                <a:cs typeface="Open Sans ExtraBold" pitchFamily="2" charset="0"/>
              </a:rPr>
              <a:t>Why</a:t>
            </a:r>
            <a:r>
              <a:rPr lang="en-GB" dirty="0">
                <a:latin typeface="Open Sans Light" pitchFamily="2" charset="0"/>
                <a:ea typeface="Open Sans Light" pitchFamily="2" charset="0"/>
                <a:cs typeface="Open Sans Light" pitchFamily="2" charset="0"/>
              </a:rPr>
              <a:t>: nrnivmodl defaults to system compilers, which mismatched Conda’s NEURON build.</a:t>
            </a:r>
          </a:p>
          <a:p>
            <a:r>
              <a:rPr lang="en-GB" b="1" dirty="0">
                <a:latin typeface="Open Sans ExtraBold" pitchFamily="2" charset="0"/>
                <a:ea typeface="Open Sans ExtraBold" pitchFamily="2" charset="0"/>
                <a:cs typeface="Open Sans ExtraBold" pitchFamily="2" charset="0"/>
              </a:rPr>
              <a:t>Step</a:t>
            </a:r>
            <a:r>
              <a:rPr lang="en-GB" dirty="0">
                <a:latin typeface="Open Sans Light" pitchFamily="2" charset="0"/>
                <a:ea typeface="Open Sans Light" pitchFamily="2" charset="0"/>
                <a:cs typeface="Open Sans Light" pitchFamily="2" charset="0"/>
              </a:rPr>
              <a:t>: Force compilation with explicit clang paths.</a:t>
            </a:r>
          </a:p>
          <a:p>
            <a:r>
              <a:rPr lang="en-GB" b="1" dirty="0">
                <a:latin typeface="Open Sans ExtraBold" pitchFamily="2" charset="0"/>
                <a:ea typeface="Open Sans ExtraBold" pitchFamily="2" charset="0"/>
                <a:cs typeface="Open Sans ExtraBold" pitchFamily="2" charset="0"/>
              </a:rPr>
              <a:t>Command:</a:t>
            </a:r>
          </a:p>
          <a:p>
            <a:pPr lvl="1"/>
            <a:r>
              <a:rPr lang="en-GB" dirty="0">
                <a:latin typeface="Courier New" panose="02070309020205020404" pitchFamily="49" charset="0"/>
                <a:ea typeface="Open Sans Light" pitchFamily="2" charset="0"/>
                <a:cs typeface="Courier New" panose="02070309020205020404" pitchFamily="49" charset="0"/>
              </a:rPr>
              <a:t>cd MOD_Files &amp;&amp; CC=clang CXX=clang++ nrnivmodl</a:t>
            </a:r>
            <a:endParaRPr lang="en-US" dirty="0"/>
          </a:p>
        </p:txBody>
      </p:sp>
      <p:sp>
        <p:nvSpPr>
          <p:cNvPr id="4" name="Slide Number Placeholder 3">
            <a:extLst>
              <a:ext uri="{FF2B5EF4-FFF2-40B4-BE49-F238E27FC236}">
                <a16:creationId xmlns:a16="http://schemas.microsoft.com/office/drawing/2014/main" id="{7B6841FB-CD0A-CFD5-EC99-978510BE8D6F}"/>
              </a:ext>
            </a:extLst>
          </p:cNvPr>
          <p:cNvSpPr>
            <a:spLocks noGrp="1"/>
          </p:cNvSpPr>
          <p:nvPr>
            <p:ph type="sldNum" sz="quarter" idx="12"/>
          </p:nvPr>
        </p:nvSpPr>
        <p:spPr/>
        <p:txBody>
          <a:bodyPr/>
          <a:lstStyle/>
          <a:p>
            <a:fld id="{5B726E58-80EE-DC4C-84A5-B83911020AEA}" type="slidenum">
              <a:rPr lang="en-US" smtClean="0"/>
              <a:t>13</a:t>
            </a:fld>
            <a:endParaRPr lang="en-US" dirty="0"/>
          </a:p>
        </p:txBody>
      </p:sp>
    </p:spTree>
    <p:extLst>
      <p:ext uri="{BB962C8B-B14F-4D97-AF65-F5344CB8AC3E}">
        <p14:creationId xmlns:p14="http://schemas.microsoft.com/office/powerpoint/2010/main" val="10879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0FCD9-A3DC-5B79-198C-FFFDF08984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BDFFF7-D786-8F5A-8568-AA32BF622A6B}"/>
              </a:ext>
            </a:extLst>
          </p:cNvPr>
          <p:cNvSpPr>
            <a:spLocks noGrp="1"/>
          </p:cNvSpPr>
          <p:nvPr>
            <p:ph type="title"/>
          </p:nvPr>
        </p:nvSpPr>
        <p:spPr/>
        <p:txBody>
          <a:bodyPr/>
          <a:lstStyle/>
          <a:p>
            <a:r>
              <a:rPr lang="en-GB" dirty="0">
                <a:latin typeface="Open Sans Light" pitchFamily="2" charset="0"/>
                <a:ea typeface="Open Sans Light" pitchFamily="2" charset="0"/>
                <a:cs typeface="Open Sans Light" pitchFamily="2" charset="0"/>
              </a:rPr>
              <a:t>Debugging steps for macOS ASCENT pt6:</a:t>
            </a:r>
            <a:endParaRPr lang="en-US" dirty="0">
              <a:latin typeface="Open Sans Light" pitchFamily="2" charset="0"/>
              <a:ea typeface="Open Sans Light" pitchFamily="2" charset="0"/>
              <a:cs typeface="Open Sans Light" pitchFamily="2" charset="0"/>
            </a:endParaRPr>
          </a:p>
        </p:txBody>
      </p:sp>
      <p:sp>
        <p:nvSpPr>
          <p:cNvPr id="3" name="Content Placeholder 2">
            <a:extLst>
              <a:ext uri="{FF2B5EF4-FFF2-40B4-BE49-F238E27FC236}">
                <a16:creationId xmlns:a16="http://schemas.microsoft.com/office/drawing/2014/main" id="{BBA8D18F-2F23-3DC5-7653-BBAD0471315A}"/>
              </a:ext>
            </a:extLst>
          </p:cNvPr>
          <p:cNvSpPr>
            <a:spLocks noGrp="1"/>
          </p:cNvSpPr>
          <p:nvPr>
            <p:ph idx="1"/>
          </p:nvPr>
        </p:nvSpPr>
        <p:spPr>
          <a:xfrm>
            <a:off x="711588" y="1825625"/>
            <a:ext cx="11231880" cy="4351338"/>
          </a:xfrm>
        </p:spPr>
        <p:txBody>
          <a:bodyPr>
            <a:normAutofit/>
          </a:bodyPr>
          <a:lstStyle/>
          <a:p>
            <a:r>
              <a:rPr lang="en-GB" dirty="0">
                <a:latin typeface="Open Sans Light" pitchFamily="2" charset="0"/>
                <a:ea typeface="Open Sans Light" pitchFamily="2" charset="0"/>
                <a:cs typeface="Open Sans Light" pitchFamily="2" charset="0"/>
              </a:rPr>
              <a:t>libnrnmech.dylib not found during simulation</a:t>
            </a:r>
          </a:p>
          <a:p>
            <a:r>
              <a:rPr lang="en-GB" b="1" dirty="0">
                <a:latin typeface="Open Sans Light" pitchFamily="2" charset="0"/>
                <a:ea typeface="Open Sans Light" pitchFamily="2" charset="0"/>
                <a:cs typeface="Open Sans Light" pitchFamily="2" charset="0"/>
              </a:rPr>
              <a:t>Error message (from the log files): </a:t>
            </a:r>
            <a:r>
              <a:rPr lang="en-US" dirty="0">
                <a:solidFill>
                  <a:srgbClr val="C00000"/>
                </a:solidFill>
                <a:latin typeface="Open Sans Light" pitchFamily="2" charset="0"/>
                <a:ea typeface="Open Sans Light" pitchFamily="2" charset="0"/>
                <a:cs typeface="Open Sans Light" pitchFamily="2" charset="0"/>
              </a:rPr>
              <a:t>dyld[36737]: Library not loaded: @rpath/libnrnmech.dylib</a:t>
            </a:r>
            <a:endParaRPr lang="en-GB" b="1" dirty="0">
              <a:solidFill>
                <a:srgbClr val="C00000"/>
              </a:solidFill>
              <a:latin typeface="Open Sans ExtraBold" pitchFamily="2" charset="0"/>
              <a:ea typeface="Open Sans ExtraBold" pitchFamily="2" charset="0"/>
              <a:cs typeface="Open Sans ExtraBold" pitchFamily="2" charset="0"/>
            </a:endParaRPr>
          </a:p>
          <a:p>
            <a:r>
              <a:rPr lang="en-GB" b="1" dirty="0">
                <a:latin typeface="Open Sans ExtraBold" pitchFamily="2" charset="0"/>
                <a:ea typeface="Open Sans ExtraBold" pitchFamily="2" charset="0"/>
                <a:cs typeface="Open Sans ExtraBold" pitchFamily="2" charset="0"/>
              </a:rPr>
              <a:t>Why: </a:t>
            </a:r>
            <a:r>
              <a:rPr lang="en-GB" dirty="0">
                <a:latin typeface="Open Sans Light" pitchFamily="2" charset="0"/>
                <a:ea typeface="Open Sans Light" pitchFamily="2" charset="0"/>
                <a:cs typeface="Open Sans Light" pitchFamily="2" charset="0"/>
              </a:rPr>
              <a:t>ASCENT expected compiled NEURON libraries (special</a:t>
            </a:r>
            <a:r>
              <a:rPr lang="en-GB" dirty="0">
                <a:latin typeface="Open Sans Light" pitchFamily="2" charset="0"/>
                <a:ea typeface="Open Sans Light" pitchFamily="2" charset="0"/>
                <a:cs typeface="Open Sans Light" pitchFamily="2" charset="0"/>
              </a:rPr>
              <a:t>, </a:t>
            </a:r>
            <a:r>
              <a:rPr lang="en-GB" dirty="0">
                <a:latin typeface="Open Sans Light" pitchFamily="2" charset="0"/>
                <a:ea typeface="Open Sans Light" pitchFamily="2" charset="0"/>
                <a:cs typeface="Open Sans Light" pitchFamily="2" charset="0"/>
              </a:rPr>
              <a:t>libnrnmech.dylib) in each sim folder.</a:t>
            </a:r>
          </a:p>
          <a:p>
            <a:r>
              <a:rPr lang="en-GB" b="1" dirty="0">
                <a:latin typeface="Open Sans ExtraBold" pitchFamily="2" charset="0"/>
                <a:ea typeface="Open Sans ExtraBold" pitchFamily="2" charset="0"/>
                <a:cs typeface="Open Sans ExtraBold" pitchFamily="2" charset="0"/>
              </a:rPr>
              <a:t>Step: </a:t>
            </a:r>
            <a:r>
              <a:rPr lang="en-GB" dirty="0">
                <a:latin typeface="Open Sans Light" pitchFamily="2" charset="0"/>
                <a:ea typeface="Open Sans Light" pitchFamily="2" charset="0"/>
                <a:cs typeface="Open Sans Light" pitchFamily="2" charset="0"/>
              </a:rPr>
              <a:t>Manually copy compiled files into the simulation folder.</a:t>
            </a:r>
          </a:p>
          <a:p>
            <a:r>
              <a:rPr lang="en-GB" b="1" dirty="0">
                <a:latin typeface="Open Sans ExtraBold" pitchFamily="2" charset="0"/>
                <a:ea typeface="Open Sans ExtraBold" pitchFamily="2" charset="0"/>
                <a:cs typeface="Open Sans ExtraBold" pitchFamily="2" charset="0"/>
              </a:rPr>
              <a:t>Commands:</a:t>
            </a:r>
          </a:p>
          <a:p>
            <a:pPr lvl="1"/>
            <a:r>
              <a:rPr lang="en-GB" dirty="0">
                <a:latin typeface="Courier New" panose="02070309020205020404" pitchFamily="49" charset="0"/>
                <a:ea typeface="Open Sans Light" pitchFamily="2" charset="0"/>
                <a:cs typeface="Courier New" panose="02070309020205020404" pitchFamily="49" charset="0"/>
              </a:rPr>
              <a:t>cp MOD_Files/x86_64/special out/n_sims/0_0_0_0/</a:t>
            </a:r>
          </a:p>
          <a:p>
            <a:pPr lvl="1"/>
            <a:r>
              <a:rPr lang="en-GB" dirty="0">
                <a:latin typeface="Courier New" panose="02070309020205020404" pitchFamily="49" charset="0"/>
                <a:ea typeface="Open Sans Light" pitchFamily="2" charset="0"/>
                <a:cs typeface="Courier New" panose="02070309020205020404" pitchFamily="49" charset="0"/>
              </a:rPr>
              <a:t>cp MOD_Files/x86_64/libnrnmech.dylib out/n_sims/0_0_0_0/</a:t>
            </a:r>
            <a:endParaRPr lang="en-US" dirty="0"/>
          </a:p>
        </p:txBody>
      </p:sp>
      <p:sp>
        <p:nvSpPr>
          <p:cNvPr id="4" name="Slide Number Placeholder 3">
            <a:extLst>
              <a:ext uri="{FF2B5EF4-FFF2-40B4-BE49-F238E27FC236}">
                <a16:creationId xmlns:a16="http://schemas.microsoft.com/office/drawing/2014/main" id="{09B60625-AD13-5BF1-D06C-511348169BD5}"/>
              </a:ext>
            </a:extLst>
          </p:cNvPr>
          <p:cNvSpPr>
            <a:spLocks noGrp="1"/>
          </p:cNvSpPr>
          <p:nvPr>
            <p:ph type="sldNum" sz="quarter" idx="12"/>
          </p:nvPr>
        </p:nvSpPr>
        <p:spPr/>
        <p:txBody>
          <a:bodyPr/>
          <a:lstStyle/>
          <a:p>
            <a:fld id="{5B726E58-80EE-DC4C-84A5-B83911020AEA}" type="slidenum">
              <a:rPr lang="en-US" smtClean="0"/>
              <a:t>14</a:t>
            </a:fld>
            <a:endParaRPr lang="en-US" dirty="0"/>
          </a:p>
        </p:txBody>
      </p:sp>
    </p:spTree>
    <p:extLst>
      <p:ext uri="{BB962C8B-B14F-4D97-AF65-F5344CB8AC3E}">
        <p14:creationId xmlns:p14="http://schemas.microsoft.com/office/powerpoint/2010/main" val="461412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5F1EB155-BE96-734A-862E-28BB31D24691}"/>
              </a:ext>
            </a:extLst>
          </p:cNvPr>
          <p:cNvSpPr>
            <a:spLocks noGrp="1"/>
          </p:cNvSpPr>
          <p:nvPr>
            <p:ph type="title"/>
          </p:nvPr>
        </p:nvSpPr>
        <p:spPr>
          <a:xfrm>
            <a:off x="761802" y="762001"/>
            <a:ext cx="4080362" cy="1708242"/>
          </a:xfrm>
        </p:spPr>
        <p:txBody>
          <a:bodyPr anchor="ctr">
            <a:normAutofit/>
          </a:bodyPr>
          <a:lstStyle/>
          <a:p>
            <a:r>
              <a:rPr lang="en-US" sz="4000" dirty="0">
                <a:latin typeface="Open Sans Light" pitchFamily="2" charset="0"/>
                <a:ea typeface="Open Sans Light" pitchFamily="2" charset="0"/>
                <a:cs typeface="Open Sans Light" pitchFamily="2" charset="0"/>
              </a:rPr>
              <a:t>Tutorial results</a:t>
            </a:r>
          </a:p>
        </p:txBody>
      </p:sp>
      <p:sp>
        <p:nvSpPr>
          <p:cNvPr id="3" name="Content Placeholder 2">
            <a:extLst>
              <a:ext uri="{FF2B5EF4-FFF2-40B4-BE49-F238E27FC236}">
                <a16:creationId xmlns:a16="http://schemas.microsoft.com/office/drawing/2014/main" id="{84B77E5F-C675-DF7C-B238-9548339D1DBA}"/>
              </a:ext>
            </a:extLst>
          </p:cNvPr>
          <p:cNvSpPr>
            <a:spLocks noGrp="1"/>
          </p:cNvSpPr>
          <p:nvPr>
            <p:ph idx="1"/>
          </p:nvPr>
        </p:nvSpPr>
        <p:spPr>
          <a:xfrm>
            <a:off x="761803" y="2470244"/>
            <a:ext cx="4080361" cy="3769834"/>
          </a:xfrm>
        </p:spPr>
        <p:txBody>
          <a:bodyPr anchor="ctr">
            <a:normAutofit/>
          </a:bodyPr>
          <a:lstStyle/>
          <a:p>
            <a:r>
              <a:rPr lang="en-US" sz="2000" dirty="0">
                <a:latin typeface="Open Sans Light" pitchFamily="2" charset="0"/>
                <a:ea typeface="Open Sans Light" pitchFamily="2" charset="0"/>
                <a:cs typeface="Open Sans Light" pitchFamily="2" charset="0"/>
              </a:rPr>
              <a:t>During the tutorial, an activation threshold heatmap is generated, shown in Figure 3 (different from the tutorial website’s image)</a:t>
            </a:r>
          </a:p>
          <a:p>
            <a:r>
              <a:rPr lang="en-US" sz="2000" dirty="0">
                <a:latin typeface="Open Sans Light" pitchFamily="2" charset="0"/>
                <a:ea typeface="Open Sans Light" pitchFamily="2" charset="0"/>
                <a:cs typeface="Open Sans Light" pitchFamily="2" charset="0"/>
              </a:rPr>
              <a:t>The first threshold value is: -0.027281 mA (if using COMSOL 6.2)</a:t>
            </a:r>
          </a:p>
        </p:txBody>
      </p:sp>
      <p:sp>
        <p:nvSpPr>
          <p:cNvPr id="14" name="Rectangle 13">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799" cy="6858000"/>
          </a:xfrm>
          <a:prstGeom prst="rect">
            <a:avLst/>
          </a:prstGeom>
          <a:solidFill>
            <a:srgbClr val="FFFFFF"/>
          </a:solidFill>
          <a:ln>
            <a:noFill/>
          </a:ln>
          <a:effectLst>
            <a:outerShdw blurRad="177800" dist="215900" dir="8520000" sx="94000" sy="94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diagram of a heatmap&#10;&#10;AI-generated content may be incorrect.">
            <a:extLst>
              <a:ext uri="{FF2B5EF4-FFF2-40B4-BE49-F238E27FC236}">
                <a16:creationId xmlns:a16="http://schemas.microsoft.com/office/drawing/2014/main" id="{E3CFEB58-ACF3-9071-A0BB-AD16EFFACDCE}"/>
              </a:ext>
            </a:extLst>
          </p:cNvPr>
          <p:cNvPicPr>
            <a:picLocks noChangeAspect="1"/>
          </p:cNvPicPr>
          <p:nvPr/>
        </p:nvPicPr>
        <p:blipFill>
          <a:blip r:embed="rId3"/>
          <a:stretch>
            <a:fillRect/>
          </a:stretch>
        </p:blipFill>
        <p:spPr>
          <a:xfrm>
            <a:off x="6096000" y="1348665"/>
            <a:ext cx="5334197" cy="4160670"/>
          </a:xfrm>
          <a:prstGeom prst="rect">
            <a:avLst/>
          </a:prstGeom>
        </p:spPr>
      </p:pic>
      <p:sp>
        <p:nvSpPr>
          <p:cNvPr id="4" name="Slide Number Placeholder 3">
            <a:extLst>
              <a:ext uri="{FF2B5EF4-FFF2-40B4-BE49-F238E27FC236}">
                <a16:creationId xmlns:a16="http://schemas.microsoft.com/office/drawing/2014/main" id="{3B006BCA-322B-05C9-7D70-64712DD2849D}"/>
              </a:ext>
            </a:extLst>
          </p:cNvPr>
          <p:cNvSpPr>
            <a:spLocks noGrp="1"/>
          </p:cNvSpPr>
          <p:nvPr>
            <p:ph type="sldNum" sz="quarter" idx="12"/>
          </p:nvPr>
        </p:nvSpPr>
        <p:spPr>
          <a:xfrm>
            <a:off x="8732520" y="6356350"/>
            <a:ext cx="3199387" cy="365125"/>
          </a:xfrm>
        </p:spPr>
        <p:txBody>
          <a:bodyPr>
            <a:normAutofit/>
          </a:bodyPr>
          <a:lstStyle/>
          <a:p>
            <a:pPr>
              <a:spcAft>
                <a:spcPts val="600"/>
              </a:spcAft>
            </a:pPr>
            <a:fld id="{5B726E58-80EE-DC4C-84A5-B83911020AEA}" type="slidenum">
              <a:rPr lang="en-US">
                <a:solidFill>
                  <a:schemeClr val="tx1"/>
                </a:solidFill>
              </a:rPr>
              <a:pPr>
                <a:spcAft>
                  <a:spcPts val="600"/>
                </a:spcAft>
              </a:pPr>
              <a:t>15</a:t>
            </a:fld>
            <a:endParaRPr lang="en-US" dirty="0">
              <a:solidFill>
                <a:schemeClr val="tx1"/>
              </a:solidFill>
            </a:endParaRPr>
          </a:p>
        </p:txBody>
      </p:sp>
      <p:sp>
        <p:nvSpPr>
          <p:cNvPr id="8" name="TextBox 7">
            <a:extLst>
              <a:ext uri="{FF2B5EF4-FFF2-40B4-BE49-F238E27FC236}">
                <a16:creationId xmlns:a16="http://schemas.microsoft.com/office/drawing/2014/main" id="{E110B662-E161-1BC7-FB93-98A095BDBEDB}"/>
              </a:ext>
            </a:extLst>
          </p:cNvPr>
          <p:cNvSpPr txBox="1"/>
          <p:nvPr/>
        </p:nvSpPr>
        <p:spPr>
          <a:xfrm>
            <a:off x="6105379" y="5711483"/>
            <a:ext cx="5345723" cy="646331"/>
          </a:xfrm>
          <a:prstGeom prst="rect">
            <a:avLst/>
          </a:prstGeom>
          <a:noFill/>
        </p:spPr>
        <p:txBody>
          <a:bodyPr wrap="square" rtlCol="0">
            <a:spAutoFit/>
          </a:bodyPr>
          <a:lstStyle/>
          <a:p>
            <a:r>
              <a:rPr lang="en-US" dirty="0">
                <a:latin typeface="Open Sans Light" pitchFamily="2" charset="0"/>
                <a:ea typeface="Open Sans Light" pitchFamily="2" charset="0"/>
                <a:cs typeface="Open Sans Light" pitchFamily="2" charset="0"/>
              </a:rPr>
              <a:t>Figure 3: Activation threshold heatmap generated by following the tutorial</a:t>
            </a:r>
          </a:p>
        </p:txBody>
      </p:sp>
    </p:spTree>
    <p:extLst>
      <p:ext uri="{BB962C8B-B14F-4D97-AF65-F5344CB8AC3E}">
        <p14:creationId xmlns:p14="http://schemas.microsoft.com/office/powerpoint/2010/main" val="3632978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3" name="Rectangle 7182">
            <a:extLst>
              <a:ext uri="{FF2B5EF4-FFF2-40B4-BE49-F238E27FC236}">
                <a16:creationId xmlns:a16="http://schemas.microsoft.com/office/drawing/2014/main" id="{84DF55BE-B4AB-4BA1-BDE1-E9F7FB3F1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009145-AA56-22A9-BB16-8BDBD425FD1D}"/>
              </a:ext>
            </a:extLst>
          </p:cNvPr>
          <p:cNvSpPr>
            <a:spLocks noGrp="1"/>
          </p:cNvSpPr>
          <p:nvPr>
            <p:ph type="title"/>
          </p:nvPr>
        </p:nvSpPr>
        <p:spPr>
          <a:xfrm>
            <a:off x="841249" y="539578"/>
            <a:ext cx="5981278" cy="1684638"/>
          </a:xfrm>
        </p:spPr>
        <p:txBody>
          <a:bodyPr>
            <a:normAutofit/>
          </a:bodyPr>
          <a:lstStyle/>
          <a:p>
            <a:r>
              <a:rPr lang="en-GB" sz="4000" dirty="0">
                <a:latin typeface="Open Sans Light" pitchFamily="2" charset="0"/>
                <a:ea typeface="Open Sans Light" pitchFamily="2" charset="0"/>
                <a:cs typeface="Open Sans Light" pitchFamily="2" charset="0"/>
              </a:rPr>
              <a:t>Replicating Peña’s Figure</a:t>
            </a:r>
            <a:endParaRPr lang="en-US" sz="4000" dirty="0">
              <a:latin typeface="Open Sans Light" pitchFamily="2" charset="0"/>
              <a:ea typeface="Open Sans Light" pitchFamily="2" charset="0"/>
              <a:cs typeface="Open Sans Light" pitchFamily="2" charset="0"/>
            </a:endParaRPr>
          </a:p>
        </p:txBody>
      </p:sp>
      <p:sp>
        <p:nvSpPr>
          <p:cNvPr id="3" name="Content Placeholder 2">
            <a:extLst>
              <a:ext uri="{FF2B5EF4-FFF2-40B4-BE49-F238E27FC236}">
                <a16:creationId xmlns:a16="http://schemas.microsoft.com/office/drawing/2014/main" id="{3F49DC1B-43D1-1435-8EDE-B14F142E29E5}"/>
              </a:ext>
            </a:extLst>
          </p:cNvPr>
          <p:cNvSpPr>
            <a:spLocks noGrp="1"/>
          </p:cNvSpPr>
          <p:nvPr>
            <p:ph idx="1"/>
          </p:nvPr>
        </p:nvSpPr>
        <p:spPr>
          <a:xfrm>
            <a:off x="838201" y="2409568"/>
            <a:ext cx="5981278" cy="3690551"/>
          </a:xfrm>
        </p:spPr>
        <p:txBody>
          <a:bodyPr>
            <a:normAutofit lnSpcReduction="10000"/>
          </a:bodyPr>
          <a:lstStyle/>
          <a:p>
            <a:pPr marL="0" indent="0">
              <a:buNone/>
            </a:pPr>
            <a:r>
              <a:rPr lang="en-GB" sz="2000" b="1" dirty="0">
                <a:latin typeface="Open Sans ExtraBold" pitchFamily="2" charset="0"/>
                <a:ea typeface="Open Sans ExtraBold" pitchFamily="2" charset="0"/>
                <a:cs typeface="Open Sans ExtraBold" pitchFamily="2" charset="0"/>
              </a:rPr>
              <a:t>What the Figure Shows:</a:t>
            </a:r>
            <a:br>
              <a:rPr lang="en-GB" sz="2000" dirty="0">
                <a:latin typeface="Open Sans Light" pitchFamily="2" charset="0"/>
                <a:ea typeface="Open Sans Light" pitchFamily="2" charset="0"/>
                <a:cs typeface="Open Sans Light" pitchFamily="2" charset="0"/>
              </a:rPr>
            </a:br>
            <a:r>
              <a:rPr lang="en-GB" sz="2000" dirty="0">
                <a:latin typeface="Open Sans Light" pitchFamily="2" charset="0"/>
                <a:ea typeface="Open Sans Light" pitchFamily="2" charset="0"/>
                <a:cs typeface="Open Sans Light" pitchFamily="2" charset="0"/>
              </a:rPr>
              <a:t>Figure 4 from Peña et al. (2024) comparing two methods for modelling CNAPs in the rat cervical vagus nerve:</a:t>
            </a:r>
          </a:p>
          <a:p>
            <a:r>
              <a:rPr lang="en-GB" sz="2000" dirty="0">
                <a:latin typeface="Open Sans Light" pitchFamily="2" charset="0"/>
                <a:ea typeface="Open Sans Light" pitchFamily="2" charset="0"/>
                <a:cs typeface="Open Sans Light" pitchFamily="2" charset="0"/>
              </a:rPr>
              <a:t>Brute force: simulates each fibre individually (accurate but very slow).</a:t>
            </a:r>
          </a:p>
          <a:p>
            <a:r>
              <a:rPr lang="en-GB" sz="2000" dirty="0">
                <a:latin typeface="Open Sans Light" pitchFamily="2" charset="0"/>
                <a:ea typeface="Open Sans Light" pitchFamily="2" charset="0"/>
                <a:cs typeface="Open Sans Light" pitchFamily="2" charset="0"/>
              </a:rPr>
              <a:t>Interpolated templates: uses 193 pre-computed fibre templates to represent all 1,676 fibres (much faster).</a:t>
            </a:r>
          </a:p>
          <a:p>
            <a:pPr marL="0" indent="0">
              <a:buNone/>
            </a:pPr>
            <a:r>
              <a:rPr lang="en-US" sz="2000" dirty="0">
                <a:latin typeface="Open Sans Light" pitchFamily="2" charset="0"/>
                <a:ea typeface="Open Sans Light" pitchFamily="2" charset="0"/>
                <a:cs typeface="Open Sans Light" pitchFamily="2" charset="0"/>
              </a:rPr>
              <a:t>Link to the paper: </a:t>
            </a:r>
            <a:r>
              <a:rPr lang="en-US" sz="2000" dirty="0">
                <a:latin typeface="Open Sans Light" pitchFamily="2" charset="0"/>
                <a:ea typeface="Open Sans Light" pitchFamily="2" charset="0"/>
                <a:cs typeface="Open Sans Light" pitchFamily="2" charset="0"/>
                <a:hlinkClick r:id="rId3"/>
              </a:rPr>
              <a:t>https://journals.plos.org/ploscompbiol/article?id=10.1371/journal.pcbi.1011833</a:t>
            </a:r>
            <a:r>
              <a:rPr lang="en-US" sz="2000" dirty="0">
                <a:latin typeface="Open Sans Light" pitchFamily="2" charset="0"/>
                <a:ea typeface="Open Sans Light" pitchFamily="2" charset="0"/>
                <a:cs typeface="Open Sans Light" pitchFamily="2" charset="0"/>
              </a:rPr>
              <a:t> </a:t>
            </a:r>
          </a:p>
        </p:txBody>
      </p:sp>
      <p:pic>
        <p:nvPicPr>
          <p:cNvPr id="10" name="Picture 1">
            <a:extLst>
              <a:ext uri="{FF2B5EF4-FFF2-40B4-BE49-F238E27FC236}">
                <a16:creationId xmlns:a16="http://schemas.microsoft.com/office/drawing/2014/main" id="{9933715F-350B-916C-1DA6-058BCCF6FA3D}"/>
              </a:ext>
            </a:extLst>
          </p:cNvPr>
          <p:cNvPicPr>
            <a:picLocks noChangeAspect="1" noChangeArrowheads="1"/>
          </p:cNvPicPr>
          <p:nvPr/>
        </p:nvPicPr>
        <p:blipFill rotWithShape="1">
          <a:blip r:embed="rId4" r:link="rId5">
            <a:extLst>
              <a:ext uri="{28A0092B-C50C-407E-A947-70E740481C1C}">
                <a14:useLocalDpi xmlns:a14="http://schemas.microsoft.com/office/drawing/2010/main" val="0"/>
              </a:ext>
            </a:extLst>
          </a:blip>
          <a:srcRect l="-46" t="-575" r="49820" b="575"/>
          <a:stretch>
            <a:fillRect/>
          </a:stretch>
        </p:blipFill>
        <p:spPr bwMode="auto">
          <a:xfrm>
            <a:off x="7554352" y="173718"/>
            <a:ext cx="3896750" cy="304518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
            <a:extLst>
              <a:ext uri="{FF2B5EF4-FFF2-40B4-BE49-F238E27FC236}">
                <a16:creationId xmlns:a16="http://schemas.microsoft.com/office/drawing/2014/main" id="{4112979A-1159-5F7D-37D3-19CBC67B85F0}"/>
              </a:ext>
            </a:extLst>
          </p:cNvPr>
          <p:cNvPicPr>
            <a:picLocks noChangeAspect="1" noChangeArrowheads="1"/>
          </p:cNvPicPr>
          <p:nvPr/>
        </p:nvPicPr>
        <p:blipFill rotWithShape="1">
          <a:blip r:embed="rId4" r:link="rId5">
            <a:extLst>
              <a:ext uri="{28A0092B-C50C-407E-A947-70E740481C1C}">
                <a14:useLocalDpi xmlns:a14="http://schemas.microsoft.com/office/drawing/2010/main" val="0"/>
              </a:ext>
            </a:extLst>
          </a:blip>
          <a:srcRect l="49774"/>
          <a:stretch>
            <a:fillRect/>
          </a:stretch>
        </p:blipFill>
        <p:spPr bwMode="auto">
          <a:xfrm>
            <a:off x="7542597" y="3292671"/>
            <a:ext cx="4016311" cy="313861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DDB8CDC-5F85-3311-7730-B1F0BDA47ABF}"/>
              </a:ext>
            </a:extLst>
          </p:cNvPr>
          <p:cNvSpPr>
            <a:spLocks noGrp="1"/>
          </p:cNvSpPr>
          <p:nvPr>
            <p:ph type="sldNum" sz="quarter" idx="12"/>
          </p:nvPr>
        </p:nvSpPr>
        <p:spPr>
          <a:xfrm>
            <a:off x="8610600" y="6356350"/>
            <a:ext cx="2743200" cy="365125"/>
          </a:xfrm>
        </p:spPr>
        <p:txBody>
          <a:bodyPr>
            <a:normAutofit/>
          </a:bodyPr>
          <a:lstStyle/>
          <a:p>
            <a:pPr>
              <a:spcAft>
                <a:spcPts val="600"/>
              </a:spcAft>
            </a:pPr>
            <a:fld id="{5B726E58-80EE-DC4C-84A5-B83911020AEA}" type="slidenum">
              <a:rPr lang="en-US"/>
              <a:pPr>
                <a:spcAft>
                  <a:spcPts val="600"/>
                </a:spcAft>
              </a:pPr>
              <a:t>16</a:t>
            </a:fld>
            <a:endParaRPr lang="en-US" dirty="0"/>
          </a:p>
        </p:txBody>
      </p:sp>
      <p:sp>
        <p:nvSpPr>
          <p:cNvPr id="11" name="TextBox 10">
            <a:extLst>
              <a:ext uri="{FF2B5EF4-FFF2-40B4-BE49-F238E27FC236}">
                <a16:creationId xmlns:a16="http://schemas.microsoft.com/office/drawing/2014/main" id="{07BE81C4-DDD1-B46B-8717-605D4A42F0AC}"/>
              </a:ext>
            </a:extLst>
          </p:cNvPr>
          <p:cNvSpPr txBox="1"/>
          <p:nvPr/>
        </p:nvSpPr>
        <p:spPr>
          <a:xfrm>
            <a:off x="738900" y="6266118"/>
            <a:ext cx="8045336" cy="369332"/>
          </a:xfrm>
          <a:prstGeom prst="rect">
            <a:avLst/>
          </a:prstGeom>
          <a:noFill/>
        </p:spPr>
        <p:txBody>
          <a:bodyPr wrap="square" rtlCol="0">
            <a:spAutoFit/>
          </a:bodyPr>
          <a:lstStyle/>
          <a:p>
            <a:r>
              <a:rPr lang="en-US" dirty="0">
                <a:latin typeface="Open Sans Light" pitchFamily="2" charset="0"/>
                <a:ea typeface="Open Sans Light" pitchFamily="2" charset="0"/>
                <a:cs typeface="Open Sans Light" pitchFamily="2" charset="0"/>
              </a:rPr>
              <a:t>Figure 4: Original figure from </a:t>
            </a:r>
            <a:r>
              <a:rPr lang="en-GB" dirty="0">
                <a:latin typeface="Open Sans Light" pitchFamily="2" charset="0"/>
                <a:ea typeface="Open Sans Light" pitchFamily="2" charset="0"/>
                <a:cs typeface="Open Sans Light" pitchFamily="2" charset="0"/>
              </a:rPr>
              <a:t>Peña’s paper</a:t>
            </a:r>
            <a:r>
              <a:rPr lang="en-US" dirty="0">
                <a:latin typeface="Open Sans Light" pitchFamily="2" charset="0"/>
                <a:ea typeface="Open Sans Light" pitchFamily="2" charset="0"/>
                <a:cs typeface="Open Sans Light" pitchFamily="2" charset="0"/>
              </a:rPr>
              <a:t> </a:t>
            </a:r>
          </a:p>
        </p:txBody>
      </p:sp>
    </p:spTree>
    <p:extLst>
      <p:ext uri="{BB962C8B-B14F-4D97-AF65-F5344CB8AC3E}">
        <p14:creationId xmlns:p14="http://schemas.microsoft.com/office/powerpoint/2010/main" val="1579327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0CFE3-A4BC-3C35-D13D-C8C1D0B01E63}"/>
              </a:ext>
            </a:extLst>
          </p:cNvPr>
          <p:cNvSpPr>
            <a:spLocks noGrp="1"/>
          </p:cNvSpPr>
          <p:nvPr>
            <p:ph type="title"/>
          </p:nvPr>
        </p:nvSpPr>
        <p:spPr/>
        <p:txBody>
          <a:bodyPr/>
          <a:lstStyle/>
          <a:p>
            <a:r>
              <a:rPr lang="en-GB" dirty="0">
                <a:latin typeface="Open Sans Light" pitchFamily="2" charset="0"/>
                <a:ea typeface="Open Sans Light" pitchFamily="2" charset="0"/>
                <a:cs typeface="Open Sans Light" pitchFamily="2" charset="0"/>
              </a:rPr>
              <a:t>Steps to Replicate Myelinated fibre graph</a:t>
            </a:r>
            <a:endParaRPr lang="en-US" dirty="0">
              <a:latin typeface="Open Sans Light" pitchFamily="2" charset="0"/>
              <a:ea typeface="Open Sans Light" pitchFamily="2" charset="0"/>
              <a:cs typeface="Open Sans Light" pitchFamily="2" charset="0"/>
            </a:endParaRPr>
          </a:p>
        </p:txBody>
      </p:sp>
      <p:sp>
        <p:nvSpPr>
          <p:cNvPr id="3" name="Content Placeholder 2">
            <a:extLst>
              <a:ext uri="{FF2B5EF4-FFF2-40B4-BE49-F238E27FC236}">
                <a16:creationId xmlns:a16="http://schemas.microsoft.com/office/drawing/2014/main" id="{8D683799-EBE6-F8C9-E317-9404F0C870F3}"/>
              </a:ext>
            </a:extLst>
          </p:cNvPr>
          <p:cNvSpPr>
            <a:spLocks noGrp="1"/>
          </p:cNvSpPr>
          <p:nvPr>
            <p:ph idx="1"/>
          </p:nvPr>
        </p:nvSpPr>
        <p:spPr/>
        <p:txBody>
          <a:bodyPr/>
          <a:lstStyle/>
          <a:p>
            <a:pPr marL="514350" indent="-514350">
              <a:buAutoNum type="arabicParenR"/>
            </a:pPr>
            <a:r>
              <a:rPr lang="en-US" dirty="0">
                <a:latin typeface="Open Sans Light" pitchFamily="2" charset="0"/>
                <a:ea typeface="Open Sans Light" pitchFamily="2" charset="0"/>
                <a:cs typeface="Open Sans Light" pitchFamily="2" charset="0"/>
              </a:rPr>
              <a:t>Download the </a:t>
            </a:r>
            <a:r>
              <a:rPr lang="en-US" dirty="0">
                <a:latin typeface="Open Sans Light" pitchFamily="2" charset="0"/>
                <a:ea typeface="Open Sans Light" pitchFamily="2" charset="0"/>
                <a:cs typeface="Open Sans Light" pitchFamily="2" charset="0"/>
              </a:rPr>
              <a:t>dataset: </a:t>
            </a:r>
            <a:r>
              <a:rPr lang="en-US" dirty="0">
                <a:latin typeface="Open Sans Light" pitchFamily="2" charset="0"/>
                <a:ea typeface="Open Sans Light" pitchFamily="2" charset="0"/>
                <a:cs typeface="Open Sans Light" pitchFamily="2" charset="0"/>
                <a:hlinkClick r:id="rId2"/>
              </a:rPr>
              <a:t>https://research.repository.duke.edu/concern/datasets/qb98mg49w?locale=en</a:t>
            </a:r>
            <a:endParaRPr lang="en-US" dirty="0">
              <a:latin typeface="Open Sans Light" pitchFamily="2" charset="0"/>
              <a:ea typeface="Open Sans Light" pitchFamily="2" charset="0"/>
              <a:cs typeface="Open Sans Light" pitchFamily="2" charset="0"/>
            </a:endParaRPr>
          </a:p>
          <a:p>
            <a:pPr marL="514350" indent="-514350">
              <a:buAutoNum type="arabicParenR"/>
            </a:pPr>
            <a:r>
              <a:rPr lang="en-US" dirty="0">
                <a:latin typeface="Open Sans Light" pitchFamily="2" charset="0"/>
                <a:ea typeface="Open Sans Light" pitchFamily="2" charset="0"/>
                <a:cs typeface="Open Sans Light" pitchFamily="2" charset="0"/>
              </a:rPr>
              <a:t>The dataset will include all the needed json files in the ASCENT folder, but double check all the parameters were set correctly. The next couple of slides will guide through where each value is located. </a:t>
            </a:r>
          </a:p>
          <a:p>
            <a:pPr marL="0" indent="0">
              <a:buNone/>
            </a:pPr>
            <a:endParaRPr lang="en-US" dirty="0">
              <a:latin typeface="Open Sans Light" pitchFamily="2" charset="0"/>
              <a:ea typeface="Open Sans Light" pitchFamily="2" charset="0"/>
              <a:cs typeface="Open Sans Light" pitchFamily="2" charset="0"/>
            </a:endParaRPr>
          </a:p>
        </p:txBody>
      </p:sp>
      <p:sp>
        <p:nvSpPr>
          <p:cNvPr id="4" name="Slide Number Placeholder 3">
            <a:extLst>
              <a:ext uri="{FF2B5EF4-FFF2-40B4-BE49-F238E27FC236}">
                <a16:creationId xmlns:a16="http://schemas.microsoft.com/office/drawing/2014/main" id="{F0B02295-AE01-1590-9F72-BC3C2D8566F3}"/>
              </a:ext>
            </a:extLst>
          </p:cNvPr>
          <p:cNvSpPr>
            <a:spLocks noGrp="1"/>
          </p:cNvSpPr>
          <p:nvPr>
            <p:ph type="sldNum" sz="quarter" idx="12"/>
          </p:nvPr>
        </p:nvSpPr>
        <p:spPr/>
        <p:txBody>
          <a:bodyPr/>
          <a:lstStyle/>
          <a:p>
            <a:fld id="{5B726E58-80EE-DC4C-84A5-B83911020AEA}" type="slidenum">
              <a:rPr lang="en-US" smtClean="0"/>
              <a:t>17</a:t>
            </a:fld>
            <a:endParaRPr lang="en-US" dirty="0"/>
          </a:p>
        </p:txBody>
      </p:sp>
    </p:spTree>
    <p:extLst>
      <p:ext uri="{BB962C8B-B14F-4D97-AF65-F5344CB8AC3E}">
        <p14:creationId xmlns:p14="http://schemas.microsoft.com/office/powerpoint/2010/main" val="1109970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6528B-B0C8-18CF-1DE3-003EBAAD53DA}"/>
              </a:ext>
            </a:extLst>
          </p:cNvPr>
          <p:cNvSpPr>
            <a:spLocks noGrp="1"/>
          </p:cNvSpPr>
          <p:nvPr>
            <p:ph type="title"/>
          </p:nvPr>
        </p:nvSpPr>
        <p:spPr/>
        <p:txBody>
          <a:bodyPr/>
          <a:lstStyle/>
          <a:p>
            <a:r>
              <a:rPr lang="en-US" dirty="0"/>
              <a:t>Choose the correct run/sim file to simulate </a:t>
            </a:r>
          </a:p>
        </p:txBody>
      </p:sp>
      <p:pic>
        <p:nvPicPr>
          <p:cNvPr id="6" name="Content Placeholder 5">
            <a:extLst>
              <a:ext uri="{FF2B5EF4-FFF2-40B4-BE49-F238E27FC236}">
                <a16:creationId xmlns:a16="http://schemas.microsoft.com/office/drawing/2014/main" id="{BC3E0752-01BF-BD0F-6253-6BECB4906643}"/>
              </a:ext>
            </a:extLst>
          </p:cNvPr>
          <p:cNvPicPr>
            <a:picLocks noGrp="1" noChangeAspect="1"/>
          </p:cNvPicPr>
          <p:nvPr>
            <p:ph idx="1"/>
          </p:nvPr>
        </p:nvPicPr>
        <p:blipFill>
          <a:blip r:embed="rId2"/>
          <a:stretch>
            <a:fillRect/>
          </a:stretch>
        </p:blipFill>
        <p:spPr>
          <a:xfrm>
            <a:off x="839448" y="2292207"/>
            <a:ext cx="10386739" cy="666803"/>
          </a:xfrm>
        </p:spPr>
      </p:pic>
      <p:sp>
        <p:nvSpPr>
          <p:cNvPr id="4" name="Slide Number Placeholder 3">
            <a:extLst>
              <a:ext uri="{FF2B5EF4-FFF2-40B4-BE49-F238E27FC236}">
                <a16:creationId xmlns:a16="http://schemas.microsoft.com/office/drawing/2014/main" id="{DA461041-2BAB-1F68-EDBB-16FA9FC03231}"/>
              </a:ext>
            </a:extLst>
          </p:cNvPr>
          <p:cNvSpPr>
            <a:spLocks noGrp="1"/>
          </p:cNvSpPr>
          <p:nvPr>
            <p:ph type="sldNum" sz="quarter" idx="12"/>
          </p:nvPr>
        </p:nvSpPr>
        <p:spPr/>
        <p:txBody>
          <a:bodyPr/>
          <a:lstStyle/>
          <a:p>
            <a:fld id="{5B726E58-80EE-DC4C-84A5-B83911020AEA}" type="slidenum">
              <a:rPr lang="en-US" smtClean="0"/>
              <a:t>18</a:t>
            </a:fld>
            <a:endParaRPr lang="en-US" dirty="0"/>
          </a:p>
        </p:txBody>
      </p:sp>
      <p:sp>
        <p:nvSpPr>
          <p:cNvPr id="9" name="TextBox 8">
            <a:extLst>
              <a:ext uri="{FF2B5EF4-FFF2-40B4-BE49-F238E27FC236}">
                <a16:creationId xmlns:a16="http://schemas.microsoft.com/office/drawing/2014/main" id="{42B8851F-984B-F835-C44F-69AA09FDF609}"/>
              </a:ext>
            </a:extLst>
          </p:cNvPr>
          <p:cNvSpPr txBox="1"/>
          <p:nvPr/>
        </p:nvSpPr>
        <p:spPr>
          <a:xfrm>
            <a:off x="876924" y="3372787"/>
            <a:ext cx="11100217" cy="1015663"/>
          </a:xfrm>
          <a:prstGeom prst="rect">
            <a:avLst/>
          </a:prstGeom>
          <a:noFill/>
        </p:spPr>
        <p:txBody>
          <a:bodyPr wrap="square" rtlCol="0">
            <a:spAutoFit/>
          </a:bodyPr>
          <a:lstStyle/>
          <a:p>
            <a:r>
              <a:rPr lang="en-US" sz="2000" dirty="0">
                <a:latin typeface="Open Sans Light" pitchFamily="2" charset="0"/>
                <a:ea typeface="Open Sans Light" pitchFamily="2" charset="0"/>
                <a:cs typeface="Open Sans Light" pitchFamily="2" charset="0"/>
              </a:rPr>
              <a:t>It has the important parameter set up for generating myelinated </a:t>
            </a:r>
            <a:r>
              <a:rPr lang="en-US" sz="2000" dirty="0" err="1">
                <a:latin typeface="Open Sans Light" pitchFamily="2" charset="0"/>
                <a:ea typeface="Open Sans Light" pitchFamily="2" charset="0"/>
                <a:cs typeface="Open Sans Light" pitchFamily="2" charset="0"/>
              </a:rPr>
              <a:t>fibres</a:t>
            </a:r>
            <a:r>
              <a:rPr lang="en-US" sz="2000" dirty="0">
                <a:latin typeface="Open Sans Light" pitchFamily="2" charset="0"/>
                <a:ea typeface="Open Sans Light" pitchFamily="2" charset="0"/>
                <a:cs typeface="Open Sans Light" pitchFamily="2" charset="0"/>
              </a:rPr>
              <a:t> specifically (set in </a:t>
            </a:r>
            <a:r>
              <a:rPr lang="en-US" sz="2000" dirty="0">
                <a:latin typeface="Courier New" panose="02070309020205020404" pitchFamily="49" charset="0"/>
                <a:ea typeface="Open Sans Light" pitchFamily="2" charset="0"/>
                <a:cs typeface="Courier New" panose="02070309020205020404" pitchFamily="49" charset="0"/>
              </a:rPr>
              <a:t>mode</a:t>
            </a:r>
            <a:r>
              <a:rPr lang="en-US" sz="2000" dirty="0">
                <a:latin typeface="Open Sans Light" pitchFamily="2" charset="0"/>
                <a:ea typeface="Open Sans Light" pitchFamily="2" charset="0"/>
                <a:cs typeface="Open Sans Light" pitchFamily="2" charset="0"/>
              </a:rPr>
              <a:t>)</a:t>
            </a:r>
          </a:p>
          <a:p>
            <a:r>
              <a:rPr lang="en-US" sz="2000" dirty="0">
                <a:latin typeface="Open Sans Light" pitchFamily="2" charset="0"/>
                <a:ea typeface="Open Sans Light" pitchFamily="2" charset="0"/>
                <a:cs typeface="Open Sans Light" pitchFamily="2" charset="0"/>
              </a:rPr>
              <a:t>Executing the 2022100409.json run file will ultimately lead to executing the sims file with the same name</a:t>
            </a:r>
          </a:p>
        </p:txBody>
      </p:sp>
      <p:pic>
        <p:nvPicPr>
          <p:cNvPr id="11" name="Picture 10" descr="A screen shot of a computer code&#10;&#10;AI-generated content may be incorrect.">
            <a:extLst>
              <a:ext uri="{FF2B5EF4-FFF2-40B4-BE49-F238E27FC236}">
                <a16:creationId xmlns:a16="http://schemas.microsoft.com/office/drawing/2014/main" id="{A5957D8E-0946-C314-4B41-1A8ED5E4EC53}"/>
              </a:ext>
            </a:extLst>
          </p:cNvPr>
          <p:cNvPicPr>
            <a:picLocks noChangeAspect="1"/>
          </p:cNvPicPr>
          <p:nvPr/>
        </p:nvPicPr>
        <p:blipFill>
          <a:blip r:embed="rId3"/>
          <a:stretch>
            <a:fillRect/>
          </a:stretch>
        </p:blipFill>
        <p:spPr>
          <a:xfrm>
            <a:off x="928557" y="4471233"/>
            <a:ext cx="4368800" cy="2082800"/>
          </a:xfrm>
          <a:prstGeom prst="rect">
            <a:avLst/>
          </a:prstGeom>
        </p:spPr>
      </p:pic>
      <p:pic>
        <p:nvPicPr>
          <p:cNvPr id="13" name="Picture 12">
            <a:extLst>
              <a:ext uri="{FF2B5EF4-FFF2-40B4-BE49-F238E27FC236}">
                <a16:creationId xmlns:a16="http://schemas.microsoft.com/office/drawing/2014/main" id="{28EE723F-44D1-4444-BEEE-CF1A0F789E5C}"/>
              </a:ext>
            </a:extLst>
          </p:cNvPr>
          <p:cNvPicPr>
            <a:picLocks noChangeAspect="1"/>
          </p:cNvPicPr>
          <p:nvPr/>
        </p:nvPicPr>
        <p:blipFill>
          <a:blip r:embed="rId4"/>
          <a:stretch>
            <a:fillRect/>
          </a:stretch>
        </p:blipFill>
        <p:spPr>
          <a:xfrm>
            <a:off x="855480" y="1646730"/>
            <a:ext cx="10269025" cy="541833"/>
          </a:xfrm>
          <a:prstGeom prst="rect">
            <a:avLst/>
          </a:prstGeom>
        </p:spPr>
      </p:pic>
    </p:spTree>
    <p:extLst>
      <p:ext uri="{BB962C8B-B14F-4D97-AF65-F5344CB8AC3E}">
        <p14:creationId xmlns:p14="http://schemas.microsoft.com/office/powerpoint/2010/main" val="3938974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DF56D-E594-FD24-5A1F-F1FBC868A65E}"/>
              </a:ext>
            </a:extLst>
          </p:cNvPr>
          <p:cNvSpPr>
            <a:spLocks noGrp="1"/>
          </p:cNvSpPr>
          <p:nvPr>
            <p:ph type="title"/>
          </p:nvPr>
        </p:nvSpPr>
        <p:spPr/>
        <p:txBody>
          <a:bodyPr/>
          <a:lstStyle/>
          <a:p>
            <a:r>
              <a:rPr lang="en-GB" dirty="0">
                <a:latin typeface="Open Sans Light" pitchFamily="2" charset="0"/>
                <a:ea typeface="Open Sans Light" pitchFamily="2" charset="0"/>
                <a:cs typeface="Open Sans Light" pitchFamily="2" charset="0"/>
              </a:rPr>
              <a:t>About this Guide</a:t>
            </a:r>
            <a:endParaRPr lang="en-US" dirty="0">
              <a:latin typeface="Open Sans Light" pitchFamily="2" charset="0"/>
              <a:ea typeface="Open Sans Light" pitchFamily="2" charset="0"/>
              <a:cs typeface="Open Sans Light" pitchFamily="2" charset="0"/>
            </a:endParaRPr>
          </a:p>
        </p:txBody>
      </p:sp>
      <p:sp>
        <p:nvSpPr>
          <p:cNvPr id="3" name="Content Placeholder 2">
            <a:extLst>
              <a:ext uri="{FF2B5EF4-FFF2-40B4-BE49-F238E27FC236}">
                <a16:creationId xmlns:a16="http://schemas.microsoft.com/office/drawing/2014/main" id="{9B3522C9-C320-2417-9F9D-4E52041E0F62}"/>
              </a:ext>
            </a:extLst>
          </p:cNvPr>
          <p:cNvSpPr>
            <a:spLocks noGrp="1"/>
          </p:cNvSpPr>
          <p:nvPr>
            <p:ph idx="1"/>
          </p:nvPr>
        </p:nvSpPr>
        <p:spPr/>
        <p:txBody>
          <a:bodyPr/>
          <a:lstStyle/>
          <a:p>
            <a:r>
              <a:rPr lang="en-GB" dirty="0">
                <a:latin typeface="Open Sans Light" pitchFamily="2" charset="0"/>
                <a:ea typeface="Open Sans Light" pitchFamily="2" charset="0"/>
                <a:cs typeface="Open Sans Light" pitchFamily="2" charset="0"/>
              </a:rPr>
              <a:t>This guide provides a step-by-step walkthrough of the installation, troubleshooting, and analysis procedures used in the dissertation. Its aim is to help future users reproduce the workflow and extend it.</a:t>
            </a:r>
          </a:p>
          <a:p>
            <a:endParaRPr lang="en-US" dirty="0">
              <a:latin typeface="Open Sans Light" pitchFamily="2" charset="0"/>
              <a:ea typeface="Open Sans Light" pitchFamily="2" charset="0"/>
              <a:cs typeface="Open Sans Light" pitchFamily="2" charset="0"/>
            </a:endParaRPr>
          </a:p>
          <a:p>
            <a:r>
              <a:rPr lang="en-GB" dirty="0">
                <a:latin typeface="Open Sans Light" pitchFamily="2" charset="0"/>
                <a:ea typeface="Open Sans Light" pitchFamily="2" charset="0"/>
                <a:cs typeface="Open Sans Light" pitchFamily="2" charset="0"/>
              </a:rPr>
              <a:t>The project applied ASCENT, which combines finite element modelling (COMSOL) with axon simulations (NEURON), to explore whether physiologically plausible spontaneous neural activity can be simulated in silico.</a:t>
            </a:r>
            <a:endParaRPr lang="en-US" dirty="0">
              <a:latin typeface="Open Sans Light" pitchFamily="2" charset="0"/>
              <a:ea typeface="Open Sans Light" pitchFamily="2" charset="0"/>
              <a:cs typeface="Open Sans Light" pitchFamily="2" charset="0"/>
            </a:endParaRPr>
          </a:p>
        </p:txBody>
      </p:sp>
      <p:sp>
        <p:nvSpPr>
          <p:cNvPr id="4" name="Slide Number Placeholder 3">
            <a:extLst>
              <a:ext uri="{FF2B5EF4-FFF2-40B4-BE49-F238E27FC236}">
                <a16:creationId xmlns:a16="http://schemas.microsoft.com/office/drawing/2014/main" id="{D217B9E0-1232-A3B9-0C3F-E0D4BE1FE564}"/>
              </a:ext>
            </a:extLst>
          </p:cNvPr>
          <p:cNvSpPr>
            <a:spLocks noGrp="1"/>
          </p:cNvSpPr>
          <p:nvPr>
            <p:ph type="sldNum" sz="quarter" idx="12"/>
          </p:nvPr>
        </p:nvSpPr>
        <p:spPr/>
        <p:txBody>
          <a:bodyPr/>
          <a:lstStyle/>
          <a:p>
            <a:fld id="{5B726E58-80EE-DC4C-84A5-B83911020AEA}" type="slidenum">
              <a:rPr lang="en-US" smtClean="0">
                <a:latin typeface="Open Sans Light" pitchFamily="2" charset="0"/>
                <a:ea typeface="Open Sans Light" pitchFamily="2" charset="0"/>
                <a:cs typeface="Open Sans Light" pitchFamily="2" charset="0"/>
              </a:rPr>
              <a:t>1</a:t>
            </a:fld>
            <a:endParaRPr lang="en-US" dirty="0">
              <a:latin typeface="Open Sans Light" pitchFamily="2" charset="0"/>
              <a:ea typeface="Open Sans Light" pitchFamily="2" charset="0"/>
              <a:cs typeface="Open Sans Light" pitchFamily="2" charset="0"/>
            </a:endParaRPr>
          </a:p>
        </p:txBody>
      </p:sp>
    </p:spTree>
    <p:extLst>
      <p:ext uri="{BB962C8B-B14F-4D97-AF65-F5344CB8AC3E}">
        <p14:creationId xmlns:p14="http://schemas.microsoft.com/office/powerpoint/2010/main" val="1456981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E6434-232E-1F2B-CA01-09259517F3EF}"/>
              </a:ext>
            </a:extLst>
          </p:cNvPr>
          <p:cNvSpPr>
            <a:spLocks noGrp="1"/>
          </p:cNvSpPr>
          <p:nvPr>
            <p:ph type="title"/>
          </p:nvPr>
        </p:nvSpPr>
        <p:spPr/>
        <p:txBody>
          <a:bodyPr/>
          <a:lstStyle/>
          <a:p>
            <a:r>
              <a:rPr lang="en-US" dirty="0"/>
              <a:t>Parameters to check</a:t>
            </a:r>
          </a:p>
        </p:txBody>
      </p:sp>
      <p:sp>
        <p:nvSpPr>
          <p:cNvPr id="4" name="Slide Number Placeholder 3">
            <a:extLst>
              <a:ext uri="{FF2B5EF4-FFF2-40B4-BE49-F238E27FC236}">
                <a16:creationId xmlns:a16="http://schemas.microsoft.com/office/drawing/2014/main" id="{3CCDB07D-860F-A733-4AA9-F0B09E358D9E}"/>
              </a:ext>
            </a:extLst>
          </p:cNvPr>
          <p:cNvSpPr>
            <a:spLocks noGrp="1"/>
          </p:cNvSpPr>
          <p:nvPr>
            <p:ph type="sldNum" sz="quarter" idx="12"/>
          </p:nvPr>
        </p:nvSpPr>
        <p:spPr/>
        <p:txBody>
          <a:bodyPr/>
          <a:lstStyle/>
          <a:p>
            <a:fld id="{5B726E58-80EE-DC4C-84A5-B83911020AEA}" type="slidenum">
              <a:rPr lang="en-US" smtClean="0"/>
              <a:t>19</a:t>
            </a:fld>
            <a:endParaRPr lang="en-US" dirty="0"/>
          </a:p>
        </p:txBody>
      </p:sp>
      <p:sp>
        <p:nvSpPr>
          <p:cNvPr id="5" name="Rectangle 2">
            <a:extLst>
              <a:ext uri="{FF2B5EF4-FFF2-40B4-BE49-F238E27FC236}">
                <a16:creationId xmlns:a16="http://schemas.microsoft.com/office/drawing/2014/main" id="{A57970A4-DB50-6AC3-43F7-7C1E4DE82E4D}"/>
              </a:ext>
            </a:extLst>
          </p:cNvPr>
          <p:cNvSpPr>
            <a:spLocks noChangeArrowheads="1"/>
          </p:cNvSpPr>
          <p:nvPr/>
        </p:nvSpPr>
        <p:spPr bwMode="auto">
          <a:xfrm>
            <a:off x="838200" y="12891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193" name="Picture 1">
            <a:extLst>
              <a:ext uri="{FF2B5EF4-FFF2-40B4-BE49-F238E27FC236}">
                <a16:creationId xmlns:a16="http://schemas.microsoft.com/office/drawing/2014/main" id="{4FF634F4-C352-0311-450E-920CB1111C3E}"/>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928140" y="1364104"/>
            <a:ext cx="8590613" cy="52000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9B27447-D40F-D64D-07E3-1687A5220D83}"/>
              </a:ext>
            </a:extLst>
          </p:cNvPr>
          <p:cNvSpPr txBox="1"/>
          <p:nvPr/>
        </p:nvSpPr>
        <p:spPr>
          <a:xfrm>
            <a:off x="9621187" y="1329340"/>
            <a:ext cx="2570813" cy="646331"/>
          </a:xfrm>
          <a:prstGeom prst="rect">
            <a:avLst/>
          </a:prstGeom>
          <a:noFill/>
        </p:spPr>
        <p:txBody>
          <a:bodyPr wrap="square">
            <a:spAutoFit/>
          </a:bodyPr>
          <a:lstStyle/>
          <a:p>
            <a:r>
              <a:rPr lang="en-GB" dirty="0">
                <a:latin typeface="Open Sans Light" pitchFamily="2" charset="0"/>
                <a:ea typeface="Open Sans Light" pitchFamily="2" charset="0"/>
                <a:cs typeface="Open Sans Light" pitchFamily="2" charset="0"/>
              </a:rPr>
              <a:t>Table 3: parameters set up in Pena’s paper</a:t>
            </a:r>
            <a:endParaRPr lang="en-US" dirty="0"/>
          </a:p>
        </p:txBody>
      </p:sp>
    </p:spTree>
    <p:extLst>
      <p:ext uri="{BB962C8B-B14F-4D97-AF65-F5344CB8AC3E}">
        <p14:creationId xmlns:p14="http://schemas.microsoft.com/office/powerpoint/2010/main" val="2194864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CE1D0-26F1-DC2C-FBA5-28D9061C945B}"/>
              </a:ext>
            </a:extLst>
          </p:cNvPr>
          <p:cNvSpPr>
            <a:spLocks noGrp="1"/>
          </p:cNvSpPr>
          <p:nvPr>
            <p:ph type="title"/>
          </p:nvPr>
        </p:nvSpPr>
        <p:spPr/>
        <p:txBody>
          <a:bodyPr/>
          <a:lstStyle/>
          <a:p>
            <a:r>
              <a:rPr lang="en-US" dirty="0"/>
              <a:t>Conduction distance variable location</a:t>
            </a:r>
          </a:p>
        </p:txBody>
      </p:sp>
      <p:pic>
        <p:nvPicPr>
          <p:cNvPr id="6" name="Content Placeholder 5" descr="A screenshot of a computer code&#10;&#10;AI-generated content may be incorrect.">
            <a:extLst>
              <a:ext uri="{FF2B5EF4-FFF2-40B4-BE49-F238E27FC236}">
                <a16:creationId xmlns:a16="http://schemas.microsoft.com/office/drawing/2014/main" id="{8C96D3BB-DE6B-BB36-7EB1-B869FB4CAE64}"/>
              </a:ext>
            </a:extLst>
          </p:cNvPr>
          <p:cNvPicPr>
            <a:picLocks noGrp="1" noChangeAspect="1"/>
          </p:cNvPicPr>
          <p:nvPr>
            <p:ph idx="1"/>
          </p:nvPr>
        </p:nvPicPr>
        <p:blipFill>
          <a:blip r:embed="rId2"/>
          <a:stretch>
            <a:fillRect/>
          </a:stretch>
        </p:blipFill>
        <p:spPr>
          <a:xfrm>
            <a:off x="974882" y="3272814"/>
            <a:ext cx="4965700" cy="3225800"/>
          </a:xfrm>
        </p:spPr>
      </p:pic>
      <p:sp>
        <p:nvSpPr>
          <p:cNvPr id="4" name="Slide Number Placeholder 3">
            <a:extLst>
              <a:ext uri="{FF2B5EF4-FFF2-40B4-BE49-F238E27FC236}">
                <a16:creationId xmlns:a16="http://schemas.microsoft.com/office/drawing/2014/main" id="{8B96FD49-0F47-232C-F1E1-21845422244C}"/>
              </a:ext>
            </a:extLst>
          </p:cNvPr>
          <p:cNvSpPr>
            <a:spLocks noGrp="1"/>
          </p:cNvSpPr>
          <p:nvPr>
            <p:ph type="sldNum" sz="quarter" idx="12"/>
          </p:nvPr>
        </p:nvSpPr>
        <p:spPr/>
        <p:txBody>
          <a:bodyPr/>
          <a:lstStyle/>
          <a:p>
            <a:fld id="{5B726E58-80EE-DC4C-84A5-B83911020AEA}" type="slidenum">
              <a:rPr lang="en-US" smtClean="0"/>
              <a:t>20</a:t>
            </a:fld>
            <a:endParaRPr lang="en-US" dirty="0"/>
          </a:p>
        </p:txBody>
      </p:sp>
      <p:sp>
        <p:nvSpPr>
          <p:cNvPr id="7" name="Oval 6">
            <a:extLst>
              <a:ext uri="{FF2B5EF4-FFF2-40B4-BE49-F238E27FC236}">
                <a16:creationId xmlns:a16="http://schemas.microsoft.com/office/drawing/2014/main" id="{BFD71796-FB5B-098D-93B0-7EA588F31096}"/>
              </a:ext>
            </a:extLst>
          </p:cNvPr>
          <p:cNvSpPr/>
          <p:nvPr/>
        </p:nvSpPr>
        <p:spPr>
          <a:xfrm>
            <a:off x="1454046" y="5321508"/>
            <a:ext cx="1304144" cy="299803"/>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CFAA97B-CEED-B8A4-F2DE-A51E67107726}"/>
              </a:ext>
            </a:extLst>
          </p:cNvPr>
          <p:cNvPicPr>
            <a:picLocks noChangeAspect="1"/>
          </p:cNvPicPr>
          <p:nvPr/>
        </p:nvPicPr>
        <p:blipFill>
          <a:blip r:embed="rId3"/>
          <a:stretch>
            <a:fillRect/>
          </a:stretch>
        </p:blipFill>
        <p:spPr>
          <a:xfrm>
            <a:off x="856104" y="1798924"/>
            <a:ext cx="10279859" cy="509562"/>
          </a:xfrm>
          <a:prstGeom prst="rect">
            <a:avLst/>
          </a:prstGeom>
        </p:spPr>
      </p:pic>
      <p:sp>
        <p:nvSpPr>
          <p:cNvPr id="10" name="TextBox 9">
            <a:extLst>
              <a:ext uri="{FF2B5EF4-FFF2-40B4-BE49-F238E27FC236}">
                <a16:creationId xmlns:a16="http://schemas.microsoft.com/office/drawing/2014/main" id="{34F6AE58-7C68-C586-FB1F-FEC7AA3F61F6}"/>
              </a:ext>
            </a:extLst>
          </p:cNvPr>
          <p:cNvSpPr txBox="1"/>
          <p:nvPr/>
        </p:nvSpPr>
        <p:spPr>
          <a:xfrm>
            <a:off x="5366479" y="4137285"/>
            <a:ext cx="4407108" cy="923330"/>
          </a:xfrm>
          <a:prstGeom prst="rect">
            <a:avLst/>
          </a:prstGeom>
          <a:noFill/>
        </p:spPr>
        <p:txBody>
          <a:bodyPr wrap="square" rtlCol="0">
            <a:spAutoFit/>
          </a:bodyPr>
          <a:lstStyle/>
          <a:p>
            <a:r>
              <a:rPr lang="en-US" dirty="0">
                <a:latin typeface="Open Sans Light" pitchFamily="2" charset="0"/>
                <a:ea typeface="Open Sans Light" pitchFamily="2" charset="0"/>
                <a:cs typeface="Open Sans Light" pitchFamily="2" charset="0"/>
              </a:rPr>
              <a:t>Compare the z location of the cuff with index 0, to the cuff with index 1 to get conduction distance in um</a:t>
            </a:r>
          </a:p>
        </p:txBody>
      </p:sp>
    </p:spTree>
    <p:extLst>
      <p:ext uri="{BB962C8B-B14F-4D97-AF65-F5344CB8AC3E}">
        <p14:creationId xmlns:p14="http://schemas.microsoft.com/office/powerpoint/2010/main" val="1204329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B53D9-44DD-211C-0FFC-87552086F1F7}"/>
              </a:ext>
            </a:extLst>
          </p:cNvPr>
          <p:cNvSpPr>
            <a:spLocks noGrp="1"/>
          </p:cNvSpPr>
          <p:nvPr>
            <p:ph type="title"/>
          </p:nvPr>
        </p:nvSpPr>
        <p:spPr/>
        <p:txBody>
          <a:bodyPr/>
          <a:lstStyle/>
          <a:p>
            <a:r>
              <a:rPr lang="en-US" dirty="0"/>
              <a:t>Perineurium variable location</a:t>
            </a:r>
          </a:p>
        </p:txBody>
      </p:sp>
      <p:pic>
        <p:nvPicPr>
          <p:cNvPr id="6" name="Content Placeholder 5" descr="A close-up of a computer code&#10;&#10;AI-generated content may be incorrect.">
            <a:extLst>
              <a:ext uri="{FF2B5EF4-FFF2-40B4-BE49-F238E27FC236}">
                <a16:creationId xmlns:a16="http://schemas.microsoft.com/office/drawing/2014/main" id="{6CB0AEA6-8423-1400-9FA5-4637A4E6FC74}"/>
              </a:ext>
            </a:extLst>
          </p:cNvPr>
          <p:cNvPicPr>
            <a:picLocks noGrp="1" noChangeAspect="1"/>
          </p:cNvPicPr>
          <p:nvPr>
            <p:ph idx="1"/>
          </p:nvPr>
        </p:nvPicPr>
        <p:blipFill>
          <a:blip r:embed="rId2"/>
          <a:stretch>
            <a:fillRect/>
          </a:stretch>
        </p:blipFill>
        <p:spPr>
          <a:xfrm>
            <a:off x="916272" y="3446345"/>
            <a:ext cx="5125461" cy="1935123"/>
          </a:xfrm>
        </p:spPr>
      </p:pic>
      <p:sp>
        <p:nvSpPr>
          <p:cNvPr id="4" name="Slide Number Placeholder 3">
            <a:extLst>
              <a:ext uri="{FF2B5EF4-FFF2-40B4-BE49-F238E27FC236}">
                <a16:creationId xmlns:a16="http://schemas.microsoft.com/office/drawing/2014/main" id="{EC581679-196F-59BD-FD64-255498B5EB95}"/>
              </a:ext>
            </a:extLst>
          </p:cNvPr>
          <p:cNvSpPr>
            <a:spLocks noGrp="1"/>
          </p:cNvSpPr>
          <p:nvPr>
            <p:ph type="sldNum" sz="quarter" idx="12"/>
          </p:nvPr>
        </p:nvSpPr>
        <p:spPr/>
        <p:txBody>
          <a:bodyPr/>
          <a:lstStyle/>
          <a:p>
            <a:fld id="{5B726E58-80EE-DC4C-84A5-B83911020AEA}" type="slidenum">
              <a:rPr lang="en-US" smtClean="0"/>
              <a:t>21</a:t>
            </a:fld>
            <a:endParaRPr lang="en-US" dirty="0"/>
          </a:p>
        </p:txBody>
      </p:sp>
      <p:pic>
        <p:nvPicPr>
          <p:cNvPr id="7" name="Picture 6">
            <a:extLst>
              <a:ext uri="{FF2B5EF4-FFF2-40B4-BE49-F238E27FC236}">
                <a16:creationId xmlns:a16="http://schemas.microsoft.com/office/drawing/2014/main" id="{EE133DB4-5D53-453B-CFF6-297B4364D6B3}"/>
              </a:ext>
            </a:extLst>
          </p:cNvPr>
          <p:cNvPicPr>
            <a:picLocks noChangeAspect="1"/>
          </p:cNvPicPr>
          <p:nvPr/>
        </p:nvPicPr>
        <p:blipFill>
          <a:blip r:embed="rId3"/>
          <a:stretch>
            <a:fillRect/>
          </a:stretch>
        </p:blipFill>
        <p:spPr>
          <a:xfrm>
            <a:off x="856104" y="1798924"/>
            <a:ext cx="10279859" cy="509562"/>
          </a:xfrm>
          <a:prstGeom prst="rect">
            <a:avLst/>
          </a:prstGeom>
        </p:spPr>
      </p:pic>
      <p:sp>
        <p:nvSpPr>
          <p:cNvPr id="8" name="TextBox 7">
            <a:extLst>
              <a:ext uri="{FF2B5EF4-FFF2-40B4-BE49-F238E27FC236}">
                <a16:creationId xmlns:a16="http://schemas.microsoft.com/office/drawing/2014/main" id="{4F46AC0E-1AA4-F3A8-2FDB-C66956A3964E}"/>
              </a:ext>
            </a:extLst>
          </p:cNvPr>
          <p:cNvSpPr txBox="1"/>
          <p:nvPr/>
        </p:nvSpPr>
        <p:spPr>
          <a:xfrm>
            <a:off x="6475751" y="5006715"/>
            <a:ext cx="2751074" cy="369332"/>
          </a:xfrm>
          <a:prstGeom prst="rect">
            <a:avLst/>
          </a:prstGeom>
          <a:noFill/>
        </p:spPr>
        <p:txBody>
          <a:bodyPr wrap="none" rtlCol="0">
            <a:spAutoFit/>
          </a:bodyPr>
          <a:lstStyle/>
          <a:p>
            <a:r>
              <a:rPr lang="en-US" dirty="0">
                <a:latin typeface="Open Sans Light" pitchFamily="2" charset="0"/>
                <a:ea typeface="Open Sans Light" pitchFamily="2" charset="0"/>
                <a:cs typeface="Open Sans Light" pitchFamily="2" charset="0"/>
              </a:rPr>
              <a:t>Variable stored in </a:t>
            </a:r>
            <a:r>
              <a:rPr lang="en-US" dirty="0">
                <a:latin typeface="Courier New" panose="02070309020205020404" pitchFamily="49" charset="0"/>
                <a:ea typeface="Open Sans Light" pitchFamily="2" charset="0"/>
                <a:cs typeface="Courier New" panose="02070309020205020404" pitchFamily="49" charset="0"/>
              </a:rPr>
              <a:t>value</a:t>
            </a:r>
            <a:endParaRPr lang="en-US" dirty="0">
              <a:latin typeface="Courier New" panose="02070309020205020404" pitchFamily="49" charset="0"/>
              <a:ea typeface="Open Sans Light" pitchFamily="2" charset="0"/>
              <a:cs typeface="Courier New" panose="02070309020205020404" pitchFamily="49" charset="0"/>
            </a:endParaRPr>
          </a:p>
        </p:txBody>
      </p:sp>
    </p:spTree>
    <p:extLst>
      <p:ext uri="{BB962C8B-B14F-4D97-AF65-F5344CB8AC3E}">
        <p14:creationId xmlns:p14="http://schemas.microsoft.com/office/powerpoint/2010/main" val="2543388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3BDF34-E21C-26B8-87A5-3B64850D48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34C5D7-74EA-7E4A-97FA-364EB84E6777}"/>
              </a:ext>
            </a:extLst>
          </p:cNvPr>
          <p:cNvSpPr>
            <a:spLocks noGrp="1"/>
          </p:cNvSpPr>
          <p:nvPr>
            <p:ph type="title"/>
          </p:nvPr>
        </p:nvSpPr>
        <p:spPr/>
        <p:txBody>
          <a:bodyPr/>
          <a:lstStyle/>
          <a:p>
            <a:r>
              <a:rPr lang="en-US" dirty="0"/>
              <a:t>Endoneurium variable location</a:t>
            </a:r>
          </a:p>
        </p:txBody>
      </p:sp>
      <p:pic>
        <p:nvPicPr>
          <p:cNvPr id="7" name="Picture 6">
            <a:extLst>
              <a:ext uri="{FF2B5EF4-FFF2-40B4-BE49-F238E27FC236}">
                <a16:creationId xmlns:a16="http://schemas.microsoft.com/office/drawing/2014/main" id="{F7E0190F-DEFD-73A7-1326-3B00059888C3}"/>
              </a:ext>
            </a:extLst>
          </p:cNvPr>
          <p:cNvPicPr>
            <a:picLocks noChangeAspect="1"/>
          </p:cNvPicPr>
          <p:nvPr/>
        </p:nvPicPr>
        <p:blipFill>
          <a:blip r:embed="rId3"/>
          <a:stretch>
            <a:fillRect/>
          </a:stretch>
        </p:blipFill>
        <p:spPr>
          <a:xfrm>
            <a:off x="856104" y="1798924"/>
            <a:ext cx="10279859" cy="509562"/>
          </a:xfrm>
          <a:prstGeom prst="rect">
            <a:avLst/>
          </a:prstGeom>
        </p:spPr>
      </p:pic>
      <p:sp>
        <p:nvSpPr>
          <p:cNvPr id="8" name="TextBox 7">
            <a:extLst>
              <a:ext uri="{FF2B5EF4-FFF2-40B4-BE49-F238E27FC236}">
                <a16:creationId xmlns:a16="http://schemas.microsoft.com/office/drawing/2014/main" id="{2E206FF2-9946-002F-C541-4C79B0497BD8}"/>
              </a:ext>
            </a:extLst>
          </p:cNvPr>
          <p:cNvSpPr txBox="1"/>
          <p:nvPr/>
        </p:nvSpPr>
        <p:spPr>
          <a:xfrm>
            <a:off x="4631961" y="2698230"/>
            <a:ext cx="6295869" cy="646331"/>
          </a:xfrm>
          <a:prstGeom prst="rect">
            <a:avLst/>
          </a:prstGeom>
          <a:noFill/>
        </p:spPr>
        <p:txBody>
          <a:bodyPr wrap="square" rtlCol="0">
            <a:spAutoFit/>
          </a:bodyPr>
          <a:lstStyle/>
          <a:p>
            <a:r>
              <a:rPr lang="en-US" dirty="0">
                <a:latin typeface="Open Sans Light" pitchFamily="2" charset="0"/>
                <a:ea typeface="Open Sans Light" pitchFamily="2" charset="0"/>
                <a:cs typeface="Open Sans Light" pitchFamily="2" charset="0"/>
              </a:rPr>
              <a:t>Variables set in </a:t>
            </a:r>
            <a:r>
              <a:rPr lang="en-US" dirty="0">
                <a:latin typeface="Courier New" panose="02070309020205020404" pitchFamily="49" charset="0"/>
                <a:ea typeface="Open Sans Light" pitchFamily="2" charset="0"/>
                <a:cs typeface="Courier New" panose="02070309020205020404" pitchFamily="49" charset="0"/>
              </a:rPr>
              <a:t>conductivities, </a:t>
            </a:r>
            <a:r>
              <a:rPr lang="en-US" dirty="0">
                <a:latin typeface="Open Sans Light" pitchFamily="2" charset="0"/>
                <a:ea typeface="Open Sans Light" pitchFamily="2" charset="0"/>
                <a:cs typeface="Open Sans Light" pitchFamily="2" charset="0"/>
              </a:rPr>
              <a:t>with actual values set in </a:t>
            </a:r>
            <a:r>
              <a:rPr lang="en-US" dirty="0" err="1">
                <a:latin typeface="Open Sans Light" pitchFamily="2" charset="0"/>
                <a:ea typeface="Open Sans Light" pitchFamily="2" charset="0"/>
                <a:cs typeface="Open Sans Light" pitchFamily="2" charset="0"/>
              </a:rPr>
              <a:t>material.json</a:t>
            </a:r>
            <a:r>
              <a:rPr lang="en-US" dirty="0">
                <a:latin typeface="Open Sans Light" pitchFamily="2" charset="0"/>
                <a:ea typeface="Open Sans Light" pitchFamily="2" charset="0"/>
                <a:cs typeface="Open Sans Light" pitchFamily="2" charset="0"/>
              </a:rPr>
              <a:t> file</a:t>
            </a:r>
          </a:p>
        </p:txBody>
      </p:sp>
      <p:pic>
        <p:nvPicPr>
          <p:cNvPr id="5" name="Picture 4" descr="A close-up of a sign&#10;&#10;AI-generated content may be incorrect.">
            <a:extLst>
              <a:ext uri="{FF2B5EF4-FFF2-40B4-BE49-F238E27FC236}">
                <a16:creationId xmlns:a16="http://schemas.microsoft.com/office/drawing/2014/main" id="{C01D32CF-E7A5-AEE6-FDE2-A0C382815EAD}"/>
              </a:ext>
            </a:extLst>
          </p:cNvPr>
          <p:cNvPicPr>
            <a:picLocks noChangeAspect="1"/>
          </p:cNvPicPr>
          <p:nvPr/>
        </p:nvPicPr>
        <p:blipFill>
          <a:blip r:embed="rId4"/>
          <a:stretch>
            <a:fillRect/>
          </a:stretch>
        </p:blipFill>
        <p:spPr>
          <a:xfrm>
            <a:off x="968739" y="2675744"/>
            <a:ext cx="2819400" cy="457200"/>
          </a:xfrm>
          <a:prstGeom prst="rect">
            <a:avLst/>
          </a:prstGeom>
        </p:spPr>
      </p:pic>
      <p:pic>
        <p:nvPicPr>
          <p:cNvPr id="12" name="Picture 11">
            <a:extLst>
              <a:ext uri="{FF2B5EF4-FFF2-40B4-BE49-F238E27FC236}">
                <a16:creationId xmlns:a16="http://schemas.microsoft.com/office/drawing/2014/main" id="{17153F85-AD17-FB75-6338-EEEA97236F0F}"/>
              </a:ext>
            </a:extLst>
          </p:cNvPr>
          <p:cNvPicPr>
            <a:picLocks noChangeAspect="1"/>
          </p:cNvPicPr>
          <p:nvPr/>
        </p:nvPicPr>
        <p:blipFill>
          <a:blip r:embed="rId5"/>
          <a:stretch>
            <a:fillRect/>
          </a:stretch>
        </p:blipFill>
        <p:spPr>
          <a:xfrm>
            <a:off x="879006" y="3888908"/>
            <a:ext cx="7575446" cy="490176"/>
          </a:xfrm>
          <a:prstGeom prst="rect">
            <a:avLst/>
          </a:prstGeom>
        </p:spPr>
      </p:pic>
      <p:pic>
        <p:nvPicPr>
          <p:cNvPr id="14" name="Picture 13" descr="A white background with red text&#10;&#10;AI-generated content may be incorrect.">
            <a:extLst>
              <a:ext uri="{FF2B5EF4-FFF2-40B4-BE49-F238E27FC236}">
                <a16:creationId xmlns:a16="http://schemas.microsoft.com/office/drawing/2014/main" id="{5F44881F-5780-C514-9C0C-60AC4267C5AB}"/>
              </a:ext>
            </a:extLst>
          </p:cNvPr>
          <p:cNvPicPr>
            <a:picLocks noChangeAspect="1"/>
          </p:cNvPicPr>
          <p:nvPr/>
        </p:nvPicPr>
        <p:blipFill>
          <a:blip r:embed="rId6"/>
          <a:stretch>
            <a:fillRect/>
          </a:stretch>
        </p:blipFill>
        <p:spPr>
          <a:xfrm>
            <a:off x="914399" y="4648801"/>
            <a:ext cx="10457797" cy="1841940"/>
          </a:xfrm>
          <a:prstGeom prst="rect">
            <a:avLst/>
          </a:prstGeom>
        </p:spPr>
      </p:pic>
      <p:sp>
        <p:nvSpPr>
          <p:cNvPr id="4" name="Slide Number Placeholder 3">
            <a:extLst>
              <a:ext uri="{FF2B5EF4-FFF2-40B4-BE49-F238E27FC236}">
                <a16:creationId xmlns:a16="http://schemas.microsoft.com/office/drawing/2014/main" id="{52004FD7-AB0C-609E-3B3A-2A99A485C3A4}"/>
              </a:ext>
            </a:extLst>
          </p:cNvPr>
          <p:cNvSpPr>
            <a:spLocks noGrp="1"/>
          </p:cNvSpPr>
          <p:nvPr>
            <p:ph type="sldNum" sz="quarter" idx="12"/>
          </p:nvPr>
        </p:nvSpPr>
        <p:spPr/>
        <p:txBody>
          <a:bodyPr/>
          <a:lstStyle/>
          <a:p>
            <a:fld id="{5B726E58-80EE-DC4C-84A5-B83911020AEA}" type="slidenum">
              <a:rPr lang="en-US" smtClean="0"/>
              <a:t>22</a:t>
            </a:fld>
            <a:endParaRPr lang="en-US" dirty="0"/>
          </a:p>
        </p:txBody>
      </p:sp>
      <p:sp>
        <p:nvSpPr>
          <p:cNvPr id="15" name="TextBox 14">
            <a:extLst>
              <a:ext uri="{FF2B5EF4-FFF2-40B4-BE49-F238E27FC236}">
                <a16:creationId xmlns:a16="http://schemas.microsoft.com/office/drawing/2014/main" id="{1A856672-225F-03D0-D4ED-1FAC8B3DE6CE}"/>
              </a:ext>
            </a:extLst>
          </p:cNvPr>
          <p:cNvSpPr txBox="1"/>
          <p:nvPr/>
        </p:nvSpPr>
        <p:spPr>
          <a:xfrm>
            <a:off x="2743200" y="5036695"/>
            <a:ext cx="4419800" cy="646331"/>
          </a:xfrm>
          <a:prstGeom prst="rect">
            <a:avLst/>
          </a:prstGeom>
          <a:noFill/>
        </p:spPr>
        <p:txBody>
          <a:bodyPr wrap="none" rtlCol="0">
            <a:spAutoFit/>
          </a:bodyPr>
          <a:lstStyle/>
          <a:p>
            <a:r>
              <a:rPr lang="en-US" dirty="0">
                <a:latin typeface="Open Sans Light" pitchFamily="2" charset="0"/>
                <a:ea typeface="Open Sans Light" pitchFamily="2" charset="0"/>
                <a:cs typeface="Open Sans Light" pitchFamily="2" charset="0"/>
              </a:rPr>
              <a:t>Radial (stored in </a:t>
            </a:r>
            <a:r>
              <a:rPr lang="en-US" dirty="0" err="1">
                <a:latin typeface="Courier New" panose="02070309020205020404" pitchFamily="49" charset="0"/>
                <a:ea typeface="Open Sans Light" pitchFamily="2" charset="0"/>
                <a:cs typeface="Courier New" panose="02070309020205020404" pitchFamily="49" charset="0"/>
              </a:rPr>
              <a:t>sigma_x</a:t>
            </a:r>
            <a:r>
              <a:rPr lang="en-US" dirty="0">
                <a:latin typeface="Open Sans Light" pitchFamily="2" charset="0"/>
                <a:ea typeface="Open Sans Light" pitchFamily="2" charset="0"/>
                <a:cs typeface="Open Sans Light" pitchFamily="2" charset="0"/>
              </a:rPr>
              <a:t> and </a:t>
            </a:r>
            <a:r>
              <a:rPr lang="en-US" dirty="0" err="1">
                <a:latin typeface="Courier New" panose="02070309020205020404" pitchFamily="49" charset="0"/>
                <a:ea typeface="Open Sans Light" pitchFamily="2" charset="0"/>
                <a:cs typeface="Courier New" panose="02070309020205020404" pitchFamily="49" charset="0"/>
              </a:rPr>
              <a:t>sigma_y</a:t>
            </a:r>
            <a:r>
              <a:rPr lang="en-US" dirty="0">
                <a:latin typeface="Open Sans Light" pitchFamily="2" charset="0"/>
                <a:ea typeface="Open Sans Light" pitchFamily="2" charset="0"/>
                <a:cs typeface="Open Sans Light" pitchFamily="2" charset="0"/>
              </a:rPr>
              <a:t>)</a:t>
            </a:r>
          </a:p>
          <a:p>
            <a:r>
              <a:rPr lang="en-US" dirty="0">
                <a:latin typeface="Open Sans Light" pitchFamily="2" charset="0"/>
                <a:ea typeface="Open Sans Light" pitchFamily="2" charset="0"/>
                <a:cs typeface="Open Sans Light" pitchFamily="2" charset="0"/>
              </a:rPr>
              <a:t>Longitudinal (stored in </a:t>
            </a:r>
            <a:r>
              <a:rPr lang="en-US" dirty="0" err="1">
                <a:latin typeface="Courier New" panose="02070309020205020404" pitchFamily="49" charset="0"/>
                <a:ea typeface="Open Sans Light" pitchFamily="2" charset="0"/>
                <a:cs typeface="Courier New" panose="02070309020205020404" pitchFamily="49" charset="0"/>
              </a:rPr>
              <a:t>sigma_z</a:t>
            </a:r>
            <a:r>
              <a:rPr lang="en-US" dirty="0">
                <a:latin typeface="Open Sans Light" pitchFamily="2" charset="0"/>
                <a:ea typeface="Open Sans Light" pitchFamily="2" charset="0"/>
                <a:cs typeface="Open Sans Light" pitchFamily="2" charset="0"/>
              </a:rPr>
              <a:t>)</a:t>
            </a:r>
          </a:p>
        </p:txBody>
      </p:sp>
      <p:sp>
        <p:nvSpPr>
          <p:cNvPr id="16" name="Oval 15">
            <a:extLst>
              <a:ext uri="{FF2B5EF4-FFF2-40B4-BE49-F238E27FC236}">
                <a16:creationId xmlns:a16="http://schemas.microsoft.com/office/drawing/2014/main" id="{95F53A6C-601D-E3D4-83C0-5F82D1A9B044}"/>
              </a:ext>
            </a:extLst>
          </p:cNvPr>
          <p:cNvSpPr/>
          <p:nvPr/>
        </p:nvSpPr>
        <p:spPr>
          <a:xfrm>
            <a:off x="914400" y="5036695"/>
            <a:ext cx="1648918" cy="344774"/>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5993735-A164-6C6E-C32D-6D33C3B4B0DB}"/>
              </a:ext>
            </a:extLst>
          </p:cNvPr>
          <p:cNvSpPr/>
          <p:nvPr/>
        </p:nvSpPr>
        <p:spPr>
          <a:xfrm>
            <a:off x="1036819" y="5351488"/>
            <a:ext cx="1424066" cy="287312"/>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7855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DA9D8-6A60-6862-ACD0-490C885A246D}"/>
              </a:ext>
            </a:extLst>
          </p:cNvPr>
          <p:cNvSpPr>
            <a:spLocks noGrp="1"/>
          </p:cNvSpPr>
          <p:nvPr>
            <p:ph type="title"/>
          </p:nvPr>
        </p:nvSpPr>
        <p:spPr/>
        <p:txBody>
          <a:bodyPr/>
          <a:lstStyle/>
          <a:p>
            <a:r>
              <a:rPr lang="en-US" dirty="0"/>
              <a:t>Surrounding medium variable location</a:t>
            </a:r>
          </a:p>
        </p:txBody>
      </p:sp>
      <p:pic>
        <p:nvPicPr>
          <p:cNvPr id="6" name="Content Placeholder 5" descr="A close-up of a white background&#10;&#10;AI-generated content may be incorrect.">
            <a:extLst>
              <a:ext uri="{FF2B5EF4-FFF2-40B4-BE49-F238E27FC236}">
                <a16:creationId xmlns:a16="http://schemas.microsoft.com/office/drawing/2014/main" id="{604864D8-75C1-B12F-CB5B-4092AF00F2DF}"/>
              </a:ext>
            </a:extLst>
          </p:cNvPr>
          <p:cNvPicPr>
            <a:picLocks noGrp="1" noChangeAspect="1"/>
          </p:cNvPicPr>
          <p:nvPr>
            <p:ph idx="1"/>
          </p:nvPr>
        </p:nvPicPr>
        <p:blipFill>
          <a:blip r:embed="rId2"/>
          <a:stretch>
            <a:fillRect/>
          </a:stretch>
        </p:blipFill>
        <p:spPr>
          <a:xfrm>
            <a:off x="763874" y="3446033"/>
            <a:ext cx="5446072" cy="1335829"/>
          </a:xfrm>
        </p:spPr>
      </p:pic>
      <p:sp>
        <p:nvSpPr>
          <p:cNvPr id="4" name="Slide Number Placeholder 3">
            <a:extLst>
              <a:ext uri="{FF2B5EF4-FFF2-40B4-BE49-F238E27FC236}">
                <a16:creationId xmlns:a16="http://schemas.microsoft.com/office/drawing/2014/main" id="{28E8CA24-A58A-6B34-1FD2-7D086835E1D0}"/>
              </a:ext>
            </a:extLst>
          </p:cNvPr>
          <p:cNvSpPr>
            <a:spLocks noGrp="1"/>
          </p:cNvSpPr>
          <p:nvPr>
            <p:ph type="sldNum" sz="quarter" idx="12"/>
          </p:nvPr>
        </p:nvSpPr>
        <p:spPr/>
        <p:txBody>
          <a:bodyPr/>
          <a:lstStyle/>
          <a:p>
            <a:fld id="{5B726E58-80EE-DC4C-84A5-B83911020AEA}" type="slidenum">
              <a:rPr lang="en-US" smtClean="0"/>
              <a:t>23</a:t>
            </a:fld>
            <a:endParaRPr lang="en-US" dirty="0"/>
          </a:p>
        </p:txBody>
      </p:sp>
      <p:pic>
        <p:nvPicPr>
          <p:cNvPr id="7" name="Picture 6">
            <a:extLst>
              <a:ext uri="{FF2B5EF4-FFF2-40B4-BE49-F238E27FC236}">
                <a16:creationId xmlns:a16="http://schemas.microsoft.com/office/drawing/2014/main" id="{B49CE0DF-0D43-4C24-B94C-513C7F7C929A}"/>
              </a:ext>
            </a:extLst>
          </p:cNvPr>
          <p:cNvPicPr>
            <a:picLocks noChangeAspect="1"/>
          </p:cNvPicPr>
          <p:nvPr/>
        </p:nvPicPr>
        <p:blipFill>
          <a:blip r:embed="rId3"/>
          <a:stretch>
            <a:fillRect/>
          </a:stretch>
        </p:blipFill>
        <p:spPr>
          <a:xfrm>
            <a:off x="856104" y="1798924"/>
            <a:ext cx="10279859" cy="509562"/>
          </a:xfrm>
          <a:prstGeom prst="rect">
            <a:avLst/>
          </a:prstGeom>
        </p:spPr>
      </p:pic>
      <p:sp>
        <p:nvSpPr>
          <p:cNvPr id="8" name="TextBox 7">
            <a:extLst>
              <a:ext uri="{FF2B5EF4-FFF2-40B4-BE49-F238E27FC236}">
                <a16:creationId xmlns:a16="http://schemas.microsoft.com/office/drawing/2014/main" id="{3B042753-A123-BD9E-7512-B3378EFFA8FA}"/>
              </a:ext>
            </a:extLst>
          </p:cNvPr>
          <p:cNvSpPr txBox="1"/>
          <p:nvPr/>
        </p:nvSpPr>
        <p:spPr>
          <a:xfrm>
            <a:off x="6370819" y="4437088"/>
            <a:ext cx="1904689" cy="369332"/>
          </a:xfrm>
          <a:prstGeom prst="rect">
            <a:avLst/>
          </a:prstGeom>
          <a:noFill/>
        </p:spPr>
        <p:txBody>
          <a:bodyPr wrap="none" rtlCol="0">
            <a:spAutoFit/>
          </a:bodyPr>
          <a:lstStyle/>
          <a:p>
            <a:r>
              <a:rPr lang="en-US" dirty="0">
                <a:latin typeface="Open Sans Light" pitchFamily="2" charset="0"/>
                <a:ea typeface="Open Sans Light" pitchFamily="2" charset="0"/>
                <a:cs typeface="Open Sans Light" pitchFamily="2" charset="0"/>
              </a:rPr>
              <a:t>Stored in </a:t>
            </a:r>
            <a:r>
              <a:rPr lang="en-US" dirty="0">
                <a:latin typeface="Courier New" panose="02070309020205020404" pitchFamily="49" charset="0"/>
                <a:ea typeface="Open Sans Light" pitchFamily="2" charset="0"/>
                <a:cs typeface="Courier New" panose="02070309020205020404" pitchFamily="49" charset="0"/>
              </a:rPr>
              <a:t>value</a:t>
            </a:r>
          </a:p>
        </p:txBody>
      </p:sp>
    </p:spTree>
    <p:extLst>
      <p:ext uri="{BB962C8B-B14F-4D97-AF65-F5344CB8AC3E}">
        <p14:creationId xmlns:p14="http://schemas.microsoft.com/office/powerpoint/2010/main" val="4088418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45B1B-EA57-3EDC-93CB-9D02774ED2A9}"/>
              </a:ext>
            </a:extLst>
          </p:cNvPr>
          <p:cNvSpPr>
            <a:spLocks noGrp="1"/>
          </p:cNvSpPr>
          <p:nvPr>
            <p:ph type="title"/>
          </p:nvPr>
        </p:nvSpPr>
        <p:spPr/>
        <p:txBody>
          <a:bodyPr/>
          <a:lstStyle/>
          <a:p>
            <a:r>
              <a:rPr lang="en-US" dirty="0"/>
              <a:t>Recording electrode cuff length</a:t>
            </a:r>
          </a:p>
        </p:txBody>
      </p:sp>
      <p:pic>
        <p:nvPicPr>
          <p:cNvPr id="6" name="Content Placeholder 5">
            <a:extLst>
              <a:ext uri="{FF2B5EF4-FFF2-40B4-BE49-F238E27FC236}">
                <a16:creationId xmlns:a16="http://schemas.microsoft.com/office/drawing/2014/main" id="{B28BD2E5-3611-C307-269F-F32DD1AFED25}"/>
              </a:ext>
            </a:extLst>
          </p:cNvPr>
          <p:cNvPicPr>
            <a:picLocks noGrp="1" noChangeAspect="1"/>
          </p:cNvPicPr>
          <p:nvPr>
            <p:ph idx="1"/>
          </p:nvPr>
        </p:nvPicPr>
        <p:blipFill>
          <a:blip r:embed="rId2"/>
          <a:stretch>
            <a:fillRect/>
          </a:stretch>
        </p:blipFill>
        <p:spPr>
          <a:xfrm>
            <a:off x="742428" y="1739340"/>
            <a:ext cx="10889939" cy="417315"/>
          </a:xfrm>
        </p:spPr>
      </p:pic>
      <p:sp>
        <p:nvSpPr>
          <p:cNvPr id="4" name="Slide Number Placeholder 3">
            <a:extLst>
              <a:ext uri="{FF2B5EF4-FFF2-40B4-BE49-F238E27FC236}">
                <a16:creationId xmlns:a16="http://schemas.microsoft.com/office/drawing/2014/main" id="{2F1BCC20-AD2A-642F-8BB4-93E8A8FFD12A}"/>
              </a:ext>
            </a:extLst>
          </p:cNvPr>
          <p:cNvSpPr>
            <a:spLocks noGrp="1"/>
          </p:cNvSpPr>
          <p:nvPr>
            <p:ph type="sldNum" sz="quarter" idx="12"/>
          </p:nvPr>
        </p:nvSpPr>
        <p:spPr/>
        <p:txBody>
          <a:bodyPr/>
          <a:lstStyle/>
          <a:p>
            <a:fld id="{5B726E58-80EE-DC4C-84A5-B83911020AEA}" type="slidenum">
              <a:rPr lang="en-US" smtClean="0"/>
              <a:t>24</a:t>
            </a:fld>
            <a:endParaRPr lang="en-US" dirty="0"/>
          </a:p>
        </p:txBody>
      </p:sp>
      <p:pic>
        <p:nvPicPr>
          <p:cNvPr id="8" name="Picture 7" descr="A close-up of a computer code&#10;&#10;AI-generated content may be incorrect.">
            <a:extLst>
              <a:ext uri="{FF2B5EF4-FFF2-40B4-BE49-F238E27FC236}">
                <a16:creationId xmlns:a16="http://schemas.microsoft.com/office/drawing/2014/main" id="{3313845E-C0EE-D745-DE59-6586717CF858}"/>
              </a:ext>
            </a:extLst>
          </p:cNvPr>
          <p:cNvPicPr>
            <a:picLocks noChangeAspect="1"/>
          </p:cNvPicPr>
          <p:nvPr/>
        </p:nvPicPr>
        <p:blipFill>
          <a:blip r:embed="rId3"/>
          <a:stretch>
            <a:fillRect/>
          </a:stretch>
        </p:blipFill>
        <p:spPr>
          <a:xfrm>
            <a:off x="868492" y="2634937"/>
            <a:ext cx="3619500" cy="1168400"/>
          </a:xfrm>
          <a:prstGeom prst="rect">
            <a:avLst/>
          </a:prstGeom>
        </p:spPr>
      </p:pic>
      <p:sp>
        <p:nvSpPr>
          <p:cNvPr id="9" name="TextBox 8">
            <a:extLst>
              <a:ext uri="{FF2B5EF4-FFF2-40B4-BE49-F238E27FC236}">
                <a16:creationId xmlns:a16="http://schemas.microsoft.com/office/drawing/2014/main" id="{8E44B2C3-7F9B-36EA-21AC-4DF7C20E6F9B}"/>
              </a:ext>
            </a:extLst>
          </p:cNvPr>
          <p:cNvSpPr txBox="1"/>
          <p:nvPr/>
        </p:nvSpPr>
        <p:spPr>
          <a:xfrm>
            <a:off x="4886793" y="3072984"/>
            <a:ext cx="5923416" cy="369332"/>
          </a:xfrm>
          <a:prstGeom prst="rect">
            <a:avLst/>
          </a:prstGeom>
          <a:noFill/>
        </p:spPr>
        <p:txBody>
          <a:bodyPr wrap="none" rtlCol="0">
            <a:spAutoFit/>
          </a:bodyPr>
          <a:lstStyle/>
          <a:p>
            <a:r>
              <a:rPr lang="en-US" dirty="0">
                <a:latin typeface="Open Sans Light" pitchFamily="2" charset="0"/>
                <a:ea typeface="Open Sans Light" pitchFamily="2" charset="0"/>
                <a:cs typeface="Open Sans Light" pitchFamily="2" charset="0"/>
              </a:rPr>
              <a:t>In params section the length is stored in </a:t>
            </a:r>
            <a:r>
              <a:rPr lang="en-US" dirty="0">
                <a:latin typeface="Courier New" panose="02070309020205020404" pitchFamily="49" charset="0"/>
                <a:ea typeface="Open Sans Light" pitchFamily="2" charset="0"/>
                <a:cs typeface="Courier New" panose="02070309020205020404" pitchFamily="49" charset="0"/>
              </a:rPr>
              <a:t>expression</a:t>
            </a:r>
            <a:endParaRPr lang="en-US" dirty="0">
              <a:latin typeface="Open Sans Light" pitchFamily="2" charset="0"/>
              <a:ea typeface="Open Sans Light" pitchFamily="2" charset="0"/>
              <a:cs typeface="Open Sans Light" pitchFamily="2" charset="0"/>
            </a:endParaRPr>
          </a:p>
        </p:txBody>
      </p:sp>
    </p:spTree>
    <p:extLst>
      <p:ext uri="{BB962C8B-B14F-4D97-AF65-F5344CB8AC3E}">
        <p14:creationId xmlns:p14="http://schemas.microsoft.com/office/powerpoint/2010/main" val="2543462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C48E-F4DD-E3CF-ABA7-C7D8F605E1A4}"/>
              </a:ext>
            </a:extLst>
          </p:cNvPr>
          <p:cNvSpPr>
            <a:spLocks noGrp="1"/>
          </p:cNvSpPr>
          <p:nvPr>
            <p:ph type="title"/>
          </p:nvPr>
        </p:nvSpPr>
        <p:spPr/>
        <p:txBody>
          <a:bodyPr/>
          <a:lstStyle/>
          <a:p>
            <a:r>
              <a:rPr lang="en-US" dirty="0"/>
              <a:t>Contact insulator conductivity variable location</a:t>
            </a:r>
          </a:p>
        </p:txBody>
      </p:sp>
      <p:sp>
        <p:nvSpPr>
          <p:cNvPr id="4" name="Slide Number Placeholder 3">
            <a:extLst>
              <a:ext uri="{FF2B5EF4-FFF2-40B4-BE49-F238E27FC236}">
                <a16:creationId xmlns:a16="http://schemas.microsoft.com/office/drawing/2014/main" id="{16D97C1E-2571-7284-B661-E275658BC552}"/>
              </a:ext>
            </a:extLst>
          </p:cNvPr>
          <p:cNvSpPr>
            <a:spLocks noGrp="1"/>
          </p:cNvSpPr>
          <p:nvPr>
            <p:ph type="sldNum" sz="quarter" idx="12"/>
          </p:nvPr>
        </p:nvSpPr>
        <p:spPr/>
        <p:txBody>
          <a:bodyPr/>
          <a:lstStyle/>
          <a:p>
            <a:fld id="{5B726E58-80EE-DC4C-84A5-B83911020AEA}" type="slidenum">
              <a:rPr lang="en-US" smtClean="0"/>
              <a:t>25</a:t>
            </a:fld>
            <a:endParaRPr lang="en-US" dirty="0"/>
          </a:p>
        </p:txBody>
      </p:sp>
      <p:pic>
        <p:nvPicPr>
          <p:cNvPr id="5" name="Content Placeholder 4">
            <a:extLst>
              <a:ext uri="{FF2B5EF4-FFF2-40B4-BE49-F238E27FC236}">
                <a16:creationId xmlns:a16="http://schemas.microsoft.com/office/drawing/2014/main" id="{AF7D7B4A-A6B1-422D-5011-A20CC7B226E5}"/>
              </a:ext>
            </a:extLst>
          </p:cNvPr>
          <p:cNvPicPr>
            <a:picLocks noGrp="1" noChangeAspect="1"/>
          </p:cNvPicPr>
          <p:nvPr>
            <p:ph idx="1"/>
          </p:nvPr>
        </p:nvPicPr>
        <p:blipFill>
          <a:blip r:embed="rId2"/>
          <a:stretch>
            <a:fillRect/>
          </a:stretch>
        </p:blipFill>
        <p:spPr>
          <a:xfrm>
            <a:off x="849026" y="1807942"/>
            <a:ext cx="7967344" cy="515534"/>
          </a:xfrm>
          <a:prstGeom prst="rect">
            <a:avLst/>
          </a:prstGeom>
        </p:spPr>
      </p:pic>
      <p:pic>
        <p:nvPicPr>
          <p:cNvPr id="7" name="Picture 6" descr="A close-up of a logo&#10;&#10;AI-generated content may be incorrect.">
            <a:extLst>
              <a:ext uri="{FF2B5EF4-FFF2-40B4-BE49-F238E27FC236}">
                <a16:creationId xmlns:a16="http://schemas.microsoft.com/office/drawing/2014/main" id="{AB5B08CB-DB8C-906F-80F2-6EA3665F6117}"/>
              </a:ext>
            </a:extLst>
          </p:cNvPr>
          <p:cNvPicPr>
            <a:picLocks noChangeAspect="1"/>
          </p:cNvPicPr>
          <p:nvPr/>
        </p:nvPicPr>
        <p:blipFill>
          <a:blip r:embed="rId3"/>
          <a:stretch>
            <a:fillRect/>
          </a:stretch>
        </p:blipFill>
        <p:spPr>
          <a:xfrm>
            <a:off x="752943" y="3215808"/>
            <a:ext cx="10796874" cy="1551065"/>
          </a:xfrm>
          <a:prstGeom prst="rect">
            <a:avLst/>
          </a:prstGeom>
        </p:spPr>
      </p:pic>
      <p:sp>
        <p:nvSpPr>
          <p:cNvPr id="9" name="TextBox 8">
            <a:extLst>
              <a:ext uri="{FF2B5EF4-FFF2-40B4-BE49-F238E27FC236}">
                <a16:creationId xmlns:a16="http://schemas.microsoft.com/office/drawing/2014/main" id="{A14E64A8-1714-75D5-DB03-A89F79B24BEF}"/>
              </a:ext>
            </a:extLst>
          </p:cNvPr>
          <p:cNvSpPr txBox="1"/>
          <p:nvPr/>
        </p:nvSpPr>
        <p:spPr>
          <a:xfrm>
            <a:off x="3957402" y="3582650"/>
            <a:ext cx="1904689" cy="369332"/>
          </a:xfrm>
          <a:prstGeom prst="rect">
            <a:avLst/>
          </a:prstGeom>
          <a:noFill/>
        </p:spPr>
        <p:txBody>
          <a:bodyPr wrap="none" rtlCol="0">
            <a:spAutoFit/>
          </a:bodyPr>
          <a:lstStyle/>
          <a:p>
            <a:r>
              <a:rPr lang="en-US" dirty="0">
                <a:latin typeface="Open Sans Light" pitchFamily="2" charset="0"/>
                <a:ea typeface="Open Sans Light" pitchFamily="2" charset="0"/>
                <a:cs typeface="Open Sans Light" pitchFamily="2" charset="0"/>
              </a:rPr>
              <a:t>Stored in </a:t>
            </a:r>
            <a:r>
              <a:rPr lang="en-US" dirty="0">
                <a:latin typeface="Courier New" panose="02070309020205020404" pitchFamily="49" charset="0"/>
                <a:ea typeface="Open Sans Light" pitchFamily="2" charset="0"/>
                <a:cs typeface="Courier New" panose="02070309020205020404" pitchFamily="49" charset="0"/>
              </a:rPr>
              <a:t>value</a:t>
            </a:r>
          </a:p>
        </p:txBody>
      </p:sp>
    </p:spTree>
    <p:extLst>
      <p:ext uri="{BB962C8B-B14F-4D97-AF65-F5344CB8AC3E}">
        <p14:creationId xmlns:p14="http://schemas.microsoft.com/office/powerpoint/2010/main" val="91577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1C8D2-7333-9E8D-5136-7C528B5268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E62367-C3F7-4D53-77D8-E49C84DC8B09}"/>
              </a:ext>
            </a:extLst>
          </p:cNvPr>
          <p:cNvSpPr>
            <a:spLocks noGrp="1"/>
          </p:cNvSpPr>
          <p:nvPr>
            <p:ph type="title"/>
          </p:nvPr>
        </p:nvSpPr>
        <p:spPr/>
        <p:txBody>
          <a:bodyPr/>
          <a:lstStyle/>
          <a:p>
            <a:r>
              <a:rPr lang="en-US" dirty="0"/>
              <a:t>Contact conductivity variable location</a:t>
            </a:r>
          </a:p>
        </p:txBody>
      </p:sp>
      <p:sp>
        <p:nvSpPr>
          <p:cNvPr id="4" name="Slide Number Placeholder 3">
            <a:extLst>
              <a:ext uri="{FF2B5EF4-FFF2-40B4-BE49-F238E27FC236}">
                <a16:creationId xmlns:a16="http://schemas.microsoft.com/office/drawing/2014/main" id="{D33E615E-60DF-724C-3D45-7624745290F0}"/>
              </a:ext>
            </a:extLst>
          </p:cNvPr>
          <p:cNvSpPr>
            <a:spLocks noGrp="1"/>
          </p:cNvSpPr>
          <p:nvPr>
            <p:ph type="sldNum" sz="quarter" idx="12"/>
          </p:nvPr>
        </p:nvSpPr>
        <p:spPr/>
        <p:txBody>
          <a:bodyPr/>
          <a:lstStyle/>
          <a:p>
            <a:fld id="{5B726E58-80EE-DC4C-84A5-B83911020AEA}" type="slidenum">
              <a:rPr lang="en-US" smtClean="0"/>
              <a:t>26</a:t>
            </a:fld>
            <a:endParaRPr lang="en-US" dirty="0"/>
          </a:p>
        </p:txBody>
      </p:sp>
      <p:pic>
        <p:nvPicPr>
          <p:cNvPr id="5" name="Content Placeholder 4">
            <a:extLst>
              <a:ext uri="{FF2B5EF4-FFF2-40B4-BE49-F238E27FC236}">
                <a16:creationId xmlns:a16="http://schemas.microsoft.com/office/drawing/2014/main" id="{0357216F-A132-5B5E-A00D-FAC6047A5338}"/>
              </a:ext>
            </a:extLst>
          </p:cNvPr>
          <p:cNvPicPr>
            <a:picLocks noGrp="1" noChangeAspect="1"/>
          </p:cNvPicPr>
          <p:nvPr>
            <p:ph idx="1"/>
          </p:nvPr>
        </p:nvPicPr>
        <p:blipFill>
          <a:blip r:embed="rId2"/>
          <a:stretch>
            <a:fillRect/>
          </a:stretch>
        </p:blipFill>
        <p:spPr>
          <a:xfrm>
            <a:off x="849026" y="1807942"/>
            <a:ext cx="7967344" cy="515534"/>
          </a:xfrm>
          <a:prstGeom prst="rect">
            <a:avLst/>
          </a:prstGeom>
        </p:spPr>
      </p:pic>
      <p:pic>
        <p:nvPicPr>
          <p:cNvPr id="7" name="Picture 6">
            <a:extLst>
              <a:ext uri="{FF2B5EF4-FFF2-40B4-BE49-F238E27FC236}">
                <a16:creationId xmlns:a16="http://schemas.microsoft.com/office/drawing/2014/main" id="{BF9CA29B-3E86-27D6-97B5-B919B5E7B6A7}"/>
              </a:ext>
            </a:extLst>
          </p:cNvPr>
          <p:cNvPicPr>
            <a:picLocks noChangeAspect="1"/>
          </p:cNvPicPr>
          <p:nvPr/>
        </p:nvPicPr>
        <p:blipFill>
          <a:blip r:embed="rId3"/>
          <a:srcRect/>
          <a:stretch/>
        </p:blipFill>
        <p:spPr>
          <a:xfrm>
            <a:off x="752943" y="3352395"/>
            <a:ext cx="10796874" cy="1277890"/>
          </a:xfrm>
          <a:prstGeom prst="rect">
            <a:avLst/>
          </a:prstGeom>
        </p:spPr>
      </p:pic>
      <p:sp>
        <p:nvSpPr>
          <p:cNvPr id="9" name="TextBox 8">
            <a:extLst>
              <a:ext uri="{FF2B5EF4-FFF2-40B4-BE49-F238E27FC236}">
                <a16:creationId xmlns:a16="http://schemas.microsoft.com/office/drawing/2014/main" id="{410A8364-C9B0-52E7-CEA8-D518CD3EED2D}"/>
              </a:ext>
            </a:extLst>
          </p:cNvPr>
          <p:cNvSpPr txBox="1"/>
          <p:nvPr/>
        </p:nvSpPr>
        <p:spPr>
          <a:xfrm>
            <a:off x="3957402" y="3582650"/>
            <a:ext cx="1904689" cy="369332"/>
          </a:xfrm>
          <a:prstGeom prst="rect">
            <a:avLst/>
          </a:prstGeom>
          <a:noFill/>
        </p:spPr>
        <p:txBody>
          <a:bodyPr wrap="none" rtlCol="0">
            <a:spAutoFit/>
          </a:bodyPr>
          <a:lstStyle/>
          <a:p>
            <a:r>
              <a:rPr lang="en-US" dirty="0">
                <a:latin typeface="Open Sans Light" pitchFamily="2" charset="0"/>
                <a:ea typeface="Open Sans Light" pitchFamily="2" charset="0"/>
                <a:cs typeface="Open Sans Light" pitchFamily="2" charset="0"/>
              </a:rPr>
              <a:t>Stored in </a:t>
            </a:r>
            <a:r>
              <a:rPr lang="en-US" dirty="0">
                <a:latin typeface="Courier New" panose="02070309020205020404" pitchFamily="49" charset="0"/>
                <a:ea typeface="Open Sans Light" pitchFamily="2" charset="0"/>
                <a:cs typeface="Courier New" panose="02070309020205020404" pitchFamily="49" charset="0"/>
              </a:rPr>
              <a:t>value</a:t>
            </a:r>
          </a:p>
        </p:txBody>
      </p:sp>
    </p:spTree>
    <p:extLst>
      <p:ext uri="{BB962C8B-B14F-4D97-AF65-F5344CB8AC3E}">
        <p14:creationId xmlns:p14="http://schemas.microsoft.com/office/powerpoint/2010/main" val="2811657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7016-3C49-778F-D8EA-18EA5D06E39F}"/>
              </a:ext>
            </a:extLst>
          </p:cNvPr>
          <p:cNvSpPr>
            <a:spLocks noGrp="1"/>
          </p:cNvSpPr>
          <p:nvPr>
            <p:ph type="title"/>
          </p:nvPr>
        </p:nvSpPr>
        <p:spPr/>
        <p:txBody>
          <a:bodyPr/>
          <a:lstStyle/>
          <a:p>
            <a:r>
              <a:rPr lang="en-US" dirty="0"/>
              <a:t>Cuff opening (in degrees) variable location</a:t>
            </a:r>
          </a:p>
        </p:txBody>
      </p:sp>
      <p:sp>
        <p:nvSpPr>
          <p:cNvPr id="4" name="Slide Number Placeholder 3">
            <a:extLst>
              <a:ext uri="{FF2B5EF4-FFF2-40B4-BE49-F238E27FC236}">
                <a16:creationId xmlns:a16="http://schemas.microsoft.com/office/drawing/2014/main" id="{1B2D2703-CE67-16AF-B410-E264494B6DDF}"/>
              </a:ext>
            </a:extLst>
          </p:cNvPr>
          <p:cNvSpPr>
            <a:spLocks noGrp="1"/>
          </p:cNvSpPr>
          <p:nvPr>
            <p:ph type="sldNum" sz="quarter" idx="12"/>
          </p:nvPr>
        </p:nvSpPr>
        <p:spPr/>
        <p:txBody>
          <a:bodyPr/>
          <a:lstStyle/>
          <a:p>
            <a:fld id="{5B726E58-80EE-DC4C-84A5-B83911020AEA}" type="slidenum">
              <a:rPr lang="en-US" smtClean="0"/>
              <a:t>27</a:t>
            </a:fld>
            <a:endParaRPr lang="en-US" dirty="0"/>
          </a:p>
        </p:txBody>
      </p:sp>
      <p:pic>
        <p:nvPicPr>
          <p:cNvPr id="10" name="Content Placeholder 9" descr="A screenshot of a computer code&#10;&#10;AI-generated content may be incorrect.">
            <a:extLst>
              <a:ext uri="{FF2B5EF4-FFF2-40B4-BE49-F238E27FC236}">
                <a16:creationId xmlns:a16="http://schemas.microsoft.com/office/drawing/2014/main" id="{E8889B95-4858-797F-8763-7ED7CC59A13A}"/>
              </a:ext>
            </a:extLst>
          </p:cNvPr>
          <p:cNvPicPr>
            <a:picLocks noGrp="1" noChangeAspect="1"/>
          </p:cNvPicPr>
          <p:nvPr>
            <p:ph idx="1"/>
          </p:nvPr>
        </p:nvPicPr>
        <p:blipFill>
          <a:blip r:embed="rId2"/>
          <a:stretch>
            <a:fillRect/>
          </a:stretch>
        </p:blipFill>
        <p:spPr>
          <a:xfrm>
            <a:off x="873697" y="1374684"/>
            <a:ext cx="8166100" cy="3454400"/>
          </a:xfrm>
        </p:spPr>
      </p:pic>
      <p:pic>
        <p:nvPicPr>
          <p:cNvPr id="12" name="Picture 11" descr="A close-up of a code&#10;&#10;AI-generated content may be incorrect.">
            <a:extLst>
              <a:ext uri="{FF2B5EF4-FFF2-40B4-BE49-F238E27FC236}">
                <a16:creationId xmlns:a16="http://schemas.microsoft.com/office/drawing/2014/main" id="{6575111B-71A4-BBE7-2F7C-1E21A815DAAA}"/>
              </a:ext>
            </a:extLst>
          </p:cNvPr>
          <p:cNvPicPr>
            <a:picLocks noChangeAspect="1"/>
          </p:cNvPicPr>
          <p:nvPr/>
        </p:nvPicPr>
        <p:blipFill>
          <a:blip r:embed="rId3"/>
          <a:stretch>
            <a:fillRect/>
          </a:stretch>
        </p:blipFill>
        <p:spPr>
          <a:xfrm>
            <a:off x="1023287" y="5210956"/>
            <a:ext cx="4089400" cy="1143000"/>
          </a:xfrm>
          <a:prstGeom prst="rect">
            <a:avLst/>
          </a:prstGeom>
        </p:spPr>
      </p:pic>
      <p:sp>
        <p:nvSpPr>
          <p:cNvPr id="13" name="TextBox 12">
            <a:extLst>
              <a:ext uri="{FF2B5EF4-FFF2-40B4-BE49-F238E27FC236}">
                <a16:creationId xmlns:a16="http://schemas.microsoft.com/office/drawing/2014/main" id="{1EFA4416-A9C8-4FC1-1BAB-189C4428FC19}"/>
              </a:ext>
            </a:extLst>
          </p:cNvPr>
          <p:cNvSpPr txBox="1"/>
          <p:nvPr/>
        </p:nvSpPr>
        <p:spPr>
          <a:xfrm>
            <a:off x="5651291" y="5351490"/>
            <a:ext cx="6041037" cy="923330"/>
          </a:xfrm>
          <a:prstGeom prst="rect">
            <a:avLst/>
          </a:prstGeom>
          <a:noFill/>
        </p:spPr>
        <p:txBody>
          <a:bodyPr wrap="square" rtlCol="0">
            <a:spAutoFit/>
          </a:bodyPr>
          <a:lstStyle/>
          <a:p>
            <a:r>
              <a:rPr lang="en-US" dirty="0">
                <a:latin typeface="Open Sans Light" pitchFamily="2" charset="0"/>
                <a:ea typeface="Open Sans Light" pitchFamily="2" charset="0"/>
                <a:cs typeface="Open Sans Light" pitchFamily="2" charset="0"/>
              </a:rPr>
              <a:t>Stored in </a:t>
            </a:r>
            <a:r>
              <a:rPr lang="en-US" dirty="0">
                <a:latin typeface="Courier New" panose="02070309020205020404" pitchFamily="49" charset="0"/>
                <a:ea typeface="Open Sans Light" pitchFamily="2" charset="0"/>
                <a:cs typeface="Courier New" panose="02070309020205020404" pitchFamily="49" charset="0"/>
              </a:rPr>
              <a:t>expression,</a:t>
            </a:r>
            <a:r>
              <a:rPr lang="en-US" dirty="0">
                <a:latin typeface="Open Sans Light" pitchFamily="2" charset="0"/>
                <a:ea typeface="Open Sans Light" pitchFamily="2" charset="0"/>
                <a:cs typeface="Open Sans Light" pitchFamily="2" charset="0"/>
              </a:rPr>
              <a:t> 360 means there is 0 </a:t>
            </a:r>
            <a:r>
              <a:rPr lang="en-US" dirty="0">
                <a:latin typeface="Open Sans Light" pitchFamily="2" charset="0"/>
                <a:ea typeface="Open Sans Light" pitchFamily="2" charset="0"/>
                <a:cs typeface="Open Sans Light" pitchFamily="2" charset="0"/>
              </a:rPr>
              <a:t>degrees opening, if you want to have 16 degree opening, change to 344</a:t>
            </a:r>
            <a:endParaRPr lang="en-US" dirty="0">
              <a:latin typeface="Open Sans Light" pitchFamily="2" charset="0"/>
              <a:ea typeface="Open Sans Light" pitchFamily="2" charset="0"/>
              <a:cs typeface="Open Sans Light" pitchFamily="2" charset="0"/>
            </a:endParaRPr>
          </a:p>
        </p:txBody>
      </p:sp>
      <p:sp>
        <p:nvSpPr>
          <p:cNvPr id="14" name="TextBox 13">
            <a:extLst>
              <a:ext uri="{FF2B5EF4-FFF2-40B4-BE49-F238E27FC236}">
                <a16:creationId xmlns:a16="http://schemas.microsoft.com/office/drawing/2014/main" id="{6C54915E-F102-A417-0B74-954C30D377C2}"/>
              </a:ext>
            </a:extLst>
          </p:cNvPr>
          <p:cNvSpPr txBox="1"/>
          <p:nvPr/>
        </p:nvSpPr>
        <p:spPr>
          <a:xfrm>
            <a:off x="5908622" y="2011181"/>
            <a:ext cx="6041037" cy="369332"/>
          </a:xfrm>
          <a:prstGeom prst="rect">
            <a:avLst/>
          </a:prstGeom>
          <a:noFill/>
        </p:spPr>
        <p:txBody>
          <a:bodyPr wrap="square" rtlCol="0">
            <a:spAutoFit/>
          </a:bodyPr>
          <a:lstStyle/>
          <a:p>
            <a:r>
              <a:rPr lang="en-US" dirty="0">
                <a:latin typeface="Open Sans Light" pitchFamily="2" charset="0"/>
                <a:ea typeface="Open Sans Light" pitchFamily="2" charset="0"/>
                <a:cs typeface="Open Sans Light" pitchFamily="2" charset="0"/>
              </a:rPr>
              <a:t>Stored in </a:t>
            </a:r>
            <a:r>
              <a:rPr lang="en-US" dirty="0" err="1">
                <a:latin typeface="Courier New" panose="02070309020205020404" pitchFamily="49" charset="0"/>
                <a:ea typeface="Open Sans Light" pitchFamily="2" charset="0"/>
                <a:cs typeface="Courier New" panose="02070309020205020404" pitchFamily="49" charset="0"/>
              </a:rPr>
              <a:t>Tube_theta</a:t>
            </a:r>
            <a:r>
              <a:rPr lang="en-US" dirty="0">
                <a:latin typeface="Courier New" panose="02070309020205020404" pitchFamily="49" charset="0"/>
                <a:ea typeface="Open Sans Light" pitchFamily="2" charset="0"/>
                <a:cs typeface="Courier New" panose="02070309020205020404" pitchFamily="49" charset="0"/>
              </a:rPr>
              <a:t>,</a:t>
            </a:r>
            <a:r>
              <a:rPr lang="en-US" dirty="0">
                <a:latin typeface="Open Sans Light" pitchFamily="2" charset="0"/>
                <a:ea typeface="Open Sans Light" pitchFamily="2" charset="0"/>
                <a:cs typeface="Open Sans Light" pitchFamily="2" charset="0"/>
              </a:rPr>
              <a:t> leads to new variable</a:t>
            </a:r>
          </a:p>
        </p:txBody>
      </p:sp>
    </p:spTree>
    <p:extLst>
      <p:ext uri="{BB962C8B-B14F-4D97-AF65-F5344CB8AC3E}">
        <p14:creationId xmlns:p14="http://schemas.microsoft.com/office/powerpoint/2010/main" val="3852458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9225" name="Rectangle 9224">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990D77-9E5F-D538-B359-D28B34CE9948}"/>
              </a:ext>
            </a:extLst>
          </p:cNvPr>
          <p:cNvSpPr>
            <a:spLocks noGrp="1"/>
          </p:cNvSpPr>
          <p:nvPr>
            <p:ph type="title"/>
          </p:nvPr>
        </p:nvSpPr>
        <p:spPr>
          <a:xfrm>
            <a:off x="761803" y="245264"/>
            <a:ext cx="4646904" cy="1624520"/>
          </a:xfrm>
        </p:spPr>
        <p:txBody>
          <a:bodyPr anchor="ctr">
            <a:normAutofit/>
          </a:bodyPr>
          <a:lstStyle/>
          <a:p>
            <a:r>
              <a:rPr lang="en-US" sz="4000" dirty="0"/>
              <a:t>Cuff library variables</a:t>
            </a:r>
          </a:p>
        </p:txBody>
      </p:sp>
      <p:sp>
        <p:nvSpPr>
          <p:cNvPr id="3" name="Content Placeholder 2">
            <a:extLst>
              <a:ext uri="{FF2B5EF4-FFF2-40B4-BE49-F238E27FC236}">
                <a16:creationId xmlns:a16="http://schemas.microsoft.com/office/drawing/2014/main" id="{BFA85526-00F4-D179-03AA-613D2F515C65}"/>
              </a:ext>
            </a:extLst>
          </p:cNvPr>
          <p:cNvSpPr>
            <a:spLocks noGrp="1"/>
          </p:cNvSpPr>
          <p:nvPr>
            <p:ph idx="1"/>
          </p:nvPr>
        </p:nvSpPr>
        <p:spPr>
          <a:xfrm>
            <a:off x="761802" y="2743200"/>
            <a:ext cx="4646905" cy="3613149"/>
          </a:xfrm>
        </p:spPr>
        <p:txBody>
          <a:bodyPr anchor="ctr">
            <a:normAutofit/>
          </a:bodyPr>
          <a:lstStyle/>
          <a:p>
            <a:r>
              <a:rPr lang="en-US" sz="2000" dirty="0">
                <a:latin typeface="Open Sans Light" pitchFamily="2" charset="0"/>
                <a:ea typeface="Open Sans Light" pitchFamily="2" charset="0"/>
                <a:cs typeface="Open Sans Light" pitchFamily="2" charset="0"/>
                <a:hlinkClick r:id="rId3"/>
              </a:rPr>
              <a:t>This is a link to the cuff library</a:t>
            </a:r>
            <a:r>
              <a:rPr lang="en-US" sz="2000" dirty="0">
                <a:latin typeface="Open Sans Light" pitchFamily="2" charset="0"/>
                <a:ea typeface="Open Sans Light" pitchFamily="2" charset="0"/>
                <a:cs typeface="Open Sans Light" pitchFamily="2" charset="0"/>
              </a:rPr>
              <a:t>, it contains all the variable names used in the project.</a:t>
            </a:r>
          </a:p>
        </p:txBody>
      </p:sp>
      <p:pic>
        <p:nvPicPr>
          <p:cNvPr id="9218" name="Picture 2">
            <a:extLst>
              <a:ext uri="{FF2B5EF4-FFF2-40B4-BE49-F238E27FC236}">
                <a16:creationId xmlns:a16="http://schemas.microsoft.com/office/drawing/2014/main" id="{327A70E3-D13D-AEFF-698E-0B0C8181135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1" r="-101"/>
          <a:stretch>
            <a:fillRect/>
          </a:stretch>
        </p:blipFill>
        <p:spPr bwMode="auto">
          <a:xfrm>
            <a:off x="5396460" y="1"/>
            <a:ext cx="6802366"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B95021E2-56AF-58C4-CA01-519A731B9B61}"/>
              </a:ext>
            </a:extLst>
          </p:cNvPr>
          <p:cNvSpPr>
            <a:spLocks noGrp="1"/>
          </p:cNvSpPr>
          <p:nvPr>
            <p:ph type="sldNum" sz="quarter" idx="12"/>
          </p:nvPr>
        </p:nvSpPr>
        <p:spPr>
          <a:xfrm>
            <a:off x="8732520" y="6356350"/>
            <a:ext cx="3200400" cy="365125"/>
          </a:xfrm>
        </p:spPr>
        <p:txBody>
          <a:bodyPr>
            <a:normAutofit/>
          </a:bodyPr>
          <a:lstStyle/>
          <a:p>
            <a:pPr>
              <a:spcAft>
                <a:spcPts val="600"/>
              </a:spcAft>
            </a:pPr>
            <a:fld id="{5B726E58-80EE-DC4C-84A5-B83911020AEA}" type="slidenum">
              <a:rPr lang="en-US">
                <a:solidFill>
                  <a:srgbClr val="FFFFFF"/>
                </a:solidFill>
              </a:rPr>
              <a:pPr>
                <a:spcAft>
                  <a:spcPts val="600"/>
                </a:spcAft>
              </a:pPr>
              <a:t>28</a:t>
            </a:fld>
            <a:endParaRPr lang="en-US">
              <a:solidFill>
                <a:srgbClr val="FFFFFF"/>
              </a:solidFill>
            </a:endParaRPr>
          </a:p>
        </p:txBody>
      </p:sp>
    </p:spTree>
    <p:extLst>
      <p:ext uri="{BB962C8B-B14F-4D97-AF65-F5344CB8AC3E}">
        <p14:creationId xmlns:p14="http://schemas.microsoft.com/office/powerpoint/2010/main" val="2719984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2BB9E8-B5AC-C72C-FC1C-7442EA9C0C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FF1B3E-1E20-0D63-8E8B-A134E2AD6194}"/>
              </a:ext>
            </a:extLst>
          </p:cNvPr>
          <p:cNvSpPr>
            <a:spLocks noGrp="1"/>
          </p:cNvSpPr>
          <p:nvPr>
            <p:ph type="title"/>
          </p:nvPr>
        </p:nvSpPr>
        <p:spPr/>
        <p:txBody>
          <a:bodyPr/>
          <a:lstStyle/>
          <a:p>
            <a:r>
              <a:rPr lang="en-GB" dirty="0">
                <a:latin typeface="Open Sans Light" pitchFamily="2" charset="0"/>
                <a:ea typeface="Open Sans Light" pitchFamily="2" charset="0"/>
                <a:cs typeface="Open Sans Light" pitchFamily="2" charset="0"/>
              </a:rPr>
              <a:t>Covered in this guide:</a:t>
            </a:r>
          </a:p>
        </p:txBody>
      </p:sp>
      <p:graphicFrame>
        <p:nvGraphicFramePr>
          <p:cNvPr id="6" name="Content Placeholder 2">
            <a:extLst>
              <a:ext uri="{FF2B5EF4-FFF2-40B4-BE49-F238E27FC236}">
                <a16:creationId xmlns:a16="http://schemas.microsoft.com/office/drawing/2014/main" id="{AED2717A-1CC9-10CC-4786-0B3BFCB21D13}"/>
              </a:ext>
            </a:extLst>
          </p:cNvPr>
          <p:cNvGraphicFramePr>
            <a:graphicFrameLocks noGrp="1"/>
          </p:cNvGraphicFramePr>
          <p:nvPr>
            <p:ph idx="1"/>
            <p:extLst>
              <p:ext uri="{D42A27DB-BD31-4B8C-83A1-F6EECF244321}">
                <p14:modId xmlns:p14="http://schemas.microsoft.com/office/powerpoint/2010/main" val="95969800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32100F28-3C72-7D0E-3E38-8528424D3F3F}"/>
              </a:ext>
            </a:extLst>
          </p:cNvPr>
          <p:cNvSpPr>
            <a:spLocks noGrp="1"/>
          </p:cNvSpPr>
          <p:nvPr>
            <p:ph type="sldNum" sz="quarter" idx="12"/>
          </p:nvPr>
        </p:nvSpPr>
        <p:spPr/>
        <p:txBody>
          <a:bodyPr/>
          <a:lstStyle/>
          <a:p>
            <a:fld id="{5B726E58-80EE-DC4C-84A5-B83911020AEA}" type="slidenum">
              <a:rPr lang="en-US" smtClean="0">
                <a:latin typeface="Open Sans Light" pitchFamily="2" charset="0"/>
                <a:ea typeface="Open Sans Light" pitchFamily="2" charset="0"/>
                <a:cs typeface="Open Sans Light" pitchFamily="2" charset="0"/>
              </a:rPr>
              <a:t>2</a:t>
            </a:fld>
            <a:endParaRPr lang="en-US" dirty="0">
              <a:latin typeface="Open Sans Light" pitchFamily="2" charset="0"/>
              <a:ea typeface="Open Sans Light" pitchFamily="2" charset="0"/>
              <a:cs typeface="Open Sans Light" pitchFamily="2" charset="0"/>
            </a:endParaRPr>
          </a:p>
        </p:txBody>
      </p:sp>
    </p:spTree>
    <p:extLst>
      <p:ext uri="{BB962C8B-B14F-4D97-AF65-F5344CB8AC3E}">
        <p14:creationId xmlns:p14="http://schemas.microsoft.com/office/powerpoint/2010/main" val="2986350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6350C-2230-C2FE-9833-B1053FE321AC}"/>
              </a:ext>
            </a:extLst>
          </p:cNvPr>
          <p:cNvSpPr>
            <a:spLocks noGrp="1"/>
          </p:cNvSpPr>
          <p:nvPr>
            <p:ph type="title"/>
          </p:nvPr>
        </p:nvSpPr>
        <p:spPr/>
        <p:txBody>
          <a:bodyPr/>
          <a:lstStyle/>
          <a:p>
            <a:r>
              <a:rPr lang="en-US" dirty="0"/>
              <a:t>The next steps for reproducing Pena’s graph</a:t>
            </a:r>
          </a:p>
        </p:txBody>
      </p:sp>
      <p:sp>
        <p:nvSpPr>
          <p:cNvPr id="3" name="Content Placeholder 2">
            <a:extLst>
              <a:ext uri="{FF2B5EF4-FFF2-40B4-BE49-F238E27FC236}">
                <a16:creationId xmlns:a16="http://schemas.microsoft.com/office/drawing/2014/main" id="{55734CF6-903B-9A51-C950-F7A15B424462}"/>
              </a:ext>
            </a:extLst>
          </p:cNvPr>
          <p:cNvSpPr>
            <a:spLocks noGrp="1"/>
          </p:cNvSpPr>
          <p:nvPr>
            <p:ph idx="1"/>
          </p:nvPr>
        </p:nvSpPr>
        <p:spPr/>
        <p:txBody>
          <a:bodyPr/>
          <a:lstStyle/>
          <a:p>
            <a:pPr marL="0" indent="0">
              <a:buNone/>
            </a:pPr>
            <a:r>
              <a:rPr lang="en-GB" dirty="0">
                <a:latin typeface="Open Sans Light" pitchFamily="2" charset="0"/>
                <a:ea typeface="Open Sans Light" pitchFamily="2" charset="0"/>
                <a:cs typeface="Open Sans Light" pitchFamily="2" charset="0"/>
              </a:rPr>
              <a:t>Execute the following commands: </a:t>
            </a:r>
          </a:p>
          <a:p>
            <a:pPr lvl="1"/>
            <a:r>
              <a:rPr lang="en-GB" dirty="0">
                <a:latin typeface="Courier New" panose="02070309020205020404" pitchFamily="49" charset="0"/>
                <a:cs typeface="Courier New" panose="02070309020205020404" pitchFamily="49" charset="0"/>
              </a:rPr>
              <a:t>python run pipeline </a:t>
            </a:r>
            <a:r>
              <a:rPr lang="en-US" dirty="0">
                <a:latin typeface="Courier New" panose="02070309020205020404" pitchFamily="49" charset="0"/>
                <a:ea typeface="Open Sans Light" pitchFamily="2" charset="0"/>
                <a:cs typeface="Courier New" panose="02070309020205020404" pitchFamily="49" charset="0"/>
              </a:rPr>
              <a:t>2022100409</a:t>
            </a:r>
            <a:r>
              <a:rPr lang="en-GB" dirty="0">
                <a:latin typeface="Courier New" panose="02070309020205020404" pitchFamily="49" charset="0"/>
                <a:cs typeface="Courier New" panose="02070309020205020404" pitchFamily="49" charset="0"/>
              </a:rPr>
              <a:t> </a:t>
            </a:r>
          </a:p>
          <a:p>
            <a:pPr lvl="1"/>
            <a:r>
              <a:rPr lang="en-GB" dirty="0">
                <a:latin typeface="Courier New" panose="02070309020205020404" pitchFamily="49" charset="0"/>
                <a:cs typeface="Courier New" panose="02070309020205020404" pitchFamily="49" charset="0"/>
              </a:rPr>
              <a:t>python </a:t>
            </a:r>
            <a:r>
              <a:rPr lang="en-GB" dirty="0" err="1">
                <a:latin typeface="Courier New" panose="02070309020205020404" pitchFamily="49" charset="0"/>
                <a:cs typeface="Courier New" panose="02070309020205020404" pitchFamily="49" charset="0"/>
              </a:rPr>
              <a:t>submit.py</a:t>
            </a:r>
            <a:r>
              <a:rPr lang="en-GB" dirty="0">
                <a:latin typeface="Courier New" panose="02070309020205020404" pitchFamily="49" charset="0"/>
                <a:cs typeface="Courier New" panose="02070309020205020404" pitchFamily="49" charset="0"/>
              </a:rPr>
              <a:t> </a:t>
            </a:r>
            <a:r>
              <a:rPr lang="en-US" dirty="0">
                <a:latin typeface="Courier New" panose="02070309020205020404" pitchFamily="49" charset="0"/>
                <a:ea typeface="Open Sans Light" pitchFamily="2" charset="0"/>
                <a:cs typeface="Courier New" panose="02070309020205020404" pitchFamily="49" charset="0"/>
              </a:rPr>
              <a:t> 20221004 </a:t>
            </a:r>
            <a:r>
              <a:rPr lang="en-US" dirty="0">
                <a:latin typeface="Open Sans Light" pitchFamily="2" charset="0"/>
                <a:ea typeface="Open Sans Light" pitchFamily="2" charset="0"/>
                <a:cs typeface="Open Sans Light" pitchFamily="2" charset="0"/>
              </a:rPr>
              <a:t>(if macOS user, please follow the same </a:t>
            </a:r>
            <a:r>
              <a:rPr lang="en-US" dirty="0">
                <a:latin typeface="Open Sans Light" pitchFamily="2" charset="0"/>
                <a:ea typeface="Open Sans Light" pitchFamily="2" charset="0"/>
                <a:cs typeface="Open Sans Light" pitchFamily="2" charset="0"/>
              </a:rPr>
              <a:t>debugging structure </a:t>
            </a:r>
            <a:r>
              <a:rPr lang="en-US" dirty="0">
                <a:latin typeface="Open Sans Light" pitchFamily="2" charset="0"/>
                <a:ea typeface="Open Sans Light" pitchFamily="2" charset="0"/>
                <a:cs typeface="Open Sans Light" pitchFamily="2" charset="0"/>
              </a:rPr>
              <a:t>as described for the tutorial)</a:t>
            </a:r>
          </a:p>
          <a:p>
            <a:pPr marL="457200" lvl="1" indent="0">
              <a:buNone/>
            </a:pPr>
            <a:endParaRPr lang="en-US" dirty="0">
              <a:latin typeface="Open Sans Light" pitchFamily="2" charset="0"/>
              <a:ea typeface="Open Sans Light" pitchFamily="2" charset="0"/>
              <a:cs typeface="Open Sans Light" pitchFamily="2" charset="0"/>
            </a:endParaRPr>
          </a:p>
          <a:p>
            <a:pPr marL="0" indent="0">
              <a:buNone/>
            </a:pPr>
            <a:r>
              <a:rPr lang="en-US" dirty="0">
                <a:latin typeface="Open Sans Light" pitchFamily="2" charset="0"/>
                <a:ea typeface="Open Sans Light" pitchFamily="2" charset="0"/>
                <a:cs typeface="Open Sans Light" pitchFamily="2" charset="0"/>
              </a:rPr>
              <a:t>Move onto modelling neural recordings (more details </a:t>
            </a:r>
            <a:r>
              <a:rPr lang="en-US" dirty="0">
                <a:latin typeface="Open Sans Light" pitchFamily="2" charset="0"/>
                <a:ea typeface="Open Sans Light" pitchFamily="2" charset="0"/>
                <a:cs typeface="Open Sans Light" pitchFamily="2" charset="0"/>
                <a:hlinkClick r:id="rId3"/>
              </a:rPr>
              <a:t>here)</a:t>
            </a:r>
            <a:endParaRPr lang="en-US" dirty="0">
              <a:latin typeface="Open Sans Light" pitchFamily="2" charset="0"/>
              <a:ea typeface="Open Sans Light" pitchFamily="2" charset="0"/>
              <a:cs typeface="Open Sans Light" pitchFamily="2" charset="0"/>
            </a:endParaRPr>
          </a:p>
          <a:p>
            <a:pPr lvl="1"/>
            <a:r>
              <a:rPr lang="en-GB" dirty="0">
                <a:latin typeface="Courier New" panose="02070309020205020404" pitchFamily="49" charset="0"/>
                <a:cs typeface="Courier New" panose="02070309020205020404" pitchFamily="49" charset="0"/>
              </a:rPr>
              <a:t>python examples/analysis/</a:t>
            </a:r>
            <a:r>
              <a:rPr lang="en-GB" dirty="0" err="1">
                <a:latin typeface="Courier New" panose="02070309020205020404" pitchFamily="49" charset="0"/>
                <a:cs typeface="Courier New" panose="02070309020205020404" pitchFamily="49" charset="0"/>
              </a:rPr>
              <a:t>generate_templates.py</a:t>
            </a:r>
            <a:endParaRPr lang="en-GB" dirty="0">
              <a:latin typeface="Courier New" panose="02070309020205020404" pitchFamily="49" charset="0"/>
              <a:cs typeface="Courier New" panose="02070309020205020404" pitchFamily="49" charset="0"/>
            </a:endParaRPr>
          </a:p>
          <a:p>
            <a:pPr lvl="1"/>
            <a:endParaRPr lang="en-GB" dirty="0">
              <a:latin typeface="Courier New" panose="02070309020205020404" pitchFamily="49" charset="0"/>
              <a:cs typeface="Courier New" panose="02070309020205020404" pitchFamily="49" charset="0"/>
            </a:endParaRPr>
          </a:p>
          <a:p>
            <a:pPr marL="0" indent="0">
              <a:buNone/>
            </a:pPr>
            <a:r>
              <a:rPr lang="en-GB" dirty="0">
                <a:latin typeface="Open Sans Light" pitchFamily="2" charset="0"/>
                <a:ea typeface="Open Sans Light" pitchFamily="2" charset="0"/>
                <a:cs typeface="Open Sans Light" pitchFamily="2" charset="0"/>
              </a:rPr>
              <a:t>This will generate the templates to be used in plotting the figure</a:t>
            </a:r>
            <a:endParaRPr lang="en-US" dirty="0">
              <a:latin typeface="Open Sans Light" pitchFamily="2" charset="0"/>
              <a:ea typeface="Open Sans Light" pitchFamily="2" charset="0"/>
              <a:cs typeface="Open Sans Light" pitchFamily="2" charset="0"/>
            </a:endParaRPr>
          </a:p>
        </p:txBody>
      </p:sp>
      <p:sp>
        <p:nvSpPr>
          <p:cNvPr id="4" name="Slide Number Placeholder 3">
            <a:extLst>
              <a:ext uri="{FF2B5EF4-FFF2-40B4-BE49-F238E27FC236}">
                <a16:creationId xmlns:a16="http://schemas.microsoft.com/office/drawing/2014/main" id="{9DEF53C2-A2E2-03C0-0F4B-3E7121CFAC22}"/>
              </a:ext>
            </a:extLst>
          </p:cNvPr>
          <p:cNvSpPr>
            <a:spLocks noGrp="1"/>
          </p:cNvSpPr>
          <p:nvPr>
            <p:ph type="sldNum" sz="quarter" idx="12"/>
          </p:nvPr>
        </p:nvSpPr>
        <p:spPr/>
        <p:txBody>
          <a:bodyPr/>
          <a:lstStyle/>
          <a:p>
            <a:fld id="{5B726E58-80EE-DC4C-84A5-B83911020AEA}" type="slidenum">
              <a:rPr lang="en-US" smtClean="0"/>
              <a:t>29</a:t>
            </a:fld>
            <a:endParaRPr lang="en-US" dirty="0"/>
          </a:p>
        </p:txBody>
      </p:sp>
    </p:spTree>
    <p:extLst>
      <p:ext uri="{BB962C8B-B14F-4D97-AF65-F5344CB8AC3E}">
        <p14:creationId xmlns:p14="http://schemas.microsoft.com/office/powerpoint/2010/main" val="1036837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D383-72DE-7EB7-E9F6-3107D14601EE}"/>
              </a:ext>
            </a:extLst>
          </p:cNvPr>
          <p:cNvSpPr>
            <a:spLocks noGrp="1"/>
          </p:cNvSpPr>
          <p:nvPr>
            <p:ph type="title"/>
          </p:nvPr>
        </p:nvSpPr>
        <p:spPr/>
        <p:txBody>
          <a:bodyPr/>
          <a:lstStyle/>
          <a:p>
            <a:r>
              <a:rPr lang="en-US" dirty="0" err="1">
                <a:latin typeface="Open Sans Light" pitchFamily="2" charset="0"/>
                <a:ea typeface="Open Sans Light" pitchFamily="2" charset="0"/>
                <a:cs typeface="Open Sans Light" pitchFamily="2" charset="0"/>
              </a:rPr>
              <a:t>CAPulator</a:t>
            </a:r>
            <a:r>
              <a:rPr lang="en-US" dirty="0">
                <a:latin typeface="Open Sans Light" pitchFamily="2" charset="0"/>
                <a:ea typeface="Open Sans Light" pitchFamily="2" charset="0"/>
                <a:cs typeface="Open Sans Light" pitchFamily="2" charset="0"/>
              </a:rPr>
              <a:t> pt1.</a:t>
            </a:r>
          </a:p>
        </p:txBody>
      </p:sp>
      <p:sp>
        <p:nvSpPr>
          <p:cNvPr id="3" name="Content Placeholder 2">
            <a:extLst>
              <a:ext uri="{FF2B5EF4-FFF2-40B4-BE49-F238E27FC236}">
                <a16:creationId xmlns:a16="http://schemas.microsoft.com/office/drawing/2014/main" id="{F749A830-958C-C9EE-584A-13EB3E33A953}"/>
              </a:ext>
            </a:extLst>
          </p:cNvPr>
          <p:cNvSpPr>
            <a:spLocks noGrp="1"/>
          </p:cNvSpPr>
          <p:nvPr>
            <p:ph idx="1"/>
          </p:nvPr>
        </p:nvSpPr>
        <p:spPr/>
        <p:txBody>
          <a:bodyPr/>
          <a:lstStyle/>
          <a:p>
            <a:r>
              <a:rPr lang="en-US" dirty="0">
                <a:latin typeface="Open Sans Light" pitchFamily="2" charset="0"/>
                <a:ea typeface="Open Sans Light" pitchFamily="2" charset="0"/>
                <a:cs typeface="Open Sans Light" pitchFamily="2" charset="0"/>
              </a:rPr>
              <a:t>ASCENT leads the user to the following repository to complete neural recording simulation: </a:t>
            </a:r>
            <a:r>
              <a:rPr lang="en-US" dirty="0">
                <a:latin typeface="Open Sans Light" pitchFamily="2" charset="0"/>
                <a:ea typeface="Open Sans Light" pitchFamily="2" charset="0"/>
                <a:cs typeface="Open Sans Light" pitchFamily="2" charset="0"/>
                <a:hlinkClick r:id="rId3"/>
              </a:rPr>
              <a:t>CAPulator Github</a:t>
            </a:r>
            <a:endParaRPr lang="en-US" dirty="0">
              <a:latin typeface="Open Sans Light" pitchFamily="2" charset="0"/>
              <a:ea typeface="Open Sans Light" pitchFamily="2" charset="0"/>
              <a:cs typeface="Open Sans Light" pitchFamily="2" charset="0"/>
            </a:endParaRPr>
          </a:p>
          <a:p>
            <a:endParaRPr lang="en-US" dirty="0">
              <a:latin typeface="Open Sans Light" pitchFamily="2" charset="0"/>
              <a:ea typeface="Open Sans Light" pitchFamily="2" charset="0"/>
              <a:cs typeface="Open Sans Light" pitchFamily="2" charset="0"/>
            </a:endParaRPr>
          </a:p>
          <a:p>
            <a:r>
              <a:rPr lang="en-US" dirty="0">
                <a:latin typeface="Open Sans Light" pitchFamily="2" charset="0"/>
                <a:ea typeface="Open Sans Light" pitchFamily="2" charset="0"/>
                <a:cs typeface="Open Sans Light" pitchFamily="2" charset="0"/>
              </a:rPr>
              <a:t>Follow these</a:t>
            </a:r>
            <a:r>
              <a:rPr lang="en-US" dirty="0">
                <a:latin typeface="Open Sans Light" pitchFamily="2" charset="0"/>
                <a:ea typeface="Open Sans Light" pitchFamily="2" charset="0"/>
                <a:cs typeface="Open Sans Light" pitchFamily="2" charset="0"/>
              </a:rPr>
              <a:t> steps to generate the figure:</a:t>
            </a:r>
          </a:p>
          <a:p>
            <a:pPr lvl="1"/>
            <a:r>
              <a:rPr lang="en-US" dirty="0">
                <a:latin typeface="Open Sans Light" pitchFamily="2" charset="0"/>
                <a:ea typeface="Open Sans Light" pitchFamily="2" charset="0"/>
                <a:cs typeface="Open Sans Light" pitchFamily="2" charset="0"/>
              </a:rPr>
              <a:t>Download the </a:t>
            </a:r>
            <a:r>
              <a:rPr lang="en-US" dirty="0" err="1">
                <a:latin typeface="Open Sans Light" pitchFamily="2" charset="0"/>
                <a:ea typeface="Open Sans Light" pitchFamily="2" charset="0"/>
                <a:cs typeface="Open Sans Light" pitchFamily="2" charset="0"/>
              </a:rPr>
              <a:t>CAPulator</a:t>
            </a:r>
            <a:r>
              <a:rPr lang="en-US" dirty="0">
                <a:latin typeface="Open Sans Light" pitchFamily="2" charset="0"/>
                <a:ea typeface="Open Sans Light" pitchFamily="2" charset="0"/>
                <a:cs typeface="Open Sans Light" pitchFamily="2" charset="0"/>
              </a:rPr>
              <a:t> repository onto the laptop/PC</a:t>
            </a:r>
          </a:p>
          <a:p>
            <a:pPr lvl="1"/>
            <a:r>
              <a:rPr lang="en-US" dirty="0">
                <a:latin typeface="Open Sans Light" pitchFamily="2" charset="0"/>
                <a:ea typeface="Open Sans Light" pitchFamily="2" charset="0"/>
                <a:cs typeface="Open Sans Light" pitchFamily="2" charset="0"/>
              </a:rPr>
              <a:t>Replace (if exists) or add (if absent), the  </a:t>
            </a:r>
            <a:r>
              <a:rPr lang="en-GB" dirty="0">
                <a:latin typeface="Courier New" panose="02070309020205020404" pitchFamily="49" charset="0"/>
                <a:cs typeface="Courier New" panose="02070309020205020404" pitchFamily="49" charset="0"/>
              </a:rPr>
              <a:t>template_data_20221004_0_2022100409.mat</a:t>
            </a:r>
            <a:r>
              <a:rPr lang="en-GB" dirty="0">
                <a:latin typeface="Open Sans Light" pitchFamily="2" charset="0"/>
                <a:ea typeface="Open Sans Light" pitchFamily="2" charset="0"/>
                <a:cs typeface="Open Sans Light" pitchFamily="2" charset="0"/>
              </a:rPr>
              <a:t>, file that was previously generated during the template generation </a:t>
            </a:r>
            <a:endParaRPr lang="en-US" dirty="0">
              <a:latin typeface="Open Sans Light" pitchFamily="2" charset="0"/>
              <a:ea typeface="Open Sans Light" pitchFamily="2" charset="0"/>
              <a:cs typeface="Open Sans Light" pitchFamily="2" charset="0"/>
            </a:endParaRPr>
          </a:p>
          <a:p>
            <a:pPr lvl="1"/>
            <a:endParaRPr lang="en-US" dirty="0">
              <a:latin typeface="Open Sans Light" pitchFamily="2" charset="0"/>
              <a:ea typeface="Open Sans Light" pitchFamily="2" charset="0"/>
              <a:cs typeface="Open Sans Light" pitchFamily="2" charset="0"/>
            </a:endParaRPr>
          </a:p>
          <a:p>
            <a:endParaRPr lang="en-US" dirty="0"/>
          </a:p>
          <a:p>
            <a:endParaRPr lang="en-US" dirty="0"/>
          </a:p>
        </p:txBody>
      </p:sp>
      <p:sp>
        <p:nvSpPr>
          <p:cNvPr id="4" name="Slide Number Placeholder 3">
            <a:extLst>
              <a:ext uri="{FF2B5EF4-FFF2-40B4-BE49-F238E27FC236}">
                <a16:creationId xmlns:a16="http://schemas.microsoft.com/office/drawing/2014/main" id="{7B4C2FF2-88F0-D65E-F5C1-6C9E5257144A}"/>
              </a:ext>
            </a:extLst>
          </p:cNvPr>
          <p:cNvSpPr>
            <a:spLocks noGrp="1"/>
          </p:cNvSpPr>
          <p:nvPr>
            <p:ph type="sldNum" sz="quarter" idx="12"/>
          </p:nvPr>
        </p:nvSpPr>
        <p:spPr/>
        <p:txBody>
          <a:bodyPr/>
          <a:lstStyle/>
          <a:p>
            <a:fld id="{5B726E58-80EE-DC4C-84A5-B83911020AEA}" type="slidenum">
              <a:rPr lang="en-US" smtClean="0"/>
              <a:t>30</a:t>
            </a:fld>
            <a:endParaRPr lang="en-US" dirty="0"/>
          </a:p>
        </p:txBody>
      </p:sp>
      <p:pic>
        <p:nvPicPr>
          <p:cNvPr id="6" name="Picture 5">
            <a:extLst>
              <a:ext uri="{FF2B5EF4-FFF2-40B4-BE49-F238E27FC236}">
                <a16:creationId xmlns:a16="http://schemas.microsoft.com/office/drawing/2014/main" id="{217F5E9E-819A-E084-274B-EAFD039CBA4D}"/>
              </a:ext>
            </a:extLst>
          </p:cNvPr>
          <p:cNvPicPr>
            <a:picLocks noChangeAspect="1"/>
          </p:cNvPicPr>
          <p:nvPr/>
        </p:nvPicPr>
        <p:blipFill>
          <a:blip r:embed="rId4"/>
          <a:stretch>
            <a:fillRect/>
          </a:stretch>
        </p:blipFill>
        <p:spPr>
          <a:xfrm>
            <a:off x="1085017" y="5351592"/>
            <a:ext cx="9066320" cy="344670"/>
          </a:xfrm>
          <a:prstGeom prst="rect">
            <a:avLst/>
          </a:prstGeom>
        </p:spPr>
      </p:pic>
      <p:pic>
        <p:nvPicPr>
          <p:cNvPr id="8" name="Picture 7">
            <a:extLst>
              <a:ext uri="{FF2B5EF4-FFF2-40B4-BE49-F238E27FC236}">
                <a16:creationId xmlns:a16="http://schemas.microsoft.com/office/drawing/2014/main" id="{8656D7F5-14D3-4EAA-B9DE-05094B80BF59}"/>
              </a:ext>
            </a:extLst>
          </p:cNvPr>
          <p:cNvPicPr>
            <a:picLocks noChangeAspect="1"/>
          </p:cNvPicPr>
          <p:nvPr/>
        </p:nvPicPr>
        <p:blipFill>
          <a:blip r:embed="rId5"/>
          <a:stretch>
            <a:fillRect/>
          </a:stretch>
        </p:blipFill>
        <p:spPr>
          <a:xfrm>
            <a:off x="1092303" y="6015739"/>
            <a:ext cx="6148917" cy="400050"/>
          </a:xfrm>
          <a:prstGeom prst="rect">
            <a:avLst/>
          </a:prstGeom>
        </p:spPr>
      </p:pic>
      <p:sp>
        <p:nvSpPr>
          <p:cNvPr id="9" name="TextBox 8">
            <a:extLst>
              <a:ext uri="{FF2B5EF4-FFF2-40B4-BE49-F238E27FC236}">
                <a16:creationId xmlns:a16="http://schemas.microsoft.com/office/drawing/2014/main" id="{91B99EB0-6646-3A21-0764-E3F71A8CCD29}"/>
              </a:ext>
            </a:extLst>
          </p:cNvPr>
          <p:cNvSpPr txBox="1"/>
          <p:nvPr/>
        </p:nvSpPr>
        <p:spPr>
          <a:xfrm>
            <a:off x="10238282" y="5336498"/>
            <a:ext cx="702052" cy="369332"/>
          </a:xfrm>
          <a:prstGeom prst="rect">
            <a:avLst/>
          </a:prstGeom>
          <a:noFill/>
        </p:spPr>
        <p:txBody>
          <a:bodyPr wrap="none" rtlCol="0">
            <a:spAutoFit/>
          </a:bodyPr>
          <a:lstStyle/>
          <a:p>
            <a:r>
              <a:rPr lang="en-US" dirty="0">
                <a:solidFill>
                  <a:srgbClr val="C00000"/>
                </a:solidFill>
              </a:rPr>
              <a:t>From</a:t>
            </a:r>
          </a:p>
        </p:txBody>
      </p:sp>
      <p:sp>
        <p:nvSpPr>
          <p:cNvPr id="10" name="TextBox 9">
            <a:extLst>
              <a:ext uri="{FF2B5EF4-FFF2-40B4-BE49-F238E27FC236}">
                <a16:creationId xmlns:a16="http://schemas.microsoft.com/office/drawing/2014/main" id="{F176997D-A360-FE73-2135-A57BBF12A016}"/>
              </a:ext>
            </a:extLst>
          </p:cNvPr>
          <p:cNvSpPr txBox="1"/>
          <p:nvPr/>
        </p:nvSpPr>
        <p:spPr>
          <a:xfrm>
            <a:off x="7629994" y="6041035"/>
            <a:ext cx="1019331" cy="369332"/>
          </a:xfrm>
          <a:prstGeom prst="rect">
            <a:avLst/>
          </a:prstGeom>
          <a:noFill/>
        </p:spPr>
        <p:txBody>
          <a:bodyPr wrap="square" rtlCol="0">
            <a:spAutoFit/>
          </a:bodyPr>
          <a:lstStyle/>
          <a:p>
            <a:r>
              <a:rPr lang="en-US" dirty="0">
                <a:solidFill>
                  <a:srgbClr val="C00000"/>
                </a:solidFill>
              </a:rPr>
              <a:t>To </a:t>
            </a:r>
          </a:p>
        </p:txBody>
      </p:sp>
      <p:sp>
        <p:nvSpPr>
          <p:cNvPr id="17" name="Bent Arrow 16">
            <a:extLst>
              <a:ext uri="{FF2B5EF4-FFF2-40B4-BE49-F238E27FC236}">
                <a16:creationId xmlns:a16="http://schemas.microsoft.com/office/drawing/2014/main" id="{B2FE450C-A1FC-10DE-C40C-611DC1A70389}"/>
              </a:ext>
            </a:extLst>
          </p:cNvPr>
          <p:cNvSpPr/>
          <p:nvPr/>
        </p:nvSpPr>
        <p:spPr>
          <a:xfrm rot="10800000">
            <a:off x="8139659" y="5756222"/>
            <a:ext cx="2473377" cy="629587"/>
          </a:xfrm>
          <a:prstGeom prst="bentArrow">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249573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6160-778E-9F02-5E18-CE241C7D6BB1}"/>
              </a:ext>
            </a:extLst>
          </p:cNvPr>
          <p:cNvSpPr>
            <a:spLocks noGrp="1"/>
          </p:cNvSpPr>
          <p:nvPr>
            <p:ph type="title"/>
          </p:nvPr>
        </p:nvSpPr>
        <p:spPr/>
        <p:txBody>
          <a:bodyPr/>
          <a:lstStyle/>
          <a:p>
            <a:r>
              <a:rPr lang="en-US" dirty="0" err="1">
                <a:latin typeface="Open Sans Light" pitchFamily="2" charset="0"/>
                <a:ea typeface="Open Sans Light" pitchFamily="2" charset="0"/>
                <a:cs typeface="Open Sans Light" pitchFamily="2" charset="0"/>
              </a:rPr>
              <a:t>CAPulator</a:t>
            </a:r>
            <a:r>
              <a:rPr lang="en-US" dirty="0">
                <a:latin typeface="Open Sans Light" pitchFamily="2" charset="0"/>
                <a:ea typeface="Open Sans Light" pitchFamily="2" charset="0"/>
                <a:cs typeface="Open Sans Light" pitchFamily="2" charset="0"/>
              </a:rPr>
              <a:t> pt2.</a:t>
            </a:r>
          </a:p>
        </p:txBody>
      </p:sp>
      <p:sp>
        <p:nvSpPr>
          <p:cNvPr id="3" name="Content Placeholder 2">
            <a:extLst>
              <a:ext uri="{FF2B5EF4-FFF2-40B4-BE49-F238E27FC236}">
                <a16:creationId xmlns:a16="http://schemas.microsoft.com/office/drawing/2014/main" id="{43006776-39F7-BC16-8A42-0249B18FC27F}"/>
              </a:ext>
            </a:extLst>
          </p:cNvPr>
          <p:cNvSpPr>
            <a:spLocks noGrp="1"/>
          </p:cNvSpPr>
          <p:nvPr>
            <p:ph idx="1"/>
          </p:nvPr>
        </p:nvSpPr>
        <p:spPr/>
        <p:txBody>
          <a:bodyPr/>
          <a:lstStyle/>
          <a:p>
            <a:r>
              <a:rPr lang="en-US" dirty="0">
                <a:latin typeface="Open Sans Light" pitchFamily="2" charset="0"/>
                <a:ea typeface="Open Sans Light" pitchFamily="2" charset="0"/>
                <a:cs typeface="Open Sans Light" pitchFamily="2" charset="0"/>
              </a:rPr>
              <a:t>Make sure that the </a:t>
            </a:r>
            <a:r>
              <a:rPr lang="en-GB" dirty="0">
                <a:latin typeface="Courier New" panose="02070309020205020404" pitchFamily="49" charset="0"/>
                <a:ea typeface="Open Sans Light" pitchFamily="2" charset="0"/>
                <a:cs typeface="Courier New" panose="02070309020205020404" pitchFamily="49" charset="0"/>
              </a:rPr>
              <a:t>bin</a:t>
            </a:r>
            <a:r>
              <a:rPr lang="en-GB" dirty="0">
                <a:latin typeface="Courier New" panose="02070309020205020404" pitchFamily="49" charset="0"/>
                <a:ea typeface="Open Sans Light" pitchFamily="2" charset="0"/>
                <a:cs typeface="Courier New" panose="02070309020205020404" pitchFamily="49" charset="0"/>
              </a:rPr>
              <a:t>/template_data_20221004_0_2022100410.mat</a:t>
            </a:r>
            <a:r>
              <a:rPr lang="en-GB" dirty="0">
                <a:latin typeface="Open Sans Light" pitchFamily="2" charset="0"/>
                <a:ea typeface="Open Sans Light" pitchFamily="2" charset="0"/>
                <a:cs typeface="Open Sans Light" pitchFamily="2" charset="0"/>
              </a:rPr>
              <a:t> file that was generated by Pena is also in the bin folder.</a:t>
            </a:r>
          </a:p>
          <a:p>
            <a:endParaRPr lang="en-GB" dirty="0">
              <a:latin typeface="Open Sans Light" pitchFamily="2" charset="0"/>
              <a:ea typeface="Open Sans Light" pitchFamily="2" charset="0"/>
              <a:cs typeface="Open Sans Light" pitchFamily="2" charset="0"/>
            </a:endParaRPr>
          </a:p>
          <a:p>
            <a:r>
              <a:rPr lang="en-US" dirty="0">
                <a:latin typeface="Courier New" panose="02070309020205020404" pitchFamily="49" charset="0"/>
                <a:cs typeface="Courier New" panose="02070309020205020404" pitchFamily="49" charset="0"/>
              </a:rPr>
              <a:t>cd</a:t>
            </a:r>
            <a:r>
              <a:rPr lang="en-US" dirty="0"/>
              <a:t> </a:t>
            </a:r>
            <a:r>
              <a:rPr lang="en-US" dirty="0">
                <a:latin typeface="Open Sans Light" pitchFamily="2" charset="0"/>
                <a:ea typeface="Open Sans Light" pitchFamily="2" charset="0"/>
                <a:cs typeface="Open Sans Light" pitchFamily="2" charset="0"/>
              </a:rPr>
              <a:t>into the </a:t>
            </a:r>
            <a:r>
              <a:rPr lang="en-US" dirty="0" err="1">
                <a:latin typeface="Courier New" panose="02070309020205020404" pitchFamily="49" charset="0"/>
                <a:ea typeface="Open Sans Light" pitchFamily="2" charset="0"/>
                <a:cs typeface="Courier New" panose="02070309020205020404" pitchFamily="49" charset="0"/>
              </a:rPr>
              <a:t>src</a:t>
            </a:r>
            <a:r>
              <a:rPr lang="en-US" dirty="0">
                <a:latin typeface="Open Sans Light" pitchFamily="2" charset="0"/>
                <a:ea typeface="Open Sans Light" pitchFamily="2" charset="0"/>
                <a:cs typeface="Open Sans Light" pitchFamily="2" charset="0"/>
              </a:rPr>
              <a:t> directory and run the </a:t>
            </a:r>
            <a:r>
              <a:rPr lang="en-GB" dirty="0" err="1">
                <a:latin typeface="Courier New" panose="02070309020205020404" pitchFamily="49" charset="0"/>
                <a:cs typeface="Courier New" panose="02070309020205020404" pitchFamily="49" charset="0"/>
              </a:rPr>
              <a:t>RUN_simulate_CAP.m</a:t>
            </a:r>
            <a:r>
              <a:rPr lang="en-GB" dirty="0">
                <a:latin typeface="Courier New" panose="02070309020205020404" pitchFamily="49" charset="0"/>
                <a:cs typeface="Courier New" panose="02070309020205020404" pitchFamily="49" charset="0"/>
              </a:rPr>
              <a:t> </a:t>
            </a:r>
            <a:r>
              <a:rPr lang="en-GB" dirty="0">
                <a:latin typeface="Open Sans Light" pitchFamily="2" charset="0"/>
                <a:ea typeface="Open Sans Light" pitchFamily="2" charset="0"/>
                <a:cs typeface="Open Sans Light" pitchFamily="2" charset="0"/>
              </a:rPr>
              <a:t>script. </a:t>
            </a:r>
          </a:p>
          <a:p>
            <a:endParaRPr lang="en-US" dirty="0">
              <a:latin typeface="Open Sans Light" pitchFamily="2" charset="0"/>
              <a:ea typeface="Open Sans Light" pitchFamily="2" charset="0"/>
              <a:cs typeface="Open Sans Light" pitchFamily="2" charset="0"/>
            </a:endParaRPr>
          </a:p>
        </p:txBody>
      </p:sp>
      <p:sp>
        <p:nvSpPr>
          <p:cNvPr id="4" name="Slide Number Placeholder 3">
            <a:extLst>
              <a:ext uri="{FF2B5EF4-FFF2-40B4-BE49-F238E27FC236}">
                <a16:creationId xmlns:a16="http://schemas.microsoft.com/office/drawing/2014/main" id="{6F5193DD-FB47-AF3C-8FDE-9312A00F2A51}"/>
              </a:ext>
            </a:extLst>
          </p:cNvPr>
          <p:cNvSpPr>
            <a:spLocks noGrp="1"/>
          </p:cNvSpPr>
          <p:nvPr>
            <p:ph type="sldNum" sz="quarter" idx="12"/>
          </p:nvPr>
        </p:nvSpPr>
        <p:spPr/>
        <p:txBody>
          <a:bodyPr/>
          <a:lstStyle/>
          <a:p>
            <a:fld id="{5B726E58-80EE-DC4C-84A5-B83911020AEA}" type="slidenum">
              <a:rPr lang="en-US" smtClean="0"/>
              <a:t>31</a:t>
            </a:fld>
            <a:endParaRPr lang="en-US" dirty="0"/>
          </a:p>
        </p:txBody>
      </p:sp>
    </p:spTree>
    <p:extLst>
      <p:ext uri="{BB962C8B-B14F-4D97-AF65-F5344CB8AC3E}">
        <p14:creationId xmlns:p14="http://schemas.microsoft.com/office/powerpoint/2010/main" val="38527814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94579-FAA3-F3D6-CD66-1EC5A5E26920}"/>
              </a:ext>
            </a:extLst>
          </p:cNvPr>
          <p:cNvSpPr>
            <a:spLocks noGrp="1"/>
          </p:cNvSpPr>
          <p:nvPr>
            <p:ph type="title"/>
          </p:nvPr>
        </p:nvSpPr>
        <p:spPr/>
        <p:txBody>
          <a:bodyPr/>
          <a:lstStyle/>
          <a:p>
            <a:r>
              <a:rPr lang="en-US" dirty="0" err="1">
                <a:latin typeface="Open Sans Light" pitchFamily="2" charset="0"/>
                <a:ea typeface="Open Sans Light" pitchFamily="2" charset="0"/>
                <a:cs typeface="Open Sans Light" pitchFamily="2" charset="0"/>
              </a:rPr>
              <a:t>CAPulator</a:t>
            </a:r>
            <a:r>
              <a:rPr lang="en-US" dirty="0">
                <a:latin typeface="Open Sans Light" pitchFamily="2" charset="0"/>
                <a:ea typeface="Open Sans Light" pitchFamily="2" charset="0"/>
                <a:cs typeface="Open Sans Light" pitchFamily="2" charset="0"/>
              </a:rPr>
              <a:t> pt3.</a:t>
            </a:r>
          </a:p>
        </p:txBody>
      </p:sp>
      <p:sp>
        <p:nvSpPr>
          <p:cNvPr id="3" name="Content Placeholder 2">
            <a:extLst>
              <a:ext uri="{FF2B5EF4-FFF2-40B4-BE49-F238E27FC236}">
                <a16:creationId xmlns:a16="http://schemas.microsoft.com/office/drawing/2014/main" id="{CD0233CC-AC7B-55D6-80C0-1F28226E069F}"/>
              </a:ext>
            </a:extLst>
          </p:cNvPr>
          <p:cNvSpPr>
            <a:spLocks noGrp="1"/>
          </p:cNvSpPr>
          <p:nvPr>
            <p:ph idx="1"/>
          </p:nvPr>
        </p:nvSpPr>
        <p:spPr>
          <a:xfrm>
            <a:off x="838200" y="1600775"/>
            <a:ext cx="10515600" cy="4351338"/>
          </a:xfrm>
        </p:spPr>
        <p:txBody>
          <a:bodyPr/>
          <a:lstStyle/>
          <a:p>
            <a:r>
              <a:rPr lang="en-GB" sz="2400" dirty="0" err="1">
                <a:latin typeface="Courier New" panose="02070309020205020404" pitchFamily="49" charset="0"/>
                <a:cs typeface="Courier New" panose="02070309020205020404" pitchFamily="49" charset="0"/>
              </a:rPr>
              <a:t>RUN_simulate_CAP.m</a:t>
            </a:r>
            <a:r>
              <a:rPr lang="en-GB" sz="2400" dirty="0">
                <a:latin typeface="Open Sans Light" pitchFamily="2" charset="0"/>
                <a:ea typeface="Open Sans Light" pitchFamily="2" charset="0"/>
                <a:cs typeface="Open Sans Light" pitchFamily="2" charset="0"/>
              </a:rPr>
              <a:t> script will generate all the figures from the paper, but if you wish to generate just the one discussed in these instructions, set the 1</a:t>
            </a:r>
            <a:r>
              <a:rPr lang="en-GB" sz="2400" baseline="30000" dirty="0">
                <a:latin typeface="Open Sans Light" pitchFamily="2" charset="0"/>
                <a:ea typeface="Open Sans Light" pitchFamily="2" charset="0"/>
                <a:cs typeface="Open Sans Light" pitchFamily="2" charset="0"/>
              </a:rPr>
              <a:t>st</a:t>
            </a:r>
            <a:r>
              <a:rPr lang="en-GB" sz="2400" dirty="0">
                <a:latin typeface="Open Sans Light" pitchFamily="2" charset="0"/>
                <a:ea typeface="Open Sans Light" pitchFamily="2" charset="0"/>
                <a:cs typeface="Open Sans Light" pitchFamily="2" charset="0"/>
              </a:rPr>
              <a:t> and the 4</a:t>
            </a:r>
            <a:r>
              <a:rPr lang="en-GB" sz="2400" baseline="30000" dirty="0">
                <a:latin typeface="Open Sans Light" pitchFamily="2" charset="0"/>
                <a:ea typeface="Open Sans Light" pitchFamily="2" charset="0"/>
                <a:cs typeface="Open Sans Light" pitchFamily="2" charset="0"/>
              </a:rPr>
              <a:t>th</a:t>
            </a:r>
            <a:r>
              <a:rPr lang="en-GB" sz="2400" dirty="0">
                <a:latin typeface="Open Sans Light" pitchFamily="2" charset="0"/>
                <a:ea typeface="Open Sans Light" pitchFamily="2" charset="0"/>
                <a:cs typeface="Open Sans Light" pitchFamily="2" charset="0"/>
              </a:rPr>
              <a:t> functions to 1, 0 the rest in the mat file.</a:t>
            </a:r>
          </a:p>
          <a:p>
            <a:endParaRPr lang="en-US" dirty="0"/>
          </a:p>
        </p:txBody>
      </p:sp>
      <p:sp>
        <p:nvSpPr>
          <p:cNvPr id="4" name="Slide Number Placeholder 3">
            <a:extLst>
              <a:ext uri="{FF2B5EF4-FFF2-40B4-BE49-F238E27FC236}">
                <a16:creationId xmlns:a16="http://schemas.microsoft.com/office/drawing/2014/main" id="{641DCF2D-8F48-AFD2-D964-CC28EBA520E6}"/>
              </a:ext>
            </a:extLst>
          </p:cNvPr>
          <p:cNvSpPr>
            <a:spLocks noGrp="1"/>
          </p:cNvSpPr>
          <p:nvPr>
            <p:ph type="sldNum" sz="quarter" idx="12"/>
          </p:nvPr>
        </p:nvSpPr>
        <p:spPr/>
        <p:txBody>
          <a:bodyPr/>
          <a:lstStyle/>
          <a:p>
            <a:fld id="{5B726E58-80EE-DC4C-84A5-B83911020AEA}" type="slidenum">
              <a:rPr lang="en-US" smtClean="0"/>
              <a:t>32</a:t>
            </a:fld>
            <a:endParaRPr lang="en-US" dirty="0"/>
          </a:p>
        </p:txBody>
      </p:sp>
      <p:pic>
        <p:nvPicPr>
          <p:cNvPr id="5" name="Picture 4" descr="A screenshot of a computer code&#10;&#10;AI-generated content may be incorrect.">
            <a:extLst>
              <a:ext uri="{FF2B5EF4-FFF2-40B4-BE49-F238E27FC236}">
                <a16:creationId xmlns:a16="http://schemas.microsoft.com/office/drawing/2014/main" id="{B448F4D1-70A1-5FB0-FEB0-A512958FFC95}"/>
              </a:ext>
            </a:extLst>
          </p:cNvPr>
          <p:cNvPicPr>
            <a:picLocks noChangeAspect="1"/>
          </p:cNvPicPr>
          <p:nvPr/>
        </p:nvPicPr>
        <p:blipFill>
          <a:blip r:embed="rId3"/>
          <a:stretch>
            <a:fillRect/>
          </a:stretch>
        </p:blipFill>
        <p:spPr>
          <a:xfrm>
            <a:off x="1131757" y="2870410"/>
            <a:ext cx="7772400" cy="3656370"/>
          </a:xfrm>
          <a:prstGeom prst="rect">
            <a:avLst/>
          </a:prstGeom>
        </p:spPr>
      </p:pic>
    </p:spTree>
    <p:extLst>
      <p:ext uri="{BB962C8B-B14F-4D97-AF65-F5344CB8AC3E}">
        <p14:creationId xmlns:p14="http://schemas.microsoft.com/office/powerpoint/2010/main" val="4394123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4AF4D-4B78-F58F-FEE2-B72DA3CB0164}"/>
              </a:ext>
            </a:extLst>
          </p:cNvPr>
          <p:cNvSpPr>
            <a:spLocks noGrp="1"/>
          </p:cNvSpPr>
          <p:nvPr>
            <p:ph type="title"/>
          </p:nvPr>
        </p:nvSpPr>
        <p:spPr/>
        <p:txBody>
          <a:bodyPr/>
          <a:lstStyle/>
          <a:p>
            <a:r>
              <a:rPr lang="en-US" dirty="0" err="1">
                <a:latin typeface="Open Sans Light" pitchFamily="2" charset="0"/>
                <a:ea typeface="Open Sans Light" pitchFamily="2" charset="0"/>
                <a:cs typeface="Open Sans Light" pitchFamily="2" charset="0"/>
              </a:rPr>
              <a:t>CAPulator</a:t>
            </a:r>
            <a:r>
              <a:rPr lang="en-US" dirty="0">
                <a:latin typeface="Open Sans Light" pitchFamily="2" charset="0"/>
                <a:ea typeface="Open Sans Light" pitchFamily="2" charset="0"/>
                <a:cs typeface="Open Sans Light" pitchFamily="2" charset="0"/>
              </a:rPr>
              <a:t> pt4.</a:t>
            </a:r>
          </a:p>
        </p:txBody>
      </p:sp>
      <p:sp>
        <p:nvSpPr>
          <p:cNvPr id="3" name="Content Placeholder 2">
            <a:extLst>
              <a:ext uri="{FF2B5EF4-FFF2-40B4-BE49-F238E27FC236}">
                <a16:creationId xmlns:a16="http://schemas.microsoft.com/office/drawing/2014/main" id="{2D28A297-0AD9-1FA7-A7E7-D60F09E20FAA}"/>
              </a:ext>
            </a:extLst>
          </p:cNvPr>
          <p:cNvSpPr>
            <a:spLocks noGrp="1"/>
          </p:cNvSpPr>
          <p:nvPr>
            <p:ph idx="1"/>
          </p:nvPr>
        </p:nvSpPr>
        <p:spPr>
          <a:xfrm>
            <a:off x="838200" y="1585785"/>
            <a:ext cx="10515600" cy="4351338"/>
          </a:xfrm>
        </p:spPr>
        <p:txBody>
          <a:bodyPr>
            <a:normAutofit/>
          </a:bodyPr>
          <a:lstStyle/>
          <a:p>
            <a:r>
              <a:rPr lang="en-US" sz="2400" dirty="0">
                <a:latin typeface="Open Sans Light" pitchFamily="2" charset="0"/>
                <a:ea typeface="Open Sans Light" pitchFamily="2" charset="0"/>
                <a:cs typeface="Open Sans Light" pitchFamily="2" charset="0"/>
              </a:rPr>
              <a:t>Running the</a:t>
            </a:r>
            <a:r>
              <a:rPr lang="en-US" sz="2400" dirty="0">
                <a:latin typeface="Open Sans Light" pitchFamily="2" charset="0"/>
                <a:ea typeface="Open Sans Light" pitchFamily="2" charset="0"/>
                <a:cs typeface="Open Sans Light" pitchFamily="2" charset="0"/>
              </a:rPr>
              <a:t> script will produce a figure, it looks slightly different to the one in Pena’s paper, but this may be attributed to newer COMSOL and Neuron versions used.</a:t>
            </a:r>
          </a:p>
          <a:p>
            <a:endParaRPr lang="en-US" sz="2400" dirty="0">
              <a:latin typeface="Open Sans Light" pitchFamily="2" charset="0"/>
              <a:ea typeface="Open Sans Light" pitchFamily="2" charset="0"/>
              <a:cs typeface="Open Sans Light" pitchFamily="2" charset="0"/>
            </a:endParaRPr>
          </a:p>
        </p:txBody>
      </p:sp>
      <p:sp>
        <p:nvSpPr>
          <p:cNvPr id="4" name="Slide Number Placeholder 3">
            <a:extLst>
              <a:ext uri="{FF2B5EF4-FFF2-40B4-BE49-F238E27FC236}">
                <a16:creationId xmlns:a16="http://schemas.microsoft.com/office/drawing/2014/main" id="{9FB99673-C5CB-71B0-F51E-5668D05E48CE}"/>
              </a:ext>
            </a:extLst>
          </p:cNvPr>
          <p:cNvSpPr>
            <a:spLocks noGrp="1"/>
          </p:cNvSpPr>
          <p:nvPr>
            <p:ph type="sldNum" sz="quarter" idx="12"/>
          </p:nvPr>
        </p:nvSpPr>
        <p:spPr/>
        <p:txBody>
          <a:bodyPr/>
          <a:lstStyle/>
          <a:p>
            <a:fld id="{5B726E58-80EE-DC4C-84A5-B83911020AEA}" type="slidenum">
              <a:rPr lang="en-US" smtClean="0"/>
              <a:t>33</a:t>
            </a:fld>
            <a:endParaRPr lang="en-US" dirty="0"/>
          </a:p>
        </p:txBody>
      </p:sp>
      <p:pic>
        <p:nvPicPr>
          <p:cNvPr id="5" name="Picture 4" descr="A screenshot of a graph&#10;&#10;AI-generated content may be incorrect.">
            <a:extLst>
              <a:ext uri="{FF2B5EF4-FFF2-40B4-BE49-F238E27FC236}">
                <a16:creationId xmlns:a16="http://schemas.microsoft.com/office/drawing/2014/main" id="{99270963-EDB6-3B00-9B1A-E7A5741DEA74}"/>
              </a:ext>
            </a:extLst>
          </p:cNvPr>
          <p:cNvPicPr>
            <a:picLocks noChangeAspect="1"/>
          </p:cNvPicPr>
          <p:nvPr/>
        </p:nvPicPr>
        <p:blipFill>
          <a:blip r:embed="rId3"/>
          <a:srcRect l="9015" t="31628" r="22851" b="46868"/>
          <a:stretch>
            <a:fillRect/>
          </a:stretch>
        </p:blipFill>
        <p:spPr>
          <a:xfrm>
            <a:off x="1184461" y="2738400"/>
            <a:ext cx="8604115" cy="3768744"/>
          </a:xfrm>
          <a:prstGeom prst="rect">
            <a:avLst/>
          </a:prstGeom>
          <a:ln>
            <a:solidFill>
              <a:srgbClr val="002755"/>
            </a:solidFill>
          </a:ln>
        </p:spPr>
      </p:pic>
    </p:spTree>
    <p:extLst>
      <p:ext uri="{BB962C8B-B14F-4D97-AF65-F5344CB8AC3E}">
        <p14:creationId xmlns:p14="http://schemas.microsoft.com/office/powerpoint/2010/main" val="1980044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128C6-43F7-7597-D0BE-E671FB3B07A9}"/>
              </a:ext>
            </a:extLst>
          </p:cNvPr>
          <p:cNvSpPr>
            <a:spLocks noGrp="1"/>
          </p:cNvSpPr>
          <p:nvPr>
            <p:ph type="title"/>
          </p:nvPr>
        </p:nvSpPr>
        <p:spPr/>
        <p:txBody>
          <a:bodyPr>
            <a:normAutofit/>
          </a:bodyPr>
          <a:lstStyle/>
          <a:p>
            <a:r>
              <a:rPr lang="en-US" sz="3200" dirty="0">
                <a:latin typeface="Open Sans Light" pitchFamily="2" charset="0"/>
                <a:ea typeface="Open Sans Light" pitchFamily="2" charset="0"/>
                <a:cs typeface="Open Sans Light" pitchFamily="2" charset="0"/>
              </a:rPr>
              <a:t>Important note about Recording Sensitivity Function</a:t>
            </a:r>
          </a:p>
        </p:txBody>
      </p:sp>
      <p:sp>
        <p:nvSpPr>
          <p:cNvPr id="3" name="Content Placeholder 2">
            <a:extLst>
              <a:ext uri="{FF2B5EF4-FFF2-40B4-BE49-F238E27FC236}">
                <a16:creationId xmlns:a16="http://schemas.microsoft.com/office/drawing/2014/main" id="{2EB91D07-A8EE-A194-7BFF-882914091176}"/>
              </a:ext>
            </a:extLst>
          </p:cNvPr>
          <p:cNvSpPr>
            <a:spLocks noGrp="1"/>
          </p:cNvSpPr>
          <p:nvPr>
            <p:ph idx="1"/>
          </p:nvPr>
        </p:nvSpPr>
        <p:spPr>
          <a:xfrm>
            <a:off x="838200" y="1825624"/>
            <a:ext cx="10515600" cy="4785037"/>
          </a:xfrm>
        </p:spPr>
        <p:txBody>
          <a:bodyPr>
            <a:normAutofit/>
          </a:bodyPr>
          <a:lstStyle/>
          <a:p>
            <a:r>
              <a:rPr lang="en-US" sz="2000" dirty="0">
                <a:latin typeface="Open Sans Light" pitchFamily="2" charset="0"/>
                <a:ea typeface="Open Sans Light" pitchFamily="2" charset="0"/>
                <a:cs typeface="Open Sans Light" pitchFamily="2" charset="0"/>
              </a:rPr>
              <a:t>The file named RUN_CNAP_20221004_ASCENT_myel contains the </a:t>
            </a:r>
            <a:r>
              <a:rPr lang="en-US" sz="2000" dirty="0" err="1">
                <a:latin typeface="Open Sans Light" pitchFamily="2" charset="0"/>
                <a:ea typeface="Open Sans Light" pitchFamily="2" charset="0"/>
                <a:cs typeface="Open Sans Light" pitchFamily="2" charset="0"/>
              </a:rPr>
              <a:t>fibre</a:t>
            </a:r>
            <a:r>
              <a:rPr lang="en-US" sz="2000" dirty="0">
                <a:latin typeface="Open Sans Light" pitchFamily="2" charset="0"/>
                <a:ea typeface="Open Sans Light" pitchFamily="2" charset="0"/>
                <a:cs typeface="Open Sans Light" pitchFamily="2" charset="0"/>
              </a:rPr>
              <a:t> diameter values used in templates, the </a:t>
            </a:r>
            <a:r>
              <a:rPr lang="en-US" sz="2000" dirty="0" err="1">
                <a:latin typeface="Open Sans Light" pitchFamily="2" charset="0"/>
                <a:ea typeface="Open Sans Light" pitchFamily="2" charset="0"/>
                <a:cs typeface="Open Sans Light" pitchFamily="2" charset="0"/>
              </a:rPr>
              <a:t>fibre</a:t>
            </a:r>
            <a:r>
              <a:rPr lang="en-US" sz="2000" dirty="0">
                <a:latin typeface="Open Sans Light" pitchFamily="2" charset="0"/>
                <a:ea typeface="Open Sans Light" pitchFamily="2" charset="0"/>
                <a:cs typeface="Open Sans Light" pitchFamily="2" charset="0"/>
              </a:rPr>
              <a:t> diameter values to be simulated in the run and most importantly the </a:t>
            </a:r>
            <a:r>
              <a:rPr lang="en-GB" sz="2000" dirty="0" err="1">
                <a:latin typeface="Courier New" panose="02070309020205020404" pitchFamily="49" charset="0"/>
                <a:cs typeface="Courier New" panose="02070309020205020404" pitchFamily="49" charset="0"/>
              </a:rPr>
              <a:t>extracellular_recording_model_filename</a:t>
            </a:r>
            <a:r>
              <a:rPr lang="en-GB" sz="2000" dirty="0">
                <a:latin typeface="Courier New" panose="02070309020205020404" pitchFamily="49" charset="0"/>
                <a:cs typeface="Courier New" panose="02070309020205020404" pitchFamily="49" charset="0"/>
              </a:rPr>
              <a:t>:"../bin/</a:t>
            </a:r>
            <a:r>
              <a:rPr lang="en-GB" sz="2000" dirty="0" err="1">
                <a:latin typeface="Courier New" panose="02070309020205020404" pitchFamily="49" charset="0"/>
                <a:cs typeface="Courier New" panose="02070309020205020404" pitchFamily="49" charset="0"/>
              </a:rPr>
              <a:t>default_volume_conductor_potentials.mat</a:t>
            </a:r>
            <a:r>
              <a:rPr lang="en-GB" sz="2000" dirty="0">
                <a:latin typeface="Courier New" panose="02070309020205020404" pitchFamily="49" charset="0"/>
                <a:cs typeface="Courier New" panose="02070309020205020404" pitchFamily="49" charset="0"/>
              </a:rPr>
              <a:t>”</a:t>
            </a:r>
          </a:p>
          <a:p>
            <a:endParaRPr lang="en-GB" sz="2000" dirty="0">
              <a:latin typeface="Courier New" panose="02070309020205020404" pitchFamily="49" charset="0"/>
              <a:cs typeface="Courier New" panose="02070309020205020404" pitchFamily="49" charset="0"/>
            </a:endParaRPr>
          </a:p>
          <a:p>
            <a:r>
              <a:rPr lang="en-GB" sz="2000" dirty="0">
                <a:latin typeface="Open Sans Light" pitchFamily="2" charset="0"/>
                <a:ea typeface="Open Sans Light" pitchFamily="2" charset="0"/>
                <a:cs typeface="Open Sans Light" pitchFamily="2" charset="0"/>
              </a:rPr>
              <a:t>This</a:t>
            </a:r>
            <a:r>
              <a:rPr lang="en-GB" sz="2000" dirty="0">
                <a:latin typeface="Courier New" panose="02070309020205020404" pitchFamily="49" charset="0"/>
                <a:cs typeface="Courier New" panose="02070309020205020404" pitchFamily="49" charset="0"/>
              </a:rPr>
              <a:t> ../bin/</a:t>
            </a:r>
            <a:r>
              <a:rPr lang="en-GB" sz="2000" dirty="0" err="1">
                <a:latin typeface="Courier New" panose="02070309020205020404" pitchFamily="49" charset="0"/>
                <a:cs typeface="Courier New" panose="02070309020205020404" pitchFamily="49" charset="0"/>
              </a:rPr>
              <a:t>default_volume_conductor_potentials.mat</a:t>
            </a:r>
            <a:r>
              <a:rPr lang="en-GB" sz="2000" dirty="0">
                <a:latin typeface="Open Sans Light" pitchFamily="2" charset="0"/>
                <a:ea typeface="Open Sans Light" pitchFamily="2" charset="0"/>
                <a:cs typeface="Open Sans Light" pitchFamily="2" charset="0"/>
              </a:rPr>
              <a:t> contains the recordings from the volume conductor model that will be used to calculate </a:t>
            </a:r>
            <a:r>
              <a:rPr lang="en-GB" sz="2000" dirty="0" err="1">
                <a:latin typeface="Open Sans Light" pitchFamily="2" charset="0"/>
                <a:ea typeface="Open Sans Light" pitchFamily="2" charset="0"/>
                <a:cs typeface="Open Sans Light" pitchFamily="2" charset="0"/>
              </a:rPr>
              <a:t>therecording</a:t>
            </a:r>
            <a:r>
              <a:rPr lang="en-GB" sz="2000" dirty="0">
                <a:latin typeface="Open Sans Light" pitchFamily="2" charset="0"/>
                <a:ea typeface="Open Sans Light" pitchFamily="2" charset="0"/>
                <a:cs typeface="Open Sans Light" pitchFamily="2" charset="0"/>
              </a:rPr>
              <a:t> sensitivity function for the final graph.</a:t>
            </a:r>
          </a:p>
          <a:p>
            <a:endParaRPr lang="en-GB" sz="2000" dirty="0">
              <a:latin typeface="Open Sans Light" pitchFamily="2" charset="0"/>
              <a:ea typeface="Open Sans Light" pitchFamily="2" charset="0"/>
              <a:cs typeface="Open Sans Light" pitchFamily="2" charset="0"/>
            </a:endParaRPr>
          </a:p>
          <a:p>
            <a:r>
              <a:rPr lang="en-GB" sz="2000" dirty="0">
                <a:latin typeface="Open Sans Light" pitchFamily="2" charset="0"/>
                <a:ea typeface="Open Sans Light" pitchFamily="2" charset="0"/>
                <a:cs typeface="Open Sans Light" pitchFamily="2" charset="0"/>
              </a:rPr>
              <a:t>In order to explore the way the geometry of the recording electrode affects the simulated neural recording, those volume conductor potentials need to be extracted each time a change is made. Currently, there is no clear way to extract that data, so please come in contact with the Pena and ASCENT team to discuss this question.</a:t>
            </a:r>
          </a:p>
        </p:txBody>
      </p:sp>
      <p:sp>
        <p:nvSpPr>
          <p:cNvPr id="4" name="Slide Number Placeholder 3">
            <a:extLst>
              <a:ext uri="{FF2B5EF4-FFF2-40B4-BE49-F238E27FC236}">
                <a16:creationId xmlns:a16="http://schemas.microsoft.com/office/drawing/2014/main" id="{554DA5CE-868D-D411-0172-52DBB3D89B2D}"/>
              </a:ext>
            </a:extLst>
          </p:cNvPr>
          <p:cNvSpPr>
            <a:spLocks noGrp="1"/>
          </p:cNvSpPr>
          <p:nvPr>
            <p:ph type="sldNum" sz="quarter" idx="12"/>
          </p:nvPr>
        </p:nvSpPr>
        <p:spPr/>
        <p:txBody>
          <a:bodyPr/>
          <a:lstStyle/>
          <a:p>
            <a:fld id="{5B726E58-80EE-DC4C-84A5-B83911020AEA}" type="slidenum">
              <a:rPr lang="en-US" smtClean="0"/>
              <a:t>34</a:t>
            </a:fld>
            <a:endParaRPr lang="en-US" dirty="0"/>
          </a:p>
        </p:txBody>
      </p:sp>
      <p:pic>
        <p:nvPicPr>
          <p:cNvPr id="6" name="Picture 5">
            <a:extLst>
              <a:ext uri="{FF2B5EF4-FFF2-40B4-BE49-F238E27FC236}">
                <a16:creationId xmlns:a16="http://schemas.microsoft.com/office/drawing/2014/main" id="{19AADA4B-067C-17A3-183A-EE5A4ADA8722}"/>
              </a:ext>
            </a:extLst>
          </p:cNvPr>
          <p:cNvPicPr>
            <a:picLocks noChangeAspect="1"/>
          </p:cNvPicPr>
          <p:nvPr/>
        </p:nvPicPr>
        <p:blipFill>
          <a:blip r:embed="rId2"/>
          <a:stretch>
            <a:fillRect/>
          </a:stretch>
        </p:blipFill>
        <p:spPr>
          <a:xfrm>
            <a:off x="1112499" y="1396479"/>
            <a:ext cx="6642172" cy="342380"/>
          </a:xfrm>
          <a:prstGeom prst="rect">
            <a:avLst/>
          </a:prstGeom>
        </p:spPr>
      </p:pic>
    </p:spTree>
    <p:extLst>
      <p:ext uri="{BB962C8B-B14F-4D97-AF65-F5344CB8AC3E}">
        <p14:creationId xmlns:p14="http://schemas.microsoft.com/office/powerpoint/2010/main" val="2703254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417E0-4E69-4CCD-3792-FC31B4CA17ED}"/>
              </a:ext>
            </a:extLst>
          </p:cNvPr>
          <p:cNvSpPr>
            <a:spLocks noGrp="1"/>
          </p:cNvSpPr>
          <p:nvPr>
            <p:ph type="title"/>
          </p:nvPr>
        </p:nvSpPr>
        <p:spPr/>
        <p:txBody>
          <a:bodyPr/>
          <a:lstStyle/>
          <a:p>
            <a:r>
              <a:rPr lang="en-US" dirty="0">
                <a:latin typeface="Open Sans Light" pitchFamily="2" charset="0"/>
                <a:ea typeface="Open Sans Light" pitchFamily="2" charset="0"/>
                <a:cs typeface="Open Sans Light" pitchFamily="2" charset="0"/>
              </a:rPr>
              <a:t>Contact information</a:t>
            </a:r>
          </a:p>
        </p:txBody>
      </p:sp>
      <p:sp>
        <p:nvSpPr>
          <p:cNvPr id="3" name="Content Placeholder 2">
            <a:extLst>
              <a:ext uri="{FF2B5EF4-FFF2-40B4-BE49-F238E27FC236}">
                <a16:creationId xmlns:a16="http://schemas.microsoft.com/office/drawing/2014/main" id="{DFEB2A96-F518-CAE4-8CB4-B8B75F7F8078}"/>
              </a:ext>
            </a:extLst>
          </p:cNvPr>
          <p:cNvSpPr>
            <a:spLocks noGrp="1"/>
          </p:cNvSpPr>
          <p:nvPr>
            <p:ph idx="1"/>
          </p:nvPr>
        </p:nvSpPr>
        <p:spPr/>
        <p:txBody>
          <a:bodyPr/>
          <a:lstStyle/>
          <a:p>
            <a:pPr marL="0" indent="0">
              <a:buNone/>
            </a:pPr>
            <a:r>
              <a:rPr lang="en-US" dirty="0">
                <a:latin typeface="Open Sans Light" pitchFamily="2" charset="0"/>
                <a:ea typeface="Open Sans Light" pitchFamily="2" charset="0"/>
                <a:cs typeface="Open Sans Light" pitchFamily="2" charset="0"/>
              </a:rPr>
              <a:t>KCL</a:t>
            </a:r>
          </a:p>
          <a:p>
            <a:pPr lvl="1"/>
            <a:r>
              <a:rPr lang="en-US" dirty="0">
                <a:latin typeface="Open Sans Light" pitchFamily="2" charset="0"/>
                <a:ea typeface="Open Sans Light" pitchFamily="2" charset="0"/>
                <a:cs typeface="Open Sans Light" pitchFamily="2" charset="0"/>
              </a:rPr>
              <a:t>Varvara Tebieva - </a:t>
            </a:r>
            <a:r>
              <a:rPr lang="en-US" altLang="en-US" dirty="0">
                <a:solidFill>
                  <a:srgbClr val="1F1F1F"/>
                </a:solidFill>
                <a:latin typeface="Open Sans Light" pitchFamily="2" charset="0"/>
                <a:ea typeface="Open Sans Light" pitchFamily="2" charset="0"/>
                <a:cs typeface="Open Sans Light" pitchFamily="2" charset="0"/>
                <a:hlinkClick r:id="rId2"/>
              </a:rPr>
              <a:t>var.tebieva@gmail.com</a:t>
            </a:r>
            <a:endParaRPr lang="en-US" altLang="en-US" dirty="0">
              <a:solidFill>
                <a:srgbClr val="1F1F1F"/>
              </a:solidFill>
              <a:latin typeface="Open Sans Light" pitchFamily="2" charset="0"/>
              <a:ea typeface="Open Sans Light" pitchFamily="2" charset="0"/>
              <a:cs typeface="Open Sans Light" pitchFamily="2" charset="0"/>
            </a:endParaRPr>
          </a:p>
          <a:p>
            <a:pPr lvl="1"/>
            <a:r>
              <a:rPr lang="en-GB" altLang="en-US" dirty="0">
                <a:latin typeface="Open Sans Light" pitchFamily="2" charset="0"/>
                <a:ea typeface="Open Sans Light" pitchFamily="2" charset="0"/>
                <a:cs typeface="Open Sans Light" pitchFamily="2" charset="0"/>
              </a:rPr>
              <a:t>Anne </a:t>
            </a:r>
            <a:r>
              <a:rPr lang="en-GB" altLang="en-US" dirty="0" err="1">
                <a:latin typeface="Open Sans Light" pitchFamily="2" charset="0"/>
                <a:ea typeface="Open Sans Light" pitchFamily="2" charset="0"/>
                <a:cs typeface="Open Sans Light" pitchFamily="2" charset="0"/>
              </a:rPr>
              <a:t>Vanhoestenberghe</a:t>
            </a:r>
            <a:r>
              <a:rPr lang="en-GB" altLang="en-US" dirty="0">
                <a:latin typeface="Open Sans Light" pitchFamily="2" charset="0"/>
                <a:ea typeface="Open Sans Light" pitchFamily="2" charset="0"/>
                <a:cs typeface="Open Sans Light" pitchFamily="2" charset="0"/>
              </a:rPr>
              <a:t> - </a:t>
            </a:r>
            <a:r>
              <a:rPr lang="en-GB" altLang="en-US" dirty="0">
                <a:latin typeface="Open Sans Light" pitchFamily="2" charset="0"/>
                <a:ea typeface="Open Sans Light" pitchFamily="2" charset="0"/>
                <a:cs typeface="Open Sans Light" pitchFamily="2" charset="0"/>
                <a:hlinkClick r:id="rId3"/>
              </a:rPr>
              <a:t>a.vanhoest@kcl.ac.uk</a:t>
            </a:r>
            <a:endParaRPr lang="en-US" altLang="en-US" dirty="0">
              <a:latin typeface="Open Sans Light" pitchFamily="2" charset="0"/>
              <a:ea typeface="Open Sans Light" pitchFamily="2" charset="0"/>
              <a:cs typeface="Open Sans Light" pitchFamily="2" charset="0"/>
            </a:endParaRPr>
          </a:p>
          <a:p>
            <a:pPr marL="0" indent="0">
              <a:buNone/>
            </a:pPr>
            <a:r>
              <a:rPr lang="en-GB" dirty="0">
                <a:latin typeface="Open Sans Light" pitchFamily="2" charset="0"/>
                <a:ea typeface="Open Sans Light" pitchFamily="2" charset="0"/>
                <a:cs typeface="Open Sans Light" pitchFamily="2" charset="0"/>
              </a:rPr>
              <a:t>Duke University (ASCENT developers)</a:t>
            </a:r>
          </a:p>
          <a:p>
            <a:pPr lvl="1"/>
            <a:r>
              <a:rPr lang="en-GB" dirty="0">
                <a:latin typeface="Open Sans Light" pitchFamily="2" charset="0"/>
                <a:ea typeface="Open Sans Light" pitchFamily="2" charset="0"/>
                <a:cs typeface="Open Sans Light" pitchFamily="2" charset="0"/>
              </a:rPr>
              <a:t>Warren M </a:t>
            </a:r>
            <a:r>
              <a:rPr lang="en-GB" dirty="0">
                <a:latin typeface="Open Sans Light" pitchFamily="2" charset="0"/>
                <a:ea typeface="Open Sans Light" pitchFamily="2" charset="0"/>
                <a:cs typeface="Open Sans Light" pitchFamily="2" charset="0"/>
              </a:rPr>
              <a:t>Grill - </a:t>
            </a:r>
            <a:r>
              <a:rPr lang="en-GB" dirty="0">
                <a:latin typeface="Open Sans Light" pitchFamily="2" charset="0"/>
                <a:ea typeface="Open Sans Light" pitchFamily="2" charset="0"/>
                <a:cs typeface="Open Sans Light" pitchFamily="2" charset="0"/>
                <a:hlinkClick r:id="rId4"/>
              </a:rPr>
              <a:t>warren.grill@duke.edu</a:t>
            </a:r>
            <a:endParaRPr lang="en-GB" dirty="0">
              <a:latin typeface="Open Sans Light" pitchFamily="2" charset="0"/>
              <a:ea typeface="Open Sans Light" pitchFamily="2" charset="0"/>
              <a:cs typeface="Open Sans Light" pitchFamily="2" charset="0"/>
            </a:endParaRPr>
          </a:p>
          <a:p>
            <a:pPr lvl="1"/>
            <a:r>
              <a:rPr lang="en-GB" dirty="0">
                <a:latin typeface="Open Sans Light" pitchFamily="2" charset="0"/>
                <a:ea typeface="Open Sans Light" pitchFamily="2" charset="0"/>
                <a:cs typeface="Open Sans Light" pitchFamily="2" charset="0"/>
              </a:rPr>
              <a:t>Nikki </a:t>
            </a:r>
            <a:r>
              <a:rPr lang="en-GB" dirty="0">
                <a:latin typeface="Open Sans Light" pitchFamily="2" charset="0"/>
                <a:ea typeface="Open Sans Light" pitchFamily="2" charset="0"/>
                <a:cs typeface="Open Sans Light" pitchFamily="2" charset="0"/>
              </a:rPr>
              <a:t>Pelot - </a:t>
            </a:r>
            <a:r>
              <a:rPr lang="en-GB" dirty="0">
                <a:latin typeface="Open Sans Light" pitchFamily="2" charset="0"/>
                <a:ea typeface="Open Sans Light" pitchFamily="2" charset="0"/>
                <a:cs typeface="Open Sans Light" pitchFamily="2" charset="0"/>
                <a:hlinkClick r:id="rId5"/>
              </a:rPr>
              <a:t>nikki.pelot@duke.edu</a:t>
            </a:r>
            <a:endParaRPr lang="en-GB" dirty="0">
              <a:latin typeface="Open Sans Light" pitchFamily="2" charset="0"/>
              <a:ea typeface="Open Sans Light" pitchFamily="2" charset="0"/>
              <a:cs typeface="Open Sans Light" pitchFamily="2" charset="0"/>
            </a:endParaRPr>
          </a:p>
          <a:p>
            <a:pPr lvl="1"/>
            <a:endParaRPr lang="en-GB" dirty="0">
              <a:latin typeface="Open Sans Light" pitchFamily="2" charset="0"/>
              <a:ea typeface="Open Sans Light" pitchFamily="2" charset="0"/>
              <a:cs typeface="Open Sans Light" pitchFamily="2" charset="0"/>
            </a:endParaRPr>
          </a:p>
          <a:p>
            <a:pPr lvl="1"/>
            <a:endParaRPr lang="en-GB" dirty="0">
              <a:latin typeface="Open Sans Light" pitchFamily="2" charset="0"/>
              <a:ea typeface="Open Sans Light" pitchFamily="2" charset="0"/>
              <a:cs typeface="Open Sans Light" pitchFamily="2" charset="0"/>
            </a:endParaRPr>
          </a:p>
          <a:p>
            <a:pPr lvl="1"/>
            <a:endParaRPr lang="en-GB" b="1" dirty="0"/>
          </a:p>
          <a:p>
            <a:pPr lvl="1"/>
            <a:endParaRPr lang="en-US" dirty="0">
              <a:latin typeface="Open Sans Light" pitchFamily="2" charset="0"/>
              <a:ea typeface="Open Sans Light" pitchFamily="2" charset="0"/>
              <a:cs typeface="Open Sans Light" pitchFamily="2" charset="0"/>
            </a:endParaRPr>
          </a:p>
        </p:txBody>
      </p:sp>
      <p:sp>
        <p:nvSpPr>
          <p:cNvPr id="4" name="Slide Number Placeholder 3">
            <a:extLst>
              <a:ext uri="{FF2B5EF4-FFF2-40B4-BE49-F238E27FC236}">
                <a16:creationId xmlns:a16="http://schemas.microsoft.com/office/drawing/2014/main" id="{AAD96904-020C-4F46-3C9B-A885F7060FC4}"/>
              </a:ext>
            </a:extLst>
          </p:cNvPr>
          <p:cNvSpPr>
            <a:spLocks noGrp="1"/>
          </p:cNvSpPr>
          <p:nvPr>
            <p:ph type="sldNum" sz="quarter" idx="12"/>
          </p:nvPr>
        </p:nvSpPr>
        <p:spPr/>
        <p:txBody>
          <a:bodyPr/>
          <a:lstStyle/>
          <a:p>
            <a:fld id="{5B726E58-80EE-DC4C-84A5-B83911020AEA}" type="slidenum">
              <a:rPr lang="en-US" smtClean="0"/>
              <a:t>35</a:t>
            </a:fld>
            <a:endParaRPr lang="en-US" dirty="0"/>
          </a:p>
        </p:txBody>
      </p:sp>
    </p:spTree>
    <p:extLst>
      <p:ext uri="{BB962C8B-B14F-4D97-AF65-F5344CB8AC3E}">
        <p14:creationId xmlns:p14="http://schemas.microsoft.com/office/powerpoint/2010/main" val="340743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B206-B0DE-CAF2-F5F5-8C6D89B70C98}"/>
              </a:ext>
            </a:extLst>
          </p:cNvPr>
          <p:cNvSpPr>
            <a:spLocks noGrp="1"/>
          </p:cNvSpPr>
          <p:nvPr>
            <p:ph type="title"/>
          </p:nvPr>
        </p:nvSpPr>
        <p:spPr/>
        <p:txBody>
          <a:bodyPr/>
          <a:lstStyle/>
          <a:p>
            <a:r>
              <a:rPr lang="en-US" dirty="0">
                <a:latin typeface="Open Sans Light" pitchFamily="2" charset="0"/>
                <a:ea typeface="Open Sans Light" pitchFamily="2" charset="0"/>
                <a:cs typeface="Open Sans Light" pitchFamily="2" charset="0"/>
              </a:rPr>
              <a:t>Contents page</a:t>
            </a:r>
            <a:r>
              <a:rPr lang="en-US" dirty="0">
                <a:latin typeface="Open Sans Light" pitchFamily="2" charset="0"/>
                <a:ea typeface="Open Sans Light" pitchFamily="2" charset="0"/>
                <a:cs typeface="Open Sans Light" pitchFamily="2" charset="0"/>
              </a:rPr>
              <a:t> </a:t>
            </a:r>
          </a:p>
        </p:txBody>
      </p:sp>
      <p:sp>
        <p:nvSpPr>
          <p:cNvPr id="3" name="Content Placeholder 2">
            <a:extLst>
              <a:ext uri="{FF2B5EF4-FFF2-40B4-BE49-F238E27FC236}">
                <a16:creationId xmlns:a16="http://schemas.microsoft.com/office/drawing/2014/main" id="{E87D9F64-B090-B459-507C-217C181FBF23}"/>
              </a:ext>
            </a:extLst>
          </p:cNvPr>
          <p:cNvSpPr>
            <a:spLocks noGrp="1"/>
          </p:cNvSpPr>
          <p:nvPr>
            <p:ph idx="1"/>
          </p:nvPr>
        </p:nvSpPr>
        <p:spPr/>
        <p:txBody>
          <a:bodyPr>
            <a:normAutofit fontScale="85000" lnSpcReduction="20000"/>
          </a:bodyPr>
          <a:lstStyle/>
          <a:p>
            <a:r>
              <a:rPr lang="en-GB" dirty="0">
                <a:latin typeface="Open Sans Light" pitchFamily="2" charset="0"/>
                <a:ea typeface="Open Sans Light" pitchFamily="2" charset="0"/>
                <a:cs typeface="Open Sans Light" pitchFamily="2" charset="0"/>
              </a:rPr>
              <a:t>Configuration ........................................................ 4</a:t>
            </a:r>
          </a:p>
          <a:p>
            <a:r>
              <a:rPr lang="en-GB" dirty="0">
                <a:latin typeface="Open Sans Light" pitchFamily="2" charset="0"/>
                <a:ea typeface="Open Sans Light" pitchFamily="2" charset="0"/>
                <a:cs typeface="Open Sans Light" pitchFamily="2" charset="0"/>
              </a:rPr>
              <a:t>Tutorial notes ........................................................ 5</a:t>
            </a:r>
          </a:p>
          <a:p>
            <a:r>
              <a:rPr lang="en-GB" dirty="0">
                <a:latin typeface="Open Sans Light" pitchFamily="2" charset="0"/>
                <a:ea typeface="Open Sans Light" pitchFamily="2" charset="0"/>
                <a:cs typeface="Open Sans Light" pitchFamily="2" charset="0"/>
              </a:rPr>
              <a:t>Shell commands ................................................... 6</a:t>
            </a:r>
          </a:p>
          <a:p>
            <a:r>
              <a:rPr lang="en-GB" dirty="0">
                <a:latin typeface="Open Sans Light" pitchFamily="2" charset="0"/>
                <a:ea typeface="Open Sans Light" pitchFamily="2" charset="0"/>
                <a:cs typeface="Open Sans Light" pitchFamily="2" charset="0"/>
              </a:rPr>
              <a:t>Debugging for macOS ......................................... 9</a:t>
            </a:r>
          </a:p>
          <a:p>
            <a:r>
              <a:rPr lang="en-GB" dirty="0">
                <a:latin typeface="Open Sans Light" pitchFamily="2" charset="0"/>
                <a:ea typeface="Open Sans Light" pitchFamily="2" charset="0"/>
                <a:cs typeface="Open Sans Light" pitchFamily="2" charset="0"/>
              </a:rPr>
              <a:t>Tutorial results ...................................................... 15</a:t>
            </a:r>
          </a:p>
          <a:p>
            <a:r>
              <a:rPr lang="en-GB" dirty="0">
                <a:latin typeface="Open Sans Light" pitchFamily="2" charset="0"/>
                <a:ea typeface="Open Sans Light" pitchFamily="2" charset="0"/>
                <a:cs typeface="Open Sans Light" pitchFamily="2" charset="0"/>
              </a:rPr>
              <a:t>Replicating Peña et al. ......................................... 16</a:t>
            </a:r>
          </a:p>
          <a:p>
            <a:r>
              <a:rPr lang="en-GB" dirty="0">
                <a:latin typeface="Open Sans Light" pitchFamily="2" charset="0"/>
                <a:ea typeface="Open Sans Light" pitchFamily="2" charset="0"/>
                <a:cs typeface="Open Sans Light" pitchFamily="2" charset="0"/>
              </a:rPr>
              <a:t>Parameter setup ................................................... 19</a:t>
            </a:r>
          </a:p>
          <a:p>
            <a:r>
              <a:rPr lang="en-GB" dirty="0">
                <a:latin typeface="Open Sans Light" pitchFamily="2" charset="0"/>
                <a:ea typeface="Open Sans Light" pitchFamily="2" charset="0"/>
                <a:cs typeface="Open Sans Light" pitchFamily="2" charset="0"/>
              </a:rPr>
              <a:t>Parameter locations ............................................. 20</a:t>
            </a:r>
          </a:p>
          <a:p>
            <a:r>
              <a:rPr lang="en-GB" dirty="0">
                <a:latin typeface="Open Sans Light" pitchFamily="2" charset="0"/>
                <a:ea typeface="Open Sans Light" pitchFamily="2" charset="0"/>
                <a:cs typeface="Open Sans Light" pitchFamily="2" charset="0"/>
              </a:rPr>
              <a:t>Cuff library .............................................................. 28</a:t>
            </a:r>
          </a:p>
          <a:p>
            <a:r>
              <a:rPr lang="en-GB" dirty="0" err="1">
                <a:latin typeface="Open Sans Light" pitchFamily="2" charset="0"/>
                <a:ea typeface="Open Sans Light" pitchFamily="2" charset="0"/>
                <a:cs typeface="Open Sans Light" pitchFamily="2" charset="0"/>
              </a:rPr>
              <a:t>CAPulator</a:t>
            </a:r>
            <a:r>
              <a:rPr lang="en-GB" dirty="0">
                <a:latin typeface="Open Sans Light" pitchFamily="2" charset="0"/>
                <a:ea typeface="Open Sans Light" pitchFamily="2" charset="0"/>
                <a:cs typeface="Open Sans Light" pitchFamily="2" charset="0"/>
              </a:rPr>
              <a:t> ................................................................ 30</a:t>
            </a:r>
          </a:p>
          <a:p>
            <a:r>
              <a:rPr lang="en-GB" dirty="0">
                <a:latin typeface="Open Sans Light" pitchFamily="2" charset="0"/>
                <a:ea typeface="Open Sans Light" pitchFamily="2" charset="0"/>
                <a:cs typeface="Open Sans Light" pitchFamily="2" charset="0"/>
              </a:rPr>
              <a:t>Contact info ............................................................ </a:t>
            </a:r>
            <a:r>
              <a:rPr lang="en-GB">
                <a:latin typeface="Open Sans Light" pitchFamily="2" charset="0"/>
                <a:ea typeface="Open Sans Light" pitchFamily="2" charset="0"/>
                <a:cs typeface="Open Sans Light" pitchFamily="2" charset="0"/>
              </a:rPr>
              <a:t>35</a:t>
            </a:r>
            <a:endParaRPr lang="en-GB" dirty="0">
              <a:latin typeface="Open Sans Light" pitchFamily="2" charset="0"/>
              <a:ea typeface="Open Sans Light" pitchFamily="2" charset="0"/>
              <a:cs typeface="Open Sans Light" pitchFamily="2" charset="0"/>
            </a:endParaRPr>
          </a:p>
          <a:p>
            <a:endParaRPr lang="en-US" dirty="0">
              <a:latin typeface="Open Sans Light" pitchFamily="2" charset="0"/>
              <a:ea typeface="Open Sans Light" pitchFamily="2" charset="0"/>
              <a:cs typeface="Open Sans Light" pitchFamily="2" charset="0"/>
            </a:endParaRPr>
          </a:p>
        </p:txBody>
      </p:sp>
      <p:sp>
        <p:nvSpPr>
          <p:cNvPr id="4" name="Slide Number Placeholder 3">
            <a:extLst>
              <a:ext uri="{FF2B5EF4-FFF2-40B4-BE49-F238E27FC236}">
                <a16:creationId xmlns:a16="http://schemas.microsoft.com/office/drawing/2014/main" id="{8CA9EAE4-2FF5-0697-EB01-76DF2355123B}"/>
              </a:ext>
            </a:extLst>
          </p:cNvPr>
          <p:cNvSpPr>
            <a:spLocks noGrp="1"/>
          </p:cNvSpPr>
          <p:nvPr>
            <p:ph type="sldNum" sz="quarter" idx="12"/>
          </p:nvPr>
        </p:nvSpPr>
        <p:spPr/>
        <p:txBody>
          <a:bodyPr/>
          <a:lstStyle/>
          <a:p>
            <a:fld id="{5B726E58-80EE-DC4C-84A5-B83911020AEA}" type="slidenum">
              <a:rPr lang="en-US" smtClean="0">
                <a:latin typeface="Open Sans Light" pitchFamily="2" charset="0"/>
                <a:ea typeface="Open Sans Light" pitchFamily="2" charset="0"/>
                <a:cs typeface="Open Sans Light" pitchFamily="2" charset="0"/>
              </a:rPr>
              <a:t>3</a:t>
            </a:fld>
            <a:endParaRPr lang="en-US" dirty="0">
              <a:latin typeface="Open Sans Light" pitchFamily="2" charset="0"/>
              <a:ea typeface="Open Sans Light" pitchFamily="2" charset="0"/>
              <a:cs typeface="Open Sans Light" pitchFamily="2" charset="0"/>
            </a:endParaRPr>
          </a:p>
        </p:txBody>
      </p:sp>
    </p:spTree>
    <p:extLst>
      <p:ext uri="{BB962C8B-B14F-4D97-AF65-F5344CB8AC3E}">
        <p14:creationId xmlns:p14="http://schemas.microsoft.com/office/powerpoint/2010/main" val="1637360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5105D448-4A6C-48A3-8C3C-71AF58F3E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4025579F-C5D8-43BE-AF84-3E66A482C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44415"/>
          </a:xfrm>
          <a:prstGeom prst="rect">
            <a:avLst/>
          </a:prstGeom>
          <a:ln>
            <a:noFill/>
          </a:ln>
          <a:effectLst>
            <a:outerShdw blurRad="203200" dist="88900" dir="5460000" sx="95000" sy="95000" algn="t" rotWithShape="0">
              <a:srgbClr val="000000">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D09B18-7288-BCEA-A2C4-294E59329386}"/>
              </a:ext>
            </a:extLst>
          </p:cNvPr>
          <p:cNvSpPr>
            <a:spLocks noGrp="1"/>
          </p:cNvSpPr>
          <p:nvPr>
            <p:ph type="title"/>
          </p:nvPr>
        </p:nvSpPr>
        <p:spPr>
          <a:xfrm>
            <a:off x="761999" y="463941"/>
            <a:ext cx="9963509" cy="1616529"/>
          </a:xfrm>
        </p:spPr>
        <p:txBody>
          <a:bodyPr>
            <a:normAutofit/>
          </a:bodyPr>
          <a:lstStyle/>
          <a:p>
            <a:r>
              <a:rPr lang="en-GB" sz="4000" dirty="0">
                <a:latin typeface="Open Sans Light" pitchFamily="2" charset="0"/>
                <a:ea typeface="Open Sans Light" pitchFamily="2" charset="0"/>
                <a:cs typeface="Open Sans Light" pitchFamily="2" charset="0"/>
              </a:rPr>
              <a:t>Configurations Used:</a:t>
            </a:r>
            <a:endParaRPr lang="en-US" sz="4000" dirty="0">
              <a:latin typeface="Open Sans Light" pitchFamily="2" charset="0"/>
              <a:ea typeface="Open Sans Light" pitchFamily="2" charset="0"/>
              <a:cs typeface="Open Sans Light" pitchFamily="2" charset="0"/>
            </a:endParaRPr>
          </a:p>
        </p:txBody>
      </p:sp>
      <p:sp>
        <p:nvSpPr>
          <p:cNvPr id="4" name="Slide Number Placeholder 3">
            <a:extLst>
              <a:ext uri="{FF2B5EF4-FFF2-40B4-BE49-F238E27FC236}">
                <a16:creationId xmlns:a16="http://schemas.microsoft.com/office/drawing/2014/main" id="{E7933DC6-6238-7105-4319-3BF37E2CB438}"/>
              </a:ext>
            </a:extLst>
          </p:cNvPr>
          <p:cNvSpPr>
            <a:spLocks noGrp="1"/>
          </p:cNvSpPr>
          <p:nvPr>
            <p:ph type="sldNum" sz="quarter" idx="12"/>
          </p:nvPr>
        </p:nvSpPr>
        <p:spPr>
          <a:xfrm>
            <a:off x="8732520" y="6356350"/>
            <a:ext cx="3207488" cy="365125"/>
          </a:xfrm>
        </p:spPr>
        <p:txBody>
          <a:bodyPr>
            <a:normAutofit/>
          </a:bodyPr>
          <a:lstStyle/>
          <a:p>
            <a:pPr>
              <a:spcAft>
                <a:spcPts val="600"/>
              </a:spcAft>
            </a:pPr>
            <a:fld id="{5B726E58-80EE-DC4C-84A5-B83911020AEA}" type="slidenum">
              <a:rPr lang="en-US">
                <a:solidFill>
                  <a:schemeClr val="tx1"/>
                </a:solidFill>
                <a:latin typeface="Open Sans Light" pitchFamily="2" charset="0"/>
                <a:ea typeface="Open Sans Light" pitchFamily="2" charset="0"/>
                <a:cs typeface="Open Sans Light" pitchFamily="2" charset="0"/>
              </a:rPr>
              <a:pPr>
                <a:spcAft>
                  <a:spcPts val="600"/>
                </a:spcAft>
              </a:pPr>
              <a:t>4</a:t>
            </a:fld>
            <a:endParaRPr lang="en-US" dirty="0">
              <a:solidFill>
                <a:schemeClr val="tx1"/>
              </a:solidFill>
              <a:latin typeface="Open Sans Light" pitchFamily="2" charset="0"/>
              <a:ea typeface="Open Sans Light" pitchFamily="2" charset="0"/>
              <a:cs typeface="Open Sans Light" pitchFamily="2" charset="0"/>
            </a:endParaRPr>
          </a:p>
        </p:txBody>
      </p:sp>
      <p:graphicFrame>
        <p:nvGraphicFramePr>
          <p:cNvPr id="5" name="Content Placeholder 4">
            <a:extLst>
              <a:ext uri="{FF2B5EF4-FFF2-40B4-BE49-F238E27FC236}">
                <a16:creationId xmlns:a16="http://schemas.microsoft.com/office/drawing/2014/main" id="{59CC36F1-3B38-CE90-3090-9D35EE25A296}"/>
              </a:ext>
            </a:extLst>
          </p:cNvPr>
          <p:cNvGraphicFramePr>
            <a:graphicFrameLocks noGrp="1"/>
          </p:cNvGraphicFramePr>
          <p:nvPr>
            <p:ph idx="1"/>
            <p:extLst>
              <p:ext uri="{D42A27DB-BD31-4B8C-83A1-F6EECF244321}">
                <p14:modId xmlns:p14="http://schemas.microsoft.com/office/powerpoint/2010/main" val="1567639973"/>
              </p:ext>
            </p:extLst>
          </p:nvPr>
        </p:nvGraphicFramePr>
        <p:xfrm>
          <a:off x="1261450" y="3008354"/>
          <a:ext cx="9671867" cy="3147284"/>
        </p:xfrm>
        <a:graphic>
          <a:graphicData uri="http://schemas.openxmlformats.org/drawingml/2006/table">
            <a:tbl>
              <a:tblPr firstRow="1" firstCol="1" bandRow="1">
                <a:tableStyleId>{5C22544A-7EE6-4342-B048-85BDC9FD1C3A}</a:tableStyleId>
              </a:tblPr>
              <a:tblGrid>
                <a:gridCol w="5480936">
                  <a:extLst>
                    <a:ext uri="{9D8B030D-6E8A-4147-A177-3AD203B41FA5}">
                      <a16:colId xmlns:a16="http://schemas.microsoft.com/office/drawing/2014/main" val="4254583287"/>
                    </a:ext>
                  </a:extLst>
                </a:gridCol>
                <a:gridCol w="4190931">
                  <a:extLst>
                    <a:ext uri="{9D8B030D-6E8A-4147-A177-3AD203B41FA5}">
                      <a16:colId xmlns:a16="http://schemas.microsoft.com/office/drawing/2014/main" val="3787691473"/>
                    </a:ext>
                  </a:extLst>
                </a:gridCol>
              </a:tblGrid>
              <a:tr h="449612">
                <a:tc>
                  <a:txBody>
                    <a:bodyPr/>
                    <a:lstStyle/>
                    <a:p>
                      <a:pPr>
                        <a:lnSpc>
                          <a:spcPct val="115000"/>
                        </a:lnSpc>
                        <a:buNone/>
                      </a:pPr>
                      <a:r>
                        <a:rPr lang="en-GB" sz="2300" kern="100" dirty="0">
                          <a:effectLst/>
                        </a:rPr>
                        <a:t>Name</a:t>
                      </a:r>
                      <a:endParaRPr lang="en-GB" sz="2300" kern="100" dirty="0">
                        <a:effectLst/>
                        <a:latin typeface="Aptos" panose="020B0004020202020204" pitchFamily="34" charset="0"/>
                        <a:ea typeface="Times New Roman" panose="02020603050405020304" pitchFamily="18" charset="0"/>
                      </a:endParaRPr>
                    </a:p>
                  </a:txBody>
                  <a:tcPr marL="131309" marR="131309" marT="0" marB="0"/>
                </a:tc>
                <a:tc>
                  <a:txBody>
                    <a:bodyPr/>
                    <a:lstStyle/>
                    <a:p>
                      <a:pPr>
                        <a:lnSpc>
                          <a:spcPct val="115000"/>
                        </a:lnSpc>
                        <a:buNone/>
                      </a:pPr>
                      <a:r>
                        <a:rPr lang="en-GB" sz="2300" kern="100" dirty="0">
                          <a:effectLst/>
                        </a:rPr>
                        <a:t>Version Number</a:t>
                      </a:r>
                      <a:endParaRPr lang="en-GB" sz="2300" kern="100" dirty="0">
                        <a:effectLst/>
                        <a:latin typeface="Aptos" panose="020B0004020202020204" pitchFamily="34" charset="0"/>
                        <a:ea typeface="Times New Roman" panose="02020603050405020304" pitchFamily="18" charset="0"/>
                      </a:endParaRPr>
                    </a:p>
                  </a:txBody>
                  <a:tcPr marL="131309" marR="131309" marT="0" marB="0"/>
                </a:tc>
                <a:extLst>
                  <a:ext uri="{0D108BD9-81ED-4DB2-BD59-A6C34878D82A}">
                    <a16:rowId xmlns:a16="http://schemas.microsoft.com/office/drawing/2014/main" val="1667923310"/>
                  </a:ext>
                </a:extLst>
              </a:tr>
              <a:tr h="449612">
                <a:tc>
                  <a:txBody>
                    <a:bodyPr/>
                    <a:lstStyle/>
                    <a:p>
                      <a:pPr>
                        <a:lnSpc>
                          <a:spcPct val="115000"/>
                        </a:lnSpc>
                        <a:buNone/>
                      </a:pPr>
                      <a:r>
                        <a:rPr lang="en-GB" sz="2300" kern="100" dirty="0">
                          <a:effectLst/>
                        </a:rPr>
                        <a:t>macOS (8-core GPU | 8GB RAM)</a:t>
                      </a:r>
                      <a:endParaRPr lang="en-GB" sz="2300" kern="100" dirty="0">
                        <a:effectLst/>
                        <a:latin typeface="Aptos" panose="020B0004020202020204" pitchFamily="34" charset="0"/>
                        <a:ea typeface="Times New Roman" panose="02020603050405020304" pitchFamily="18" charset="0"/>
                      </a:endParaRPr>
                    </a:p>
                  </a:txBody>
                  <a:tcPr marL="131309" marR="131309" marT="0" marB="0"/>
                </a:tc>
                <a:tc>
                  <a:txBody>
                    <a:bodyPr/>
                    <a:lstStyle/>
                    <a:p>
                      <a:pPr>
                        <a:lnSpc>
                          <a:spcPct val="115000"/>
                        </a:lnSpc>
                        <a:buNone/>
                      </a:pPr>
                      <a:r>
                        <a:rPr lang="en-GB" sz="2300" kern="100" dirty="0">
                          <a:effectLst/>
                        </a:rPr>
                        <a:t>15.4.1 </a:t>
                      </a:r>
                      <a:endParaRPr lang="en-GB" sz="2300" kern="100" dirty="0">
                        <a:effectLst/>
                        <a:latin typeface="Aptos" panose="020B0004020202020204" pitchFamily="34" charset="0"/>
                        <a:ea typeface="Times New Roman" panose="02020603050405020304" pitchFamily="18" charset="0"/>
                      </a:endParaRPr>
                    </a:p>
                  </a:txBody>
                  <a:tcPr marL="131309" marR="131309" marT="0" marB="0"/>
                </a:tc>
                <a:extLst>
                  <a:ext uri="{0D108BD9-81ED-4DB2-BD59-A6C34878D82A}">
                    <a16:rowId xmlns:a16="http://schemas.microsoft.com/office/drawing/2014/main" val="4068759164"/>
                  </a:ext>
                </a:extLst>
              </a:tr>
              <a:tr h="449612">
                <a:tc>
                  <a:txBody>
                    <a:bodyPr/>
                    <a:lstStyle/>
                    <a:p>
                      <a:pPr>
                        <a:lnSpc>
                          <a:spcPct val="115000"/>
                        </a:lnSpc>
                        <a:buNone/>
                      </a:pPr>
                      <a:r>
                        <a:rPr lang="en-GB" sz="2300" kern="100" dirty="0">
                          <a:effectLst/>
                        </a:rPr>
                        <a:t>Conda</a:t>
                      </a:r>
                      <a:endParaRPr lang="en-GB" sz="2300" kern="100" dirty="0">
                        <a:effectLst/>
                        <a:latin typeface="Aptos" panose="020B0004020202020204" pitchFamily="34" charset="0"/>
                        <a:ea typeface="Times New Roman" panose="02020603050405020304" pitchFamily="18" charset="0"/>
                      </a:endParaRPr>
                    </a:p>
                  </a:txBody>
                  <a:tcPr marL="131309" marR="131309" marT="0" marB="0"/>
                </a:tc>
                <a:tc>
                  <a:txBody>
                    <a:bodyPr/>
                    <a:lstStyle/>
                    <a:p>
                      <a:pPr>
                        <a:lnSpc>
                          <a:spcPct val="115000"/>
                        </a:lnSpc>
                        <a:buNone/>
                      </a:pPr>
                      <a:r>
                        <a:rPr lang="en-GB" sz="2300" kern="100" dirty="0">
                          <a:effectLst/>
                        </a:rPr>
                        <a:t>25.5.1</a:t>
                      </a:r>
                      <a:endParaRPr lang="en-GB" sz="2300" kern="100" dirty="0">
                        <a:effectLst/>
                        <a:latin typeface="Aptos" panose="020B0004020202020204" pitchFamily="34" charset="0"/>
                        <a:ea typeface="Times New Roman" panose="02020603050405020304" pitchFamily="18" charset="0"/>
                      </a:endParaRPr>
                    </a:p>
                  </a:txBody>
                  <a:tcPr marL="131309" marR="131309" marT="0" marB="0"/>
                </a:tc>
                <a:extLst>
                  <a:ext uri="{0D108BD9-81ED-4DB2-BD59-A6C34878D82A}">
                    <a16:rowId xmlns:a16="http://schemas.microsoft.com/office/drawing/2014/main" val="3934429863"/>
                  </a:ext>
                </a:extLst>
              </a:tr>
              <a:tr h="449612">
                <a:tc>
                  <a:txBody>
                    <a:bodyPr/>
                    <a:lstStyle/>
                    <a:p>
                      <a:pPr>
                        <a:lnSpc>
                          <a:spcPct val="115000"/>
                        </a:lnSpc>
                        <a:buNone/>
                      </a:pPr>
                      <a:r>
                        <a:rPr lang="en-GB" sz="2300" kern="100" dirty="0">
                          <a:effectLst/>
                        </a:rPr>
                        <a:t>Python</a:t>
                      </a:r>
                      <a:endParaRPr lang="en-GB" sz="2300" kern="100" dirty="0">
                        <a:effectLst/>
                        <a:latin typeface="Aptos" panose="020B0004020202020204" pitchFamily="34" charset="0"/>
                        <a:ea typeface="Times New Roman" panose="02020603050405020304" pitchFamily="18" charset="0"/>
                      </a:endParaRPr>
                    </a:p>
                  </a:txBody>
                  <a:tcPr marL="131309" marR="131309" marT="0" marB="0"/>
                </a:tc>
                <a:tc>
                  <a:txBody>
                    <a:bodyPr/>
                    <a:lstStyle/>
                    <a:p>
                      <a:pPr>
                        <a:lnSpc>
                          <a:spcPct val="115000"/>
                        </a:lnSpc>
                        <a:buNone/>
                      </a:pPr>
                      <a:r>
                        <a:rPr lang="en-GB" sz="2300" kern="100" dirty="0">
                          <a:effectLst/>
                        </a:rPr>
                        <a:t>3.11.13</a:t>
                      </a:r>
                      <a:endParaRPr lang="en-GB" sz="2300" kern="100" dirty="0">
                        <a:effectLst/>
                        <a:latin typeface="Aptos" panose="020B0004020202020204" pitchFamily="34" charset="0"/>
                        <a:ea typeface="Times New Roman" panose="02020603050405020304" pitchFamily="18" charset="0"/>
                      </a:endParaRPr>
                    </a:p>
                  </a:txBody>
                  <a:tcPr marL="131309" marR="131309" marT="0" marB="0"/>
                </a:tc>
                <a:extLst>
                  <a:ext uri="{0D108BD9-81ED-4DB2-BD59-A6C34878D82A}">
                    <a16:rowId xmlns:a16="http://schemas.microsoft.com/office/drawing/2014/main" val="3702670023"/>
                  </a:ext>
                </a:extLst>
              </a:tr>
              <a:tr h="449612">
                <a:tc>
                  <a:txBody>
                    <a:bodyPr/>
                    <a:lstStyle/>
                    <a:p>
                      <a:pPr>
                        <a:lnSpc>
                          <a:spcPct val="115000"/>
                        </a:lnSpc>
                        <a:buNone/>
                      </a:pPr>
                      <a:r>
                        <a:rPr lang="en-GB" sz="2300" kern="100" dirty="0">
                          <a:effectLst/>
                        </a:rPr>
                        <a:t>NEURON</a:t>
                      </a:r>
                      <a:endParaRPr lang="en-GB" sz="2300" kern="100" dirty="0">
                        <a:effectLst/>
                        <a:latin typeface="Aptos" panose="020B0004020202020204" pitchFamily="34" charset="0"/>
                        <a:ea typeface="Times New Roman" panose="02020603050405020304" pitchFamily="18" charset="0"/>
                      </a:endParaRPr>
                    </a:p>
                  </a:txBody>
                  <a:tcPr marL="131309" marR="131309" marT="0" marB="0"/>
                </a:tc>
                <a:tc>
                  <a:txBody>
                    <a:bodyPr/>
                    <a:lstStyle/>
                    <a:p>
                      <a:pPr>
                        <a:lnSpc>
                          <a:spcPct val="115000"/>
                        </a:lnSpc>
                        <a:buNone/>
                      </a:pPr>
                      <a:r>
                        <a:rPr lang="en-GB" sz="2300" kern="100" dirty="0">
                          <a:effectLst/>
                        </a:rPr>
                        <a:t>8.2.4 </a:t>
                      </a:r>
                      <a:endParaRPr lang="en-GB" sz="2300" kern="100" dirty="0">
                        <a:effectLst/>
                        <a:latin typeface="Aptos" panose="020B0004020202020204" pitchFamily="34" charset="0"/>
                        <a:ea typeface="Times New Roman" panose="02020603050405020304" pitchFamily="18" charset="0"/>
                      </a:endParaRPr>
                    </a:p>
                  </a:txBody>
                  <a:tcPr marL="131309" marR="131309" marT="0" marB="0"/>
                </a:tc>
                <a:extLst>
                  <a:ext uri="{0D108BD9-81ED-4DB2-BD59-A6C34878D82A}">
                    <a16:rowId xmlns:a16="http://schemas.microsoft.com/office/drawing/2014/main" val="3144770634"/>
                  </a:ext>
                </a:extLst>
              </a:tr>
              <a:tr h="449612">
                <a:tc>
                  <a:txBody>
                    <a:bodyPr/>
                    <a:lstStyle/>
                    <a:p>
                      <a:pPr>
                        <a:lnSpc>
                          <a:spcPct val="115000"/>
                        </a:lnSpc>
                        <a:buNone/>
                      </a:pPr>
                      <a:r>
                        <a:rPr lang="en-GB" sz="2300" kern="100" dirty="0">
                          <a:effectLst/>
                        </a:rPr>
                        <a:t>COMSOL Multiphysics </a:t>
                      </a:r>
                      <a:endParaRPr lang="en-GB" sz="2300" kern="100" dirty="0">
                        <a:effectLst/>
                        <a:latin typeface="Aptos" panose="020B0004020202020204" pitchFamily="34" charset="0"/>
                        <a:ea typeface="Times New Roman" panose="02020603050405020304" pitchFamily="18" charset="0"/>
                      </a:endParaRPr>
                    </a:p>
                  </a:txBody>
                  <a:tcPr marL="131309" marR="131309" marT="0" marB="0"/>
                </a:tc>
                <a:tc>
                  <a:txBody>
                    <a:bodyPr/>
                    <a:lstStyle/>
                    <a:p>
                      <a:pPr>
                        <a:lnSpc>
                          <a:spcPct val="115000"/>
                        </a:lnSpc>
                        <a:buNone/>
                      </a:pPr>
                      <a:r>
                        <a:rPr lang="en-GB" sz="2300" kern="100" dirty="0">
                          <a:effectLst/>
                        </a:rPr>
                        <a:t>6.2</a:t>
                      </a:r>
                      <a:endParaRPr lang="en-GB" sz="2300" kern="100" dirty="0">
                        <a:effectLst/>
                        <a:latin typeface="Aptos" panose="020B0004020202020204" pitchFamily="34" charset="0"/>
                        <a:ea typeface="Times New Roman" panose="02020603050405020304" pitchFamily="18" charset="0"/>
                      </a:endParaRPr>
                    </a:p>
                  </a:txBody>
                  <a:tcPr marL="131309" marR="131309" marT="0" marB="0"/>
                </a:tc>
                <a:extLst>
                  <a:ext uri="{0D108BD9-81ED-4DB2-BD59-A6C34878D82A}">
                    <a16:rowId xmlns:a16="http://schemas.microsoft.com/office/drawing/2014/main" val="1046658758"/>
                  </a:ext>
                </a:extLst>
              </a:tr>
              <a:tr h="449612">
                <a:tc>
                  <a:txBody>
                    <a:bodyPr/>
                    <a:lstStyle/>
                    <a:p>
                      <a:pPr>
                        <a:lnSpc>
                          <a:spcPct val="115000"/>
                        </a:lnSpc>
                        <a:buNone/>
                      </a:pPr>
                      <a:r>
                        <a:rPr lang="en-GB" sz="2300" kern="100" dirty="0">
                          <a:effectLst/>
                        </a:rPr>
                        <a:t>Java SE Developer Kit</a:t>
                      </a:r>
                      <a:endParaRPr lang="en-GB" sz="2300" kern="100" dirty="0">
                        <a:effectLst/>
                        <a:latin typeface="Aptos" panose="020B0004020202020204" pitchFamily="34" charset="0"/>
                        <a:ea typeface="Times New Roman" panose="02020603050405020304" pitchFamily="18" charset="0"/>
                      </a:endParaRPr>
                    </a:p>
                  </a:txBody>
                  <a:tcPr marL="131309" marR="131309" marT="0" marB="0"/>
                </a:tc>
                <a:tc>
                  <a:txBody>
                    <a:bodyPr/>
                    <a:lstStyle/>
                    <a:p>
                      <a:pPr>
                        <a:lnSpc>
                          <a:spcPct val="115000"/>
                        </a:lnSpc>
                        <a:buNone/>
                      </a:pPr>
                      <a:r>
                        <a:rPr lang="en-GB" sz="2300" kern="100" dirty="0">
                          <a:effectLst/>
                        </a:rPr>
                        <a:t>11.0.28</a:t>
                      </a:r>
                      <a:endParaRPr lang="en-GB" sz="2300" kern="100" dirty="0">
                        <a:effectLst/>
                        <a:latin typeface="Aptos" panose="020B0004020202020204" pitchFamily="34" charset="0"/>
                        <a:ea typeface="Times New Roman" panose="02020603050405020304" pitchFamily="18" charset="0"/>
                      </a:endParaRPr>
                    </a:p>
                  </a:txBody>
                  <a:tcPr marL="131309" marR="131309" marT="0" marB="0"/>
                </a:tc>
                <a:extLst>
                  <a:ext uri="{0D108BD9-81ED-4DB2-BD59-A6C34878D82A}">
                    <a16:rowId xmlns:a16="http://schemas.microsoft.com/office/drawing/2014/main" val="2733470071"/>
                  </a:ext>
                </a:extLst>
              </a:tr>
            </a:tbl>
          </a:graphicData>
        </a:graphic>
      </p:graphicFrame>
      <p:sp>
        <p:nvSpPr>
          <p:cNvPr id="7" name="TextBox 6">
            <a:extLst>
              <a:ext uri="{FF2B5EF4-FFF2-40B4-BE49-F238E27FC236}">
                <a16:creationId xmlns:a16="http://schemas.microsoft.com/office/drawing/2014/main" id="{FD3C5A92-EDCC-A2E6-1B5E-98941E20EFC0}"/>
              </a:ext>
            </a:extLst>
          </p:cNvPr>
          <p:cNvSpPr txBox="1"/>
          <p:nvPr/>
        </p:nvSpPr>
        <p:spPr>
          <a:xfrm>
            <a:off x="1209823" y="6288258"/>
            <a:ext cx="4727576" cy="369332"/>
          </a:xfrm>
          <a:prstGeom prst="rect">
            <a:avLst/>
          </a:prstGeom>
          <a:noFill/>
        </p:spPr>
        <p:txBody>
          <a:bodyPr wrap="none" rtlCol="0">
            <a:spAutoFit/>
          </a:bodyPr>
          <a:lstStyle/>
          <a:p>
            <a:r>
              <a:rPr lang="en-US" dirty="0">
                <a:latin typeface="Open Sans Light" pitchFamily="2" charset="0"/>
                <a:ea typeface="Open Sans Light" pitchFamily="2" charset="0"/>
                <a:cs typeface="Open Sans Light" pitchFamily="2" charset="0"/>
              </a:rPr>
              <a:t>Table 1: Configurations used in the project</a:t>
            </a:r>
          </a:p>
        </p:txBody>
      </p:sp>
    </p:spTree>
    <p:extLst>
      <p:ext uri="{BB962C8B-B14F-4D97-AF65-F5344CB8AC3E}">
        <p14:creationId xmlns:p14="http://schemas.microsoft.com/office/powerpoint/2010/main" val="3241727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0D25-9605-C5EA-96A9-2F589DF712E5}"/>
              </a:ext>
            </a:extLst>
          </p:cNvPr>
          <p:cNvSpPr>
            <a:spLocks noGrp="1"/>
          </p:cNvSpPr>
          <p:nvPr>
            <p:ph type="title"/>
          </p:nvPr>
        </p:nvSpPr>
        <p:spPr/>
        <p:txBody>
          <a:bodyPr/>
          <a:lstStyle/>
          <a:p>
            <a:r>
              <a:rPr lang="en-US" dirty="0">
                <a:latin typeface="Open Sans Light" pitchFamily="2" charset="0"/>
                <a:ea typeface="Open Sans Light" pitchFamily="2" charset="0"/>
                <a:cs typeface="Open Sans Light" pitchFamily="2" charset="0"/>
              </a:rPr>
              <a:t>Tutorial notes</a:t>
            </a:r>
          </a:p>
        </p:txBody>
      </p:sp>
      <p:sp>
        <p:nvSpPr>
          <p:cNvPr id="3" name="Content Placeholder 2">
            <a:extLst>
              <a:ext uri="{FF2B5EF4-FFF2-40B4-BE49-F238E27FC236}">
                <a16:creationId xmlns:a16="http://schemas.microsoft.com/office/drawing/2014/main" id="{F84E28BE-A55E-11ED-DFD7-CA106EEB9D8A}"/>
              </a:ext>
            </a:extLst>
          </p:cNvPr>
          <p:cNvSpPr>
            <a:spLocks noGrp="1"/>
          </p:cNvSpPr>
          <p:nvPr>
            <p:ph idx="1"/>
          </p:nvPr>
        </p:nvSpPr>
        <p:spPr/>
        <p:txBody>
          <a:bodyPr>
            <a:normAutofit fontScale="92500"/>
          </a:bodyPr>
          <a:lstStyle/>
          <a:p>
            <a:r>
              <a:rPr lang="en-US" dirty="0">
                <a:latin typeface="Open Sans Light" pitchFamily="2" charset="0"/>
                <a:ea typeface="Open Sans Light" pitchFamily="2" charset="0"/>
                <a:cs typeface="Open Sans Light" pitchFamily="2" charset="0"/>
              </a:rPr>
              <a:t>ASCENT tutorial can be accessed through this link: </a:t>
            </a:r>
            <a:r>
              <a:rPr lang="en-US" dirty="0">
                <a:latin typeface="Open Sans Light" pitchFamily="2" charset="0"/>
                <a:ea typeface="Open Sans Light" pitchFamily="2" charset="0"/>
                <a:cs typeface="Open Sans Light" pitchFamily="2" charset="0"/>
                <a:hlinkClick r:id="rId3"/>
              </a:rPr>
              <a:t>https://wmglab-duke-ascent.readthedocs.io/en/latest/Getting_Started.html</a:t>
            </a:r>
            <a:endParaRPr lang="en-US" dirty="0">
              <a:latin typeface="Open Sans Light" pitchFamily="2" charset="0"/>
              <a:ea typeface="Open Sans Light" pitchFamily="2" charset="0"/>
              <a:cs typeface="Open Sans Light" pitchFamily="2" charset="0"/>
            </a:endParaRPr>
          </a:p>
          <a:p>
            <a:endParaRPr lang="en-US" dirty="0">
              <a:latin typeface="Open Sans Light" pitchFamily="2" charset="0"/>
              <a:ea typeface="Open Sans Light" pitchFamily="2" charset="0"/>
              <a:cs typeface="Open Sans Light" pitchFamily="2" charset="0"/>
            </a:endParaRPr>
          </a:p>
          <a:p>
            <a:r>
              <a:rPr lang="en-GB" dirty="0">
                <a:latin typeface="Open Sans Light" pitchFamily="2" charset="0"/>
                <a:ea typeface="Open Sans Light" pitchFamily="2" charset="0"/>
                <a:cs typeface="Open Sans Light" pitchFamily="2" charset="0"/>
              </a:rPr>
              <a:t>On </a:t>
            </a:r>
            <a:r>
              <a:rPr lang="en-GB" b="1" dirty="0">
                <a:latin typeface="Open Sans ExtraBold" pitchFamily="2" charset="0"/>
                <a:ea typeface="Open Sans ExtraBold" pitchFamily="2" charset="0"/>
                <a:cs typeface="Open Sans ExtraBold" pitchFamily="2" charset="0"/>
              </a:rPr>
              <a:t>KCL Windows PCs</a:t>
            </a:r>
            <a:r>
              <a:rPr lang="en-GB" dirty="0">
                <a:latin typeface="Open Sans Light" pitchFamily="2" charset="0"/>
                <a:ea typeface="Open Sans Light" pitchFamily="2" charset="0"/>
                <a:cs typeface="Open Sans Light" pitchFamily="2" charset="0"/>
              </a:rPr>
              <a:t>: KCL no longer provides a Java license. Alternatives are available via IT services.</a:t>
            </a:r>
          </a:p>
          <a:p>
            <a:r>
              <a:rPr lang="en-GB" dirty="0">
                <a:latin typeface="Open Sans Light" pitchFamily="2" charset="0"/>
                <a:ea typeface="Open Sans Light" pitchFamily="2" charset="0"/>
                <a:cs typeface="Open Sans Light" pitchFamily="2" charset="0"/>
              </a:rPr>
              <a:t>Refer to the following link for more details: </a:t>
            </a:r>
            <a:r>
              <a:rPr lang="en-GB" sz="2400" dirty="0">
                <a:latin typeface="Open Sans Light" pitchFamily="2" charset="0"/>
                <a:ea typeface="Open Sans Light" pitchFamily="2" charset="0"/>
                <a:cs typeface="Open Sans Light" pitchFamily="2" charset="0"/>
                <a:hlinkClick r:id="rId4"/>
              </a:rPr>
              <a:t>JAVA license KCL update</a:t>
            </a:r>
            <a:endParaRPr lang="en-GB" sz="600" dirty="0">
              <a:latin typeface="Open Sans Light" pitchFamily="2" charset="0"/>
              <a:ea typeface="Open Sans Light" pitchFamily="2" charset="0"/>
              <a:cs typeface="Open Sans Light" pitchFamily="2" charset="0"/>
            </a:endParaRPr>
          </a:p>
          <a:p>
            <a:r>
              <a:rPr lang="en-GB" dirty="0">
                <a:latin typeface="Open Sans Light" pitchFamily="2" charset="0"/>
                <a:ea typeface="Open Sans Light" pitchFamily="2" charset="0"/>
                <a:cs typeface="Open Sans Light" pitchFamily="2" charset="0"/>
              </a:rPr>
              <a:t>These should work in theory, but some function calls may behave differently.</a:t>
            </a:r>
          </a:p>
          <a:p>
            <a:r>
              <a:rPr lang="en-GB" dirty="0">
                <a:latin typeface="Open Sans Light" pitchFamily="2" charset="0"/>
                <a:ea typeface="Open Sans Light" pitchFamily="2" charset="0"/>
                <a:cs typeface="Open Sans Light" pitchFamily="2" charset="0"/>
              </a:rPr>
              <a:t>Windows setup was not tested in this project.</a:t>
            </a:r>
          </a:p>
          <a:p>
            <a:endParaRPr lang="en-GB" dirty="0">
              <a:latin typeface="Open Sans Light" pitchFamily="2" charset="0"/>
              <a:ea typeface="Open Sans Light" pitchFamily="2" charset="0"/>
              <a:cs typeface="Open Sans Light" pitchFamily="2" charset="0"/>
            </a:endParaRPr>
          </a:p>
          <a:p>
            <a:endParaRPr lang="en-US" dirty="0">
              <a:latin typeface="Open Sans Light" pitchFamily="2" charset="0"/>
              <a:ea typeface="Open Sans Light" pitchFamily="2" charset="0"/>
              <a:cs typeface="Open Sans Light" pitchFamily="2" charset="0"/>
            </a:endParaRPr>
          </a:p>
        </p:txBody>
      </p:sp>
      <p:sp>
        <p:nvSpPr>
          <p:cNvPr id="4" name="Slide Number Placeholder 3">
            <a:extLst>
              <a:ext uri="{FF2B5EF4-FFF2-40B4-BE49-F238E27FC236}">
                <a16:creationId xmlns:a16="http://schemas.microsoft.com/office/drawing/2014/main" id="{0B8F3F59-6434-F8BC-48E7-A1C077749786}"/>
              </a:ext>
            </a:extLst>
          </p:cNvPr>
          <p:cNvSpPr>
            <a:spLocks noGrp="1"/>
          </p:cNvSpPr>
          <p:nvPr>
            <p:ph type="sldNum" sz="quarter" idx="12"/>
          </p:nvPr>
        </p:nvSpPr>
        <p:spPr/>
        <p:txBody>
          <a:bodyPr/>
          <a:lstStyle/>
          <a:p>
            <a:fld id="{5B726E58-80EE-DC4C-84A5-B83911020AEA}" type="slidenum">
              <a:rPr lang="en-US" smtClean="0">
                <a:latin typeface="Open Sans Light" pitchFamily="2" charset="0"/>
                <a:ea typeface="Open Sans Light" pitchFamily="2" charset="0"/>
                <a:cs typeface="Open Sans Light" pitchFamily="2" charset="0"/>
              </a:rPr>
              <a:t>5</a:t>
            </a:fld>
            <a:endParaRPr lang="en-US" dirty="0">
              <a:latin typeface="Open Sans Light" pitchFamily="2" charset="0"/>
              <a:ea typeface="Open Sans Light" pitchFamily="2" charset="0"/>
              <a:cs typeface="Open Sans Light" pitchFamily="2" charset="0"/>
            </a:endParaRPr>
          </a:p>
        </p:txBody>
      </p:sp>
    </p:spTree>
    <p:extLst>
      <p:ext uri="{BB962C8B-B14F-4D97-AF65-F5344CB8AC3E}">
        <p14:creationId xmlns:p14="http://schemas.microsoft.com/office/powerpoint/2010/main" val="4081166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29C33-5706-C996-40C0-DE3B128C9B09}"/>
              </a:ext>
            </a:extLst>
          </p:cNvPr>
          <p:cNvSpPr>
            <a:spLocks noGrp="1"/>
          </p:cNvSpPr>
          <p:nvPr>
            <p:ph type="title"/>
          </p:nvPr>
        </p:nvSpPr>
        <p:spPr/>
        <p:txBody>
          <a:bodyPr/>
          <a:lstStyle/>
          <a:p>
            <a:r>
              <a:rPr lang="en-US" dirty="0">
                <a:latin typeface="Open Sans Light" pitchFamily="2" charset="0"/>
                <a:ea typeface="Open Sans Light" pitchFamily="2" charset="0"/>
                <a:cs typeface="Open Sans Light" pitchFamily="2" charset="0"/>
              </a:rPr>
              <a:t>Getting started with shell commands</a:t>
            </a:r>
            <a:endParaRPr lang="en-US" dirty="0">
              <a:latin typeface="Open Sans Light" pitchFamily="2" charset="0"/>
              <a:ea typeface="Open Sans Light" pitchFamily="2" charset="0"/>
              <a:cs typeface="Open Sans Light" pitchFamily="2" charset="0"/>
            </a:endParaRPr>
          </a:p>
        </p:txBody>
      </p:sp>
      <p:sp>
        <p:nvSpPr>
          <p:cNvPr id="3" name="Content Placeholder 2">
            <a:extLst>
              <a:ext uri="{FF2B5EF4-FFF2-40B4-BE49-F238E27FC236}">
                <a16:creationId xmlns:a16="http://schemas.microsoft.com/office/drawing/2014/main" id="{D7B84776-647D-6BB3-15AD-B61A52B2E164}"/>
              </a:ext>
            </a:extLst>
          </p:cNvPr>
          <p:cNvSpPr>
            <a:spLocks noGrp="1"/>
          </p:cNvSpPr>
          <p:nvPr>
            <p:ph idx="1"/>
          </p:nvPr>
        </p:nvSpPr>
        <p:spPr/>
        <p:txBody>
          <a:bodyPr/>
          <a:lstStyle/>
          <a:p>
            <a:r>
              <a:rPr lang="en-US" dirty="0">
                <a:latin typeface="Open Sans Light" pitchFamily="2" charset="0"/>
                <a:ea typeface="Open Sans Light" pitchFamily="2" charset="0"/>
                <a:cs typeface="Open Sans Light" pitchFamily="2" charset="0"/>
              </a:rPr>
              <a:t>In this tutorial you need to use shell commands. </a:t>
            </a:r>
          </a:p>
          <a:p>
            <a:r>
              <a:rPr lang="en-US" dirty="0">
                <a:latin typeface="Open Sans Light" pitchFamily="2" charset="0"/>
                <a:ea typeface="Open Sans Light" pitchFamily="2" charset="0"/>
                <a:cs typeface="Open Sans Light" pitchFamily="2" charset="0"/>
              </a:rPr>
              <a:t>The shell is the program that interprets text commands for your computer. </a:t>
            </a:r>
          </a:p>
          <a:p>
            <a:endParaRPr lang="en-US" dirty="0">
              <a:latin typeface="Open Sans Light" pitchFamily="2" charset="0"/>
              <a:ea typeface="Open Sans Light" pitchFamily="2" charset="0"/>
              <a:cs typeface="Open Sans Light" pitchFamily="2" charset="0"/>
            </a:endParaRPr>
          </a:p>
          <a:p>
            <a:r>
              <a:rPr lang="en-US" dirty="0">
                <a:latin typeface="Open Sans Light" pitchFamily="2" charset="0"/>
                <a:ea typeface="Open Sans Light" pitchFamily="2" charset="0"/>
                <a:cs typeface="Open Sans Light" pitchFamily="2" charset="0"/>
              </a:rPr>
              <a:t>On </a:t>
            </a:r>
            <a:r>
              <a:rPr lang="en-US" b="1" dirty="0">
                <a:latin typeface="Open Sans ExtraBold" pitchFamily="2" charset="0"/>
                <a:ea typeface="Open Sans ExtraBold" pitchFamily="2" charset="0"/>
                <a:cs typeface="Open Sans ExtraBold" pitchFamily="2" charset="0"/>
              </a:rPr>
              <a:t>macOS</a:t>
            </a:r>
            <a:r>
              <a:rPr lang="en-US" dirty="0">
                <a:latin typeface="Open Sans Light" pitchFamily="2" charset="0"/>
                <a:ea typeface="Open Sans Light" pitchFamily="2" charset="0"/>
                <a:cs typeface="Open Sans Light" pitchFamily="2" charset="0"/>
              </a:rPr>
              <a:t> this is accessed through </a:t>
            </a:r>
            <a:r>
              <a:rPr lang="en-US" b="1" dirty="0">
                <a:latin typeface="Open Sans ExtraBold" pitchFamily="2" charset="0"/>
                <a:ea typeface="Open Sans ExtraBold" pitchFamily="2" charset="0"/>
                <a:cs typeface="Open Sans ExtraBold" pitchFamily="2" charset="0"/>
              </a:rPr>
              <a:t>Terminal</a:t>
            </a:r>
            <a:r>
              <a:rPr lang="en-US" dirty="0">
                <a:latin typeface="Open Sans Light" pitchFamily="2" charset="0"/>
                <a:ea typeface="Open Sans Light" pitchFamily="2" charset="0"/>
                <a:cs typeface="Open Sans Light" pitchFamily="2" charset="0"/>
              </a:rPr>
              <a:t>, while on </a:t>
            </a:r>
            <a:r>
              <a:rPr lang="en-US" b="1" dirty="0">
                <a:latin typeface="Open Sans ExtraBold" pitchFamily="2" charset="0"/>
                <a:ea typeface="Open Sans ExtraBold" pitchFamily="2" charset="0"/>
                <a:cs typeface="Open Sans ExtraBold" pitchFamily="2" charset="0"/>
              </a:rPr>
              <a:t>Windows</a:t>
            </a:r>
            <a:r>
              <a:rPr lang="en-US" dirty="0">
                <a:latin typeface="Open Sans Light" pitchFamily="2" charset="0"/>
                <a:ea typeface="Open Sans Light" pitchFamily="2" charset="0"/>
                <a:cs typeface="Open Sans Light" pitchFamily="2" charset="0"/>
              </a:rPr>
              <a:t> you can use </a:t>
            </a:r>
            <a:r>
              <a:rPr lang="en-US" b="1" dirty="0">
                <a:latin typeface="Open Sans ExtraBold" pitchFamily="2" charset="0"/>
                <a:ea typeface="Open Sans ExtraBold" pitchFamily="2" charset="0"/>
                <a:cs typeface="Open Sans ExtraBold" pitchFamily="2" charset="0"/>
              </a:rPr>
              <a:t>PowerShell </a:t>
            </a:r>
            <a:r>
              <a:rPr lang="en-US" dirty="0">
                <a:latin typeface="Open Sans Light" pitchFamily="2" charset="0"/>
                <a:ea typeface="Open Sans Light" pitchFamily="2" charset="0"/>
                <a:cs typeface="Open Sans Light" pitchFamily="2" charset="0"/>
              </a:rPr>
              <a:t>or</a:t>
            </a:r>
            <a:r>
              <a:rPr lang="en-US" b="1" dirty="0">
                <a:latin typeface="Open Sans ExtraBold" pitchFamily="2" charset="0"/>
                <a:ea typeface="Open Sans ExtraBold" pitchFamily="2" charset="0"/>
                <a:cs typeface="Open Sans ExtraBold" pitchFamily="2" charset="0"/>
              </a:rPr>
              <a:t> Git Bash</a:t>
            </a:r>
            <a:r>
              <a:rPr lang="en-US" dirty="0">
                <a:latin typeface="Open Sans Light" pitchFamily="2" charset="0"/>
                <a:ea typeface="Open Sans Light" pitchFamily="2" charset="0"/>
                <a:cs typeface="Open Sans Light" pitchFamily="2" charset="0"/>
              </a:rPr>
              <a:t>. </a:t>
            </a:r>
          </a:p>
          <a:p>
            <a:pPr marL="0" indent="0">
              <a:buNone/>
            </a:pPr>
            <a:endParaRPr lang="en-US" dirty="0">
              <a:latin typeface="Open Sans Light" pitchFamily="2" charset="0"/>
              <a:ea typeface="Open Sans Light" pitchFamily="2" charset="0"/>
              <a:cs typeface="Open Sans Light" pitchFamily="2" charset="0"/>
            </a:endParaRPr>
          </a:p>
          <a:p>
            <a:r>
              <a:rPr lang="en-US" dirty="0">
                <a:latin typeface="Open Sans Light" pitchFamily="2" charset="0"/>
                <a:ea typeface="Open Sans Light" pitchFamily="2" charset="0"/>
                <a:cs typeface="Open Sans Light" pitchFamily="2" charset="0"/>
              </a:rPr>
              <a:t>Via thes</a:t>
            </a:r>
            <a:r>
              <a:rPr lang="en-US" dirty="0">
                <a:latin typeface="Open Sans Light" pitchFamily="2" charset="0"/>
                <a:ea typeface="Open Sans Light" pitchFamily="2" charset="0"/>
                <a:cs typeface="Open Sans Light" pitchFamily="2" charset="0"/>
              </a:rPr>
              <a:t>e tools you can navigate directories, manage files, check software versions, and run scripts. </a:t>
            </a:r>
          </a:p>
        </p:txBody>
      </p:sp>
      <p:sp>
        <p:nvSpPr>
          <p:cNvPr id="4" name="Slide Number Placeholder 3">
            <a:extLst>
              <a:ext uri="{FF2B5EF4-FFF2-40B4-BE49-F238E27FC236}">
                <a16:creationId xmlns:a16="http://schemas.microsoft.com/office/drawing/2014/main" id="{A699A34A-62B9-D875-D632-B7D850DD6D20}"/>
              </a:ext>
            </a:extLst>
          </p:cNvPr>
          <p:cNvSpPr>
            <a:spLocks noGrp="1"/>
          </p:cNvSpPr>
          <p:nvPr>
            <p:ph type="sldNum" sz="quarter" idx="12"/>
          </p:nvPr>
        </p:nvSpPr>
        <p:spPr/>
        <p:txBody>
          <a:bodyPr/>
          <a:lstStyle/>
          <a:p>
            <a:fld id="{5B726E58-80EE-DC4C-84A5-B83911020AEA}" type="slidenum">
              <a:rPr lang="en-US" smtClean="0">
                <a:latin typeface="Open Sans Light" pitchFamily="2" charset="0"/>
                <a:ea typeface="Open Sans Light" pitchFamily="2" charset="0"/>
                <a:cs typeface="Open Sans Light" pitchFamily="2" charset="0"/>
              </a:rPr>
              <a:t>6</a:t>
            </a:fld>
            <a:endParaRPr lang="en-US" dirty="0">
              <a:latin typeface="Open Sans Light" pitchFamily="2" charset="0"/>
              <a:ea typeface="Open Sans Light" pitchFamily="2" charset="0"/>
              <a:cs typeface="Open Sans Light" pitchFamily="2" charset="0"/>
            </a:endParaRPr>
          </a:p>
        </p:txBody>
      </p:sp>
    </p:spTree>
    <p:extLst>
      <p:ext uri="{BB962C8B-B14F-4D97-AF65-F5344CB8AC3E}">
        <p14:creationId xmlns:p14="http://schemas.microsoft.com/office/powerpoint/2010/main" val="553217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Slide Background">
            <a:extLst>
              <a:ext uri="{FF2B5EF4-FFF2-40B4-BE49-F238E27FC236}">
                <a16:creationId xmlns:a16="http://schemas.microsoft.com/office/drawing/2014/main" id="{5F637E18-EF26-4327-9077-7FFC67B98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17" name="Rectangle 16">
            <a:extLst>
              <a:ext uri="{FF2B5EF4-FFF2-40B4-BE49-F238E27FC236}">
                <a16:creationId xmlns:a16="http://schemas.microsoft.com/office/drawing/2014/main" id="{3EED6667-6BE8-A2AB-422A-5A1D89727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1" cy="1696413"/>
          </a:xfrm>
          <a:prstGeom prst="rect">
            <a:avLst/>
          </a:prstGeom>
          <a:ln>
            <a:noFill/>
          </a:ln>
          <a:effectLst>
            <a:outerShdw blurRad="304800" dist="114300" dir="5460000" sx="92000" sy="92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C3F8DD-DCFD-E9FC-9C30-DA4A3CDF724B}"/>
              </a:ext>
            </a:extLst>
          </p:cNvPr>
          <p:cNvSpPr>
            <a:spLocks noGrp="1"/>
          </p:cNvSpPr>
          <p:nvPr>
            <p:ph type="title"/>
          </p:nvPr>
        </p:nvSpPr>
        <p:spPr>
          <a:xfrm>
            <a:off x="589558" y="244742"/>
            <a:ext cx="7015498" cy="1235225"/>
          </a:xfrm>
        </p:spPr>
        <p:txBody>
          <a:bodyPr vert="horz" lIns="91440" tIns="45720" rIns="91440" bIns="45720" rtlCol="0" anchor="ctr">
            <a:normAutofit/>
          </a:bodyPr>
          <a:lstStyle/>
          <a:p>
            <a:r>
              <a:rPr lang="en-US" sz="3600" kern="1200" dirty="0">
                <a:solidFill>
                  <a:schemeClr val="tx1"/>
                </a:solidFill>
                <a:latin typeface="Open Sans Light" pitchFamily="2" charset="0"/>
                <a:ea typeface="Open Sans Light" pitchFamily="2" charset="0"/>
                <a:cs typeface="Open Sans Light" pitchFamily="2" charset="0"/>
              </a:rPr>
              <a:t>Shell commands used in project</a:t>
            </a:r>
          </a:p>
        </p:txBody>
      </p:sp>
      <p:sp>
        <p:nvSpPr>
          <p:cNvPr id="4" name="Slide Number Placeholder 3">
            <a:extLst>
              <a:ext uri="{FF2B5EF4-FFF2-40B4-BE49-F238E27FC236}">
                <a16:creationId xmlns:a16="http://schemas.microsoft.com/office/drawing/2014/main" id="{C37FED8D-EFA0-6EF3-C006-6D94FA5A33DF}"/>
              </a:ext>
            </a:extLst>
          </p:cNvPr>
          <p:cNvSpPr>
            <a:spLocks noGrp="1"/>
          </p:cNvSpPr>
          <p:nvPr>
            <p:ph type="sldNum" sz="quarter" idx="12"/>
          </p:nvPr>
        </p:nvSpPr>
        <p:spPr>
          <a:xfrm>
            <a:off x="8732520" y="6356350"/>
            <a:ext cx="3199388" cy="365125"/>
          </a:xfrm>
        </p:spPr>
        <p:txBody>
          <a:bodyPr vert="horz" lIns="91440" tIns="45720" rIns="91440" bIns="45720" rtlCol="0" anchor="ctr">
            <a:normAutofit/>
          </a:bodyPr>
          <a:lstStyle/>
          <a:p>
            <a:pPr>
              <a:spcAft>
                <a:spcPts val="600"/>
              </a:spcAft>
            </a:pPr>
            <a:fld id="{5B726E58-80EE-DC4C-84A5-B83911020AEA}" type="slidenum">
              <a:rPr lang="en-US">
                <a:solidFill>
                  <a:schemeClr val="tx1"/>
                </a:solidFill>
              </a:rPr>
              <a:pPr>
                <a:spcAft>
                  <a:spcPts val="600"/>
                </a:spcAft>
              </a:pPr>
              <a:t>7</a:t>
            </a:fld>
            <a:endParaRPr lang="en-US" dirty="0">
              <a:solidFill>
                <a:schemeClr val="tx1"/>
              </a:solidFill>
            </a:endParaRPr>
          </a:p>
        </p:txBody>
      </p:sp>
      <p:graphicFrame>
        <p:nvGraphicFramePr>
          <p:cNvPr id="5" name="Content Placeholder 4">
            <a:extLst>
              <a:ext uri="{FF2B5EF4-FFF2-40B4-BE49-F238E27FC236}">
                <a16:creationId xmlns:a16="http://schemas.microsoft.com/office/drawing/2014/main" id="{D116730E-2E06-13FD-47FB-DD626FEB2644}"/>
              </a:ext>
            </a:extLst>
          </p:cNvPr>
          <p:cNvGraphicFramePr>
            <a:graphicFrameLocks noGrp="1"/>
          </p:cNvGraphicFramePr>
          <p:nvPr>
            <p:ph idx="1"/>
            <p:extLst>
              <p:ext uri="{D42A27DB-BD31-4B8C-83A1-F6EECF244321}">
                <p14:modId xmlns:p14="http://schemas.microsoft.com/office/powerpoint/2010/main" val="879275054"/>
              </p:ext>
            </p:extLst>
          </p:nvPr>
        </p:nvGraphicFramePr>
        <p:xfrm>
          <a:off x="1074829" y="2375210"/>
          <a:ext cx="10041947" cy="3844620"/>
        </p:xfrm>
        <a:graphic>
          <a:graphicData uri="http://schemas.openxmlformats.org/drawingml/2006/table">
            <a:tbl>
              <a:tblPr>
                <a:tableStyleId>{9D7B26C5-4107-4FEC-AEDC-1716B250A1EF}</a:tableStyleId>
              </a:tblPr>
              <a:tblGrid>
                <a:gridCol w="5276159">
                  <a:extLst>
                    <a:ext uri="{9D8B030D-6E8A-4147-A177-3AD203B41FA5}">
                      <a16:colId xmlns:a16="http://schemas.microsoft.com/office/drawing/2014/main" val="3173847866"/>
                    </a:ext>
                  </a:extLst>
                </a:gridCol>
                <a:gridCol w="4765788">
                  <a:extLst>
                    <a:ext uri="{9D8B030D-6E8A-4147-A177-3AD203B41FA5}">
                      <a16:colId xmlns:a16="http://schemas.microsoft.com/office/drawing/2014/main" val="2117763381"/>
                    </a:ext>
                  </a:extLst>
                </a:gridCol>
              </a:tblGrid>
              <a:tr h="320385">
                <a:tc>
                  <a:txBody>
                    <a:bodyPr/>
                    <a:lstStyle/>
                    <a:p>
                      <a:pPr>
                        <a:buNone/>
                      </a:pPr>
                      <a:r>
                        <a:rPr lang="en-GB" sz="1400" b="1" dirty="0">
                          <a:latin typeface="Open Sans ExtraBold" pitchFamily="2" charset="0"/>
                          <a:ea typeface="Open Sans ExtraBold" pitchFamily="2" charset="0"/>
                          <a:cs typeface="Open Sans ExtraBold" pitchFamily="2" charset="0"/>
                        </a:rPr>
                        <a:t>Command</a:t>
                      </a:r>
                      <a:endParaRPr lang="en-GB" sz="1400" b="1" dirty="0">
                        <a:latin typeface="Open Sans ExtraBold" pitchFamily="2" charset="0"/>
                        <a:ea typeface="Open Sans ExtraBold" pitchFamily="2" charset="0"/>
                        <a:cs typeface="Open Sans ExtraBold" pitchFamily="2" charset="0"/>
                      </a:endParaRPr>
                    </a:p>
                  </a:txBody>
                  <a:tcPr marL="67341" marR="67341" marT="33671" marB="33671" anchor="ctr"/>
                </a:tc>
                <a:tc>
                  <a:txBody>
                    <a:bodyPr/>
                    <a:lstStyle/>
                    <a:p>
                      <a:pPr>
                        <a:buNone/>
                      </a:pPr>
                      <a:r>
                        <a:rPr lang="en-GB" sz="1400" b="1" dirty="0">
                          <a:latin typeface="Open Sans ExtraBold" pitchFamily="2" charset="0"/>
                          <a:ea typeface="Open Sans ExtraBold" pitchFamily="2" charset="0"/>
                          <a:cs typeface="Open Sans ExtraBold" pitchFamily="2" charset="0"/>
                        </a:rPr>
                        <a:t>Purpose</a:t>
                      </a:r>
                      <a:endParaRPr lang="en-GB" sz="1400" b="1" dirty="0">
                        <a:latin typeface="Open Sans ExtraBold" pitchFamily="2" charset="0"/>
                        <a:ea typeface="Open Sans ExtraBold" pitchFamily="2" charset="0"/>
                        <a:cs typeface="Open Sans ExtraBold" pitchFamily="2" charset="0"/>
                      </a:endParaRPr>
                    </a:p>
                  </a:txBody>
                  <a:tcPr marL="67341" marR="67341" marT="33671" marB="33671" anchor="ctr"/>
                </a:tc>
                <a:extLst>
                  <a:ext uri="{0D108BD9-81ED-4DB2-BD59-A6C34878D82A}">
                    <a16:rowId xmlns:a16="http://schemas.microsoft.com/office/drawing/2014/main" val="749467250"/>
                  </a:ext>
                </a:extLst>
              </a:tr>
              <a:tr h="320385">
                <a:tc>
                  <a:txBody>
                    <a:bodyPr/>
                    <a:lstStyle/>
                    <a:p>
                      <a:pPr>
                        <a:buNone/>
                      </a:pPr>
                      <a:r>
                        <a:rPr lang="en-GB" sz="1400" dirty="0">
                          <a:latin typeface="Open Sans Light" pitchFamily="2" charset="0"/>
                          <a:ea typeface="Open Sans Light" pitchFamily="2" charset="0"/>
                          <a:cs typeface="Open Sans Light" pitchFamily="2" charset="0"/>
                        </a:rPr>
                        <a:t>pwd</a:t>
                      </a:r>
                      <a:endParaRPr lang="en-GB" sz="1400" dirty="0">
                        <a:latin typeface="Open Sans Light" pitchFamily="2" charset="0"/>
                        <a:ea typeface="Open Sans Light" pitchFamily="2" charset="0"/>
                        <a:cs typeface="Open Sans Light" pitchFamily="2" charset="0"/>
                      </a:endParaRPr>
                    </a:p>
                  </a:txBody>
                  <a:tcPr marL="67341" marR="67341" marT="33671" marB="33671" anchor="ctr"/>
                </a:tc>
                <a:tc>
                  <a:txBody>
                    <a:bodyPr/>
                    <a:lstStyle/>
                    <a:p>
                      <a:pPr>
                        <a:buNone/>
                      </a:pPr>
                      <a:r>
                        <a:rPr lang="en-GB" sz="1400" dirty="0">
                          <a:latin typeface="Open Sans Light" pitchFamily="2" charset="0"/>
                          <a:ea typeface="Open Sans Light" pitchFamily="2" charset="0"/>
                          <a:cs typeface="Open Sans Light" pitchFamily="2" charset="0"/>
                        </a:rPr>
                        <a:t>Show current directory</a:t>
                      </a:r>
                      <a:endParaRPr lang="en-GB" sz="1400" dirty="0">
                        <a:latin typeface="Open Sans Light" pitchFamily="2" charset="0"/>
                        <a:ea typeface="Open Sans Light" pitchFamily="2" charset="0"/>
                        <a:cs typeface="Open Sans Light" pitchFamily="2" charset="0"/>
                      </a:endParaRPr>
                    </a:p>
                  </a:txBody>
                  <a:tcPr marL="67341" marR="67341" marT="33671" marB="33671" anchor="ctr"/>
                </a:tc>
                <a:extLst>
                  <a:ext uri="{0D108BD9-81ED-4DB2-BD59-A6C34878D82A}">
                    <a16:rowId xmlns:a16="http://schemas.microsoft.com/office/drawing/2014/main" val="382273151"/>
                  </a:ext>
                </a:extLst>
              </a:tr>
              <a:tr h="320385">
                <a:tc>
                  <a:txBody>
                    <a:bodyPr/>
                    <a:lstStyle/>
                    <a:p>
                      <a:pPr>
                        <a:buNone/>
                      </a:pPr>
                      <a:r>
                        <a:rPr lang="en-GB" sz="1400" dirty="0">
                          <a:latin typeface="Open Sans Light" pitchFamily="2" charset="0"/>
                          <a:ea typeface="Open Sans Light" pitchFamily="2" charset="0"/>
                          <a:cs typeface="Open Sans Light" pitchFamily="2" charset="0"/>
                        </a:rPr>
                        <a:t>ls</a:t>
                      </a:r>
                      <a:endParaRPr lang="en-GB" sz="1400" dirty="0">
                        <a:latin typeface="Open Sans Light" pitchFamily="2" charset="0"/>
                        <a:ea typeface="Open Sans Light" pitchFamily="2" charset="0"/>
                        <a:cs typeface="Open Sans Light" pitchFamily="2" charset="0"/>
                      </a:endParaRPr>
                    </a:p>
                  </a:txBody>
                  <a:tcPr marL="67341" marR="67341" marT="33671" marB="33671" anchor="ctr"/>
                </a:tc>
                <a:tc>
                  <a:txBody>
                    <a:bodyPr/>
                    <a:lstStyle/>
                    <a:p>
                      <a:pPr>
                        <a:buNone/>
                      </a:pPr>
                      <a:r>
                        <a:rPr lang="en-GB" sz="1400" dirty="0">
                          <a:latin typeface="Open Sans Light" pitchFamily="2" charset="0"/>
                          <a:ea typeface="Open Sans Light" pitchFamily="2" charset="0"/>
                          <a:cs typeface="Open Sans Light" pitchFamily="2" charset="0"/>
                        </a:rPr>
                        <a:t>List files/folders</a:t>
                      </a:r>
                      <a:endParaRPr lang="en-GB" sz="1400" dirty="0">
                        <a:latin typeface="Open Sans Light" pitchFamily="2" charset="0"/>
                        <a:ea typeface="Open Sans Light" pitchFamily="2" charset="0"/>
                        <a:cs typeface="Open Sans Light" pitchFamily="2" charset="0"/>
                      </a:endParaRPr>
                    </a:p>
                  </a:txBody>
                  <a:tcPr marL="67341" marR="67341" marT="33671" marB="33671" anchor="ctr"/>
                </a:tc>
                <a:extLst>
                  <a:ext uri="{0D108BD9-81ED-4DB2-BD59-A6C34878D82A}">
                    <a16:rowId xmlns:a16="http://schemas.microsoft.com/office/drawing/2014/main" val="1015616640"/>
                  </a:ext>
                </a:extLst>
              </a:tr>
              <a:tr h="320385">
                <a:tc>
                  <a:txBody>
                    <a:bodyPr/>
                    <a:lstStyle/>
                    <a:p>
                      <a:pPr>
                        <a:buNone/>
                      </a:pPr>
                      <a:r>
                        <a:rPr lang="en-GB" sz="1400" dirty="0">
                          <a:latin typeface="Open Sans Light" pitchFamily="2" charset="0"/>
                          <a:ea typeface="Open Sans Light" pitchFamily="2" charset="0"/>
                          <a:cs typeface="Open Sans Light" pitchFamily="2" charset="0"/>
                        </a:rPr>
                        <a:t>cd &lt;folder&gt;</a:t>
                      </a:r>
                      <a:endParaRPr lang="en-GB" sz="1400" dirty="0">
                        <a:latin typeface="Open Sans Light" pitchFamily="2" charset="0"/>
                        <a:ea typeface="Open Sans Light" pitchFamily="2" charset="0"/>
                        <a:cs typeface="Open Sans Light" pitchFamily="2" charset="0"/>
                      </a:endParaRPr>
                    </a:p>
                  </a:txBody>
                  <a:tcPr marL="67341" marR="67341" marT="33671" marB="33671" anchor="ctr"/>
                </a:tc>
                <a:tc>
                  <a:txBody>
                    <a:bodyPr/>
                    <a:lstStyle/>
                    <a:p>
                      <a:pPr>
                        <a:buNone/>
                      </a:pPr>
                      <a:r>
                        <a:rPr lang="en-GB" sz="1400" dirty="0">
                          <a:latin typeface="Open Sans Light" pitchFamily="2" charset="0"/>
                          <a:ea typeface="Open Sans Light" pitchFamily="2" charset="0"/>
                          <a:cs typeface="Open Sans Light" pitchFamily="2" charset="0"/>
                        </a:rPr>
                        <a:t>Change directory</a:t>
                      </a:r>
                      <a:endParaRPr lang="en-GB" sz="1400" dirty="0">
                        <a:latin typeface="Open Sans Light" pitchFamily="2" charset="0"/>
                        <a:ea typeface="Open Sans Light" pitchFamily="2" charset="0"/>
                        <a:cs typeface="Open Sans Light" pitchFamily="2" charset="0"/>
                      </a:endParaRPr>
                    </a:p>
                  </a:txBody>
                  <a:tcPr marL="67341" marR="67341" marT="33671" marB="33671" anchor="ctr"/>
                </a:tc>
                <a:extLst>
                  <a:ext uri="{0D108BD9-81ED-4DB2-BD59-A6C34878D82A}">
                    <a16:rowId xmlns:a16="http://schemas.microsoft.com/office/drawing/2014/main" val="936886195"/>
                  </a:ext>
                </a:extLst>
              </a:tr>
              <a:tr h="320385">
                <a:tc>
                  <a:txBody>
                    <a:bodyPr/>
                    <a:lstStyle/>
                    <a:p>
                      <a:pPr>
                        <a:buNone/>
                      </a:pPr>
                      <a:r>
                        <a:rPr lang="en-GB" sz="1400" dirty="0">
                          <a:latin typeface="Open Sans Light" pitchFamily="2" charset="0"/>
                          <a:ea typeface="Open Sans Light" pitchFamily="2" charset="0"/>
                          <a:cs typeface="Open Sans Light" pitchFamily="2" charset="0"/>
                        </a:rPr>
                        <a:t>cd ..</a:t>
                      </a:r>
                      <a:endParaRPr lang="en-GB" sz="1400" dirty="0">
                        <a:latin typeface="Open Sans Light" pitchFamily="2" charset="0"/>
                        <a:ea typeface="Open Sans Light" pitchFamily="2" charset="0"/>
                        <a:cs typeface="Open Sans Light" pitchFamily="2" charset="0"/>
                      </a:endParaRPr>
                    </a:p>
                  </a:txBody>
                  <a:tcPr marL="67341" marR="67341" marT="33671" marB="33671" anchor="ctr"/>
                </a:tc>
                <a:tc>
                  <a:txBody>
                    <a:bodyPr/>
                    <a:lstStyle/>
                    <a:p>
                      <a:pPr>
                        <a:buNone/>
                      </a:pPr>
                      <a:r>
                        <a:rPr lang="en-GB" sz="1400" dirty="0">
                          <a:latin typeface="Open Sans Light" pitchFamily="2" charset="0"/>
                          <a:ea typeface="Open Sans Light" pitchFamily="2" charset="0"/>
                          <a:cs typeface="Open Sans Light" pitchFamily="2" charset="0"/>
                        </a:rPr>
                        <a:t>Move up one directory</a:t>
                      </a:r>
                      <a:endParaRPr lang="en-GB" sz="1400" dirty="0">
                        <a:latin typeface="Open Sans Light" pitchFamily="2" charset="0"/>
                        <a:ea typeface="Open Sans Light" pitchFamily="2" charset="0"/>
                        <a:cs typeface="Open Sans Light" pitchFamily="2" charset="0"/>
                      </a:endParaRPr>
                    </a:p>
                  </a:txBody>
                  <a:tcPr marL="67341" marR="67341" marT="33671" marB="33671" anchor="ctr"/>
                </a:tc>
                <a:extLst>
                  <a:ext uri="{0D108BD9-81ED-4DB2-BD59-A6C34878D82A}">
                    <a16:rowId xmlns:a16="http://schemas.microsoft.com/office/drawing/2014/main" val="1035238706"/>
                  </a:ext>
                </a:extLst>
              </a:tr>
              <a:tr h="320385">
                <a:tc>
                  <a:txBody>
                    <a:bodyPr/>
                    <a:lstStyle/>
                    <a:p>
                      <a:pPr>
                        <a:buNone/>
                      </a:pPr>
                      <a:r>
                        <a:rPr lang="en-GB" sz="1400" dirty="0">
                          <a:latin typeface="Open Sans Light" pitchFamily="2" charset="0"/>
                          <a:ea typeface="Open Sans Light" pitchFamily="2" charset="0"/>
                          <a:cs typeface="Open Sans Light" pitchFamily="2" charset="0"/>
                        </a:rPr>
                        <a:t>mkdir &lt;name&gt;</a:t>
                      </a:r>
                      <a:endParaRPr lang="en-GB" sz="1400" dirty="0">
                        <a:latin typeface="Open Sans Light" pitchFamily="2" charset="0"/>
                        <a:ea typeface="Open Sans Light" pitchFamily="2" charset="0"/>
                        <a:cs typeface="Open Sans Light" pitchFamily="2" charset="0"/>
                      </a:endParaRPr>
                    </a:p>
                  </a:txBody>
                  <a:tcPr marL="67341" marR="67341" marT="33671" marB="33671" anchor="ctr"/>
                </a:tc>
                <a:tc>
                  <a:txBody>
                    <a:bodyPr/>
                    <a:lstStyle/>
                    <a:p>
                      <a:pPr>
                        <a:buNone/>
                      </a:pPr>
                      <a:r>
                        <a:rPr lang="en-GB" sz="1400" dirty="0">
                          <a:latin typeface="Open Sans Light" pitchFamily="2" charset="0"/>
                          <a:ea typeface="Open Sans Light" pitchFamily="2" charset="0"/>
                          <a:cs typeface="Open Sans Light" pitchFamily="2" charset="0"/>
                        </a:rPr>
                        <a:t>Create a new folder</a:t>
                      </a:r>
                      <a:endParaRPr lang="en-GB" sz="1400" dirty="0">
                        <a:latin typeface="Open Sans Light" pitchFamily="2" charset="0"/>
                        <a:ea typeface="Open Sans Light" pitchFamily="2" charset="0"/>
                        <a:cs typeface="Open Sans Light" pitchFamily="2" charset="0"/>
                      </a:endParaRPr>
                    </a:p>
                  </a:txBody>
                  <a:tcPr marL="67341" marR="67341" marT="33671" marB="33671" anchor="ctr"/>
                </a:tc>
                <a:extLst>
                  <a:ext uri="{0D108BD9-81ED-4DB2-BD59-A6C34878D82A}">
                    <a16:rowId xmlns:a16="http://schemas.microsoft.com/office/drawing/2014/main" val="2137262555"/>
                  </a:ext>
                </a:extLst>
              </a:tr>
              <a:tr h="320385">
                <a:tc>
                  <a:txBody>
                    <a:bodyPr/>
                    <a:lstStyle/>
                    <a:p>
                      <a:pPr>
                        <a:buNone/>
                      </a:pPr>
                      <a:r>
                        <a:rPr lang="en-GB" sz="1400" dirty="0">
                          <a:latin typeface="Open Sans Light" pitchFamily="2" charset="0"/>
                          <a:ea typeface="Open Sans Light" pitchFamily="2" charset="0"/>
                          <a:cs typeface="Open Sans Light" pitchFamily="2" charset="0"/>
                        </a:rPr>
                        <a:t>rm &lt;file&gt;</a:t>
                      </a:r>
                      <a:endParaRPr lang="en-GB" sz="1400" dirty="0">
                        <a:latin typeface="Open Sans Light" pitchFamily="2" charset="0"/>
                        <a:ea typeface="Open Sans Light" pitchFamily="2" charset="0"/>
                        <a:cs typeface="Open Sans Light" pitchFamily="2" charset="0"/>
                      </a:endParaRPr>
                    </a:p>
                  </a:txBody>
                  <a:tcPr marL="67341" marR="67341" marT="33671" marB="33671" anchor="ctr"/>
                </a:tc>
                <a:tc>
                  <a:txBody>
                    <a:bodyPr/>
                    <a:lstStyle/>
                    <a:p>
                      <a:pPr>
                        <a:buNone/>
                      </a:pPr>
                      <a:r>
                        <a:rPr lang="en-GB" sz="1400" dirty="0">
                          <a:latin typeface="Open Sans Light" pitchFamily="2" charset="0"/>
                          <a:ea typeface="Open Sans Light" pitchFamily="2" charset="0"/>
                          <a:cs typeface="Open Sans Light" pitchFamily="2" charset="0"/>
                        </a:rPr>
                        <a:t>Delete a file</a:t>
                      </a:r>
                      <a:endParaRPr lang="en-GB" sz="1400" dirty="0">
                        <a:latin typeface="Open Sans Light" pitchFamily="2" charset="0"/>
                        <a:ea typeface="Open Sans Light" pitchFamily="2" charset="0"/>
                        <a:cs typeface="Open Sans Light" pitchFamily="2" charset="0"/>
                      </a:endParaRPr>
                    </a:p>
                  </a:txBody>
                  <a:tcPr marL="67341" marR="67341" marT="33671" marB="33671" anchor="ctr"/>
                </a:tc>
                <a:extLst>
                  <a:ext uri="{0D108BD9-81ED-4DB2-BD59-A6C34878D82A}">
                    <a16:rowId xmlns:a16="http://schemas.microsoft.com/office/drawing/2014/main" val="2036893065"/>
                  </a:ext>
                </a:extLst>
              </a:tr>
              <a:tr h="320385">
                <a:tc>
                  <a:txBody>
                    <a:bodyPr/>
                    <a:lstStyle/>
                    <a:p>
                      <a:pPr>
                        <a:buNone/>
                      </a:pPr>
                      <a:r>
                        <a:rPr lang="en-GB" sz="1400" dirty="0">
                          <a:latin typeface="Open Sans Light" pitchFamily="2" charset="0"/>
                          <a:ea typeface="Open Sans Light" pitchFamily="2" charset="0"/>
                          <a:cs typeface="Open Sans Light" pitchFamily="2" charset="0"/>
                        </a:rPr>
                        <a:t>python --version / python3 --version</a:t>
                      </a:r>
                      <a:endParaRPr lang="en-GB" sz="1400" dirty="0">
                        <a:latin typeface="Open Sans Light" pitchFamily="2" charset="0"/>
                        <a:ea typeface="Open Sans Light" pitchFamily="2" charset="0"/>
                        <a:cs typeface="Open Sans Light" pitchFamily="2" charset="0"/>
                      </a:endParaRPr>
                    </a:p>
                  </a:txBody>
                  <a:tcPr marL="67341" marR="67341" marT="33671" marB="33671" anchor="ctr"/>
                </a:tc>
                <a:tc>
                  <a:txBody>
                    <a:bodyPr/>
                    <a:lstStyle/>
                    <a:p>
                      <a:pPr>
                        <a:buNone/>
                      </a:pPr>
                      <a:r>
                        <a:rPr lang="en-GB" sz="1400" dirty="0">
                          <a:latin typeface="Open Sans Light" pitchFamily="2" charset="0"/>
                          <a:ea typeface="Open Sans Light" pitchFamily="2" charset="0"/>
                          <a:cs typeface="Open Sans Light" pitchFamily="2" charset="0"/>
                        </a:rPr>
                        <a:t>Check Python version</a:t>
                      </a:r>
                      <a:endParaRPr lang="en-GB" sz="1400" dirty="0">
                        <a:latin typeface="Open Sans Light" pitchFamily="2" charset="0"/>
                        <a:ea typeface="Open Sans Light" pitchFamily="2" charset="0"/>
                        <a:cs typeface="Open Sans Light" pitchFamily="2" charset="0"/>
                      </a:endParaRPr>
                    </a:p>
                  </a:txBody>
                  <a:tcPr marL="67341" marR="67341" marT="33671" marB="33671" anchor="ctr"/>
                </a:tc>
                <a:extLst>
                  <a:ext uri="{0D108BD9-81ED-4DB2-BD59-A6C34878D82A}">
                    <a16:rowId xmlns:a16="http://schemas.microsoft.com/office/drawing/2014/main" val="727614895"/>
                  </a:ext>
                </a:extLst>
              </a:tr>
              <a:tr h="320385">
                <a:tc>
                  <a:txBody>
                    <a:bodyPr/>
                    <a:lstStyle/>
                    <a:p>
                      <a:pPr>
                        <a:buNone/>
                      </a:pPr>
                      <a:r>
                        <a:rPr lang="en-GB" sz="1400" dirty="0">
                          <a:latin typeface="Open Sans Light" pitchFamily="2" charset="0"/>
                          <a:ea typeface="Open Sans Light" pitchFamily="2" charset="0"/>
                          <a:cs typeface="Open Sans Light" pitchFamily="2" charset="0"/>
                        </a:rPr>
                        <a:t>conda --version</a:t>
                      </a:r>
                      <a:endParaRPr lang="en-GB" sz="1400" dirty="0">
                        <a:latin typeface="Open Sans Light" pitchFamily="2" charset="0"/>
                        <a:ea typeface="Open Sans Light" pitchFamily="2" charset="0"/>
                        <a:cs typeface="Open Sans Light" pitchFamily="2" charset="0"/>
                      </a:endParaRPr>
                    </a:p>
                  </a:txBody>
                  <a:tcPr marL="67341" marR="67341" marT="33671" marB="33671" anchor="ctr"/>
                </a:tc>
                <a:tc>
                  <a:txBody>
                    <a:bodyPr/>
                    <a:lstStyle/>
                    <a:p>
                      <a:pPr>
                        <a:buNone/>
                      </a:pPr>
                      <a:r>
                        <a:rPr lang="en-GB" sz="1400" dirty="0">
                          <a:latin typeface="Open Sans Light" pitchFamily="2" charset="0"/>
                          <a:ea typeface="Open Sans Light" pitchFamily="2" charset="0"/>
                          <a:cs typeface="Open Sans Light" pitchFamily="2" charset="0"/>
                        </a:rPr>
                        <a:t>Check Conda version</a:t>
                      </a:r>
                      <a:endParaRPr lang="en-GB" sz="1400" dirty="0">
                        <a:latin typeface="Open Sans Light" pitchFamily="2" charset="0"/>
                        <a:ea typeface="Open Sans Light" pitchFamily="2" charset="0"/>
                        <a:cs typeface="Open Sans Light" pitchFamily="2" charset="0"/>
                      </a:endParaRPr>
                    </a:p>
                  </a:txBody>
                  <a:tcPr marL="67341" marR="67341" marT="33671" marB="33671" anchor="ctr"/>
                </a:tc>
                <a:extLst>
                  <a:ext uri="{0D108BD9-81ED-4DB2-BD59-A6C34878D82A}">
                    <a16:rowId xmlns:a16="http://schemas.microsoft.com/office/drawing/2014/main" val="1240219395"/>
                  </a:ext>
                </a:extLst>
              </a:tr>
              <a:tr h="320385">
                <a:tc>
                  <a:txBody>
                    <a:bodyPr/>
                    <a:lstStyle/>
                    <a:p>
                      <a:pPr>
                        <a:buNone/>
                      </a:pPr>
                      <a:r>
                        <a:rPr lang="en-GB" sz="1400" dirty="0">
                          <a:latin typeface="Open Sans Light" pitchFamily="2" charset="0"/>
                          <a:ea typeface="Open Sans Light" pitchFamily="2" charset="0"/>
                          <a:cs typeface="Open Sans Light" pitchFamily="2" charset="0"/>
                        </a:rPr>
                        <a:t>java --version</a:t>
                      </a:r>
                      <a:endParaRPr lang="en-GB" sz="1400" dirty="0">
                        <a:latin typeface="Open Sans Light" pitchFamily="2" charset="0"/>
                        <a:ea typeface="Open Sans Light" pitchFamily="2" charset="0"/>
                        <a:cs typeface="Open Sans Light" pitchFamily="2" charset="0"/>
                      </a:endParaRPr>
                    </a:p>
                  </a:txBody>
                  <a:tcPr marL="67341" marR="67341" marT="33671" marB="33671" anchor="ctr"/>
                </a:tc>
                <a:tc>
                  <a:txBody>
                    <a:bodyPr/>
                    <a:lstStyle/>
                    <a:p>
                      <a:pPr>
                        <a:buNone/>
                      </a:pPr>
                      <a:r>
                        <a:rPr lang="en-GB" sz="1400" dirty="0">
                          <a:latin typeface="Open Sans Light" pitchFamily="2" charset="0"/>
                          <a:ea typeface="Open Sans Light" pitchFamily="2" charset="0"/>
                          <a:cs typeface="Open Sans Light" pitchFamily="2" charset="0"/>
                        </a:rPr>
                        <a:t>Check Java version</a:t>
                      </a:r>
                      <a:endParaRPr lang="en-GB" sz="1400" dirty="0">
                        <a:latin typeface="Open Sans Light" pitchFamily="2" charset="0"/>
                        <a:ea typeface="Open Sans Light" pitchFamily="2" charset="0"/>
                        <a:cs typeface="Open Sans Light" pitchFamily="2" charset="0"/>
                      </a:endParaRPr>
                    </a:p>
                  </a:txBody>
                  <a:tcPr marL="67341" marR="67341" marT="33671" marB="33671" anchor="ctr"/>
                </a:tc>
                <a:extLst>
                  <a:ext uri="{0D108BD9-81ED-4DB2-BD59-A6C34878D82A}">
                    <a16:rowId xmlns:a16="http://schemas.microsoft.com/office/drawing/2014/main" val="2820591253"/>
                  </a:ext>
                </a:extLst>
              </a:tr>
              <a:tr h="320385">
                <a:tc>
                  <a:txBody>
                    <a:bodyPr/>
                    <a:lstStyle/>
                    <a:p>
                      <a:pPr>
                        <a:buNone/>
                      </a:pPr>
                      <a:r>
                        <a:rPr lang="en-GB" sz="1400" dirty="0">
                          <a:latin typeface="Open Sans Light" pitchFamily="2" charset="0"/>
                          <a:ea typeface="Open Sans Light" pitchFamily="2" charset="0"/>
                          <a:cs typeface="Open Sans Light" pitchFamily="2" charset="0"/>
                        </a:rPr>
                        <a:t>neuron --version</a:t>
                      </a:r>
                      <a:endParaRPr lang="en-GB" sz="1400" dirty="0">
                        <a:latin typeface="Open Sans Light" pitchFamily="2" charset="0"/>
                        <a:ea typeface="Open Sans Light" pitchFamily="2" charset="0"/>
                        <a:cs typeface="Open Sans Light" pitchFamily="2" charset="0"/>
                      </a:endParaRPr>
                    </a:p>
                  </a:txBody>
                  <a:tcPr marL="67341" marR="67341" marT="33671" marB="33671" anchor="ctr"/>
                </a:tc>
                <a:tc>
                  <a:txBody>
                    <a:bodyPr/>
                    <a:lstStyle/>
                    <a:p>
                      <a:pPr>
                        <a:buNone/>
                      </a:pPr>
                      <a:r>
                        <a:rPr lang="en-GB" sz="1400" dirty="0">
                          <a:latin typeface="Open Sans Light" pitchFamily="2" charset="0"/>
                          <a:ea typeface="Open Sans Light" pitchFamily="2" charset="0"/>
                          <a:cs typeface="Open Sans Light" pitchFamily="2" charset="0"/>
                        </a:rPr>
                        <a:t>Check NEURON version</a:t>
                      </a:r>
                      <a:endParaRPr lang="en-GB" sz="1400" dirty="0">
                        <a:latin typeface="Open Sans Light" pitchFamily="2" charset="0"/>
                        <a:ea typeface="Open Sans Light" pitchFamily="2" charset="0"/>
                        <a:cs typeface="Open Sans Light" pitchFamily="2" charset="0"/>
                      </a:endParaRPr>
                    </a:p>
                  </a:txBody>
                  <a:tcPr marL="67341" marR="67341" marT="33671" marB="33671" anchor="ctr"/>
                </a:tc>
                <a:extLst>
                  <a:ext uri="{0D108BD9-81ED-4DB2-BD59-A6C34878D82A}">
                    <a16:rowId xmlns:a16="http://schemas.microsoft.com/office/drawing/2014/main" val="3542709078"/>
                  </a:ext>
                </a:extLst>
              </a:tr>
              <a:tr h="320385">
                <a:tc>
                  <a:txBody>
                    <a:bodyPr/>
                    <a:lstStyle/>
                    <a:p>
                      <a:pPr>
                        <a:buNone/>
                      </a:pPr>
                      <a:r>
                        <a:rPr lang="en-GB" sz="1400" dirty="0">
                          <a:latin typeface="Open Sans Light" pitchFamily="2" charset="0"/>
                          <a:ea typeface="Open Sans Light" pitchFamily="2" charset="0"/>
                          <a:cs typeface="Open Sans Light" pitchFamily="2" charset="0"/>
                        </a:rPr>
                        <a:t>git clone &lt;repo-url&gt;</a:t>
                      </a:r>
                      <a:endParaRPr lang="en-GB" sz="1400" dirty="0">
                        <a:latin typeface="Open Sans Light" pitchFamily="2" charset="0"/>
                        <a:ea typeface="Open Sans Light" pitchFamily="2" charset="0"/>
                        <a:cs typeface="Open Sans Light" pitchFamily="2" charset="0"/>
                      </a:endParaRPr>
                    </a:p>
                  </a:txBody>
                  <a:tcPr marL="67341" marR="67341" marT="33671" marB="33671" anchor="ctr"/>
                </a:tc>
                <a:tc>
                  <a:txBody>
                    <a:bodyPr/>
                    <a:lstStyle/>
                    <a:p>
                      <a:pPr>
                        <a:buNone/>
                      </a:pPr>
                      <a:r>
                        <a:rPr lang="en-GB" sz="1400" dirty="0">
                          <a:latin typeface="Open Sans Light" pitchFamily="2" charset="0"/>
                          <a:ea typeface="Open Sans Light" pitchFamily="2" charset="0"/>
                          <a:cs typeface="Open Sans Light" pitchFamily="2" charset="0"/>
                        </a:rPr>
                        <a:t>Clone a GitHub repository</a:t>
                      </a:r>
                    </a:p>
                  </a:txBody>
                  <a:tcPr marL="67341" marR="67341" marT="33671" marB="33671" anchor="ctr"/>
                </a:tc>
                <a:extLst>
                  <a:ext uri="{0D108BD9-81ED-4DB2-BD59-A6C34878D82A}">
                    <a16:rowId xmlns:a16="http://schemas.microsoft.com/office/drawing/2014/main" val="2723990490"/>
                  </a:ext>
                </a:extLst>
              </a:tr>
            </a:tbl>
          </a:graphicData>
        </a:graphic>
      </p:graphicFrame>
      <p:sp>
        <p:nvSpPr>
          <p:cNvPr id="6" name="TextBox 5">
            <a:extLst>
              <a:ext uri="{FF2B5EF4-FFF2-40B4-BE49-F238E27FC236}">
                <a16:creationId xmlns:a16="http://schemas.microsoft.com/office/drawing/2014/main" id="{B3F87562-FFA9-55D0-4D37-7D61A609A735}"/>
              </a:ext>
            </a:extLst>
          </p:cNvPr>
          <p:cNvSpPr txBox="1"/>
          <p:nvPr/>
        </p:nvSpPr>
        <p:spPr>
          <a:xfrm>
            <a:off x="1026943" y="6358597"/>
            <a:ext cx="4471096" cy="369332"/>
          </a:xfrm>
          <a:prstGeom prst="rect">
            <a:avLst/>
          </a:prstGeom>
          <a:noFill/>
        </p:spPr>
        <p:txBody>
          <a:bodyPr wrap="none" rtlCol="0">
            <a:spAutoFit/>
          </a:bodyPr>
          <a:lstStyle/>
          <a:p>
            <a:r>
              <a:rPr lang="en-US" dirty="0">
                <a:latin typeface="Open Sans Light" pitchFamily="2" charset="0"/>
                <a:ea typeface="Open Sans Light" pitchFamily="2" charset="0"/>
                <a:cs typeface="Open Sans Light" pitchFamily="2" charset="0"/>
              </a:rPr>
              <a:t>Table 2: Frequently used shell commands</a:t>
            </a:r>
          </a:p>
        </p:txBody>
      </p:sp>
    </p:spTree>
    <p:extLst>
      <p:ext uri="{BB962C8B-B14F-4D97-AF65-F5344CB8AC3E}">
        <p14:creationId xmlns:p14="http://schemas.microsoft.com/office/powerpoint/2010/main" val="1206416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C5D16-9CB1-6F42-F920-EB24D474EC65}"/>
              </a:ext>
            </a:extLst>
          </p:cNvPr>
          <p:cNvSpPr>
            <a:spLocks noGrp="1"/>
          </p:cNvSpPr>
          <p:nvPr>
            <p:ph type="title"/>
          </p:nvPr>
        </p:nvSpPr>
        <p:spPr>
          <a:xfrm>
            <a:off x="767862" y="266653"/>
            <a:ext cx="10515600" cy="1325563"/>
          </a:xfrm>
        </p:spPr>
        <p:txBody>
          <a:bodyPr/>
          <a:lstStyle/>
          <a:p>
            <a:r>
              <a:rPr lang="en-US" dirty="0">
                <a:latin typeface="Open Sans Light" pitchFamily="2" charset="0"/>
                <a:ea typeface="Open Sans Light" pitchFamily="2" charset="0"/>
                <a:cs typeface="Open Sans Light" pitchFamily="2" charset="0"/>
              </a:rPr>
              <a:t>	 Warp</a:t>
            </a:r>
          </a:p>
        </p:txBody>
      </p:sp>
      <p:sp>
        <p:nvSpPr>
          <p:cNvPr id="3" name="Content Placeholder 2">
            <a:extLst>
              <a:ext uri="{FF2B5EF4-FFF2-40B4-BE49-F238E27FC236}">
                <a16:creationId xmlns:a16="http://schemas.microsoft.com/office/drawing/2014/main" id="{DC7E9E42-1A6A-70A1-7173-E838986ED5DC}"/>
              </a:ext>
            </a:extLst>
          </p:cNvPr>
          <p:cNvSpPr>
            <a:spLocks noGrp="1"/>
          </p:cNvSpPr>
          <p:nvPr>
            <p:ph idx="1"/>
          </p:nvPr>
        </p:nvSpPr>
        <p:spPr/>
        <p:txBody>
          <a:bodyPr/>
          <a:lstStyle/>
          <a:p>
            <a:pPr marL="0" indent="0">
              <a:buNone/>
            </a:pPr>
            <a:r>
              <a:rPr lang="en-US" dirty="0">
                <a:latin typeface="Open Sans Light" pitchFamily="2" charset="0"/>
                <a:ea typeface="Open Sans Light" pitchFamily="2" charset="0"/>
                <a:cs typeface="Open Sans Light" pitchFamily="2" charset="0"/>
              </a:rPr>
              <a:t>I highly recommend using Warp (available for macOS and Windows) in this project: </a:t>
            </a:r>
          </a:p>
          <a:p>
            <a:pPr lvl="1"/>
            <a:r>
              <a:rPr lang="en-US" dirty="0">
                <a:latin typeface="Open Sans Light" pitchFamily="2" charset="0"/>
                <a:ea typeface="Open Sans Light" pitchFamily="2" charset="0"/>
                <a:cs typeface="Open Sans Light" pitchFamily="2" charset="0"/>
              </a:rPr>
              <a:t>Gives better control over shell </a:t>
            </a:r>
          </a:p>
          <a:p>
            <a:pPr lvl="1"/>
            <a:r>
              <a:rPr lang="en-US" dirty="0">
                <a:latin typeface="Open Sans Light" pitchFamily="2" charset="0"/>
                <a:ea typeface="Open Sans Light" pitchFamily="2" charset="0"/>
                <a:cs typeface="Open Sans Light" pitchFamily="2" charset="0"/>
              </a:rPr>
              <a:t>Has an inbuild AI tool that can help with debugging (came in</a:t>
            </a:r>
            <a:r>
              <a:rPr lang="en-US" b="1" dirty="0">
                <a:latin typeface="Open Sans ExtraBold" pitchFamily="2" charset="0"/>
                <a:ea typeface="Open Sans ExtraBold" pitchFamily="2" charset="0"/>
                <a:cs typeface="Open Sans ExtraBold" pitchFamily="2" charset="0"/>
              </a:rPr>
              <a:t> very </a:t>
            </a:r>
            <a:r>
              <a:rPr lang="en-US" dirty="0">
                <a:latin typeface="Open Sans Light" pitchFamily="2" charset="0"/>
                <a:ea typeface="Open Sans Light" pitchFamily="2" charset="0"/>
                <a:cs typeface="Open Sans Light" pitchFamily="2" charset="0"/>
              </a:rPr>
              <a:t>useful in the debugging stages, especially in areas with low expertise)</a:t>
            </a:r>
          </a:p>
          <a:p>
            <a:pPr lvl="1"/>
            <a:endParaRPr lang="en-US" dirty="0">
              <a:latin typeface="Open Sans Light" pitchFamily="2" charset="0"/>
              <a:ea typeface="Open Sans Light" pitchFamily="2" charset="0"/>
              <a:cs typeface="Open Sans Light" pitchFamily="2" charset="0"/>
            </a:endParaRPr>
          </a:p>
          <a:p>
            <a:pPr marL="0" indent="0">
              <a:buNone/>
            </a:pPr>
            <a:r>
              <a:rPr lang="en-US" dirty="0">
                <a:latin typeface="Open Sans Light" pitchFamily="2" charset="0"/>
                <a:ea typeface="Open Sans Light" pitchFamily="2" charset="0"/>
                <a:cs typeface="Open Sans Light" pitchFamily="2" charset="0"/>
              </a:rPr>
              <a:t>Link to read/download Warp: </a:t>
            </a:r>
            <a:r>
              <a:rPr lang="en-US" dirty="0">
                <a:latin typeface="Open Sans Light" pitchFamily="2" charset="0"/>
                <a:ea typeface="Open Sans Light" pitchFamily="2" charset="0"/>
                <a:cs typeface="Open Sans Light" pitchFamily="2" charset="0"/>
                <a:hlinkClick r:id="rId3"/>
              </a:rPr>
              <a:t>https://www.warp.dev/</a:t>
            </a:r>
            <a:r>
              <a:rPr lang="en-US" dirty="0">
                <a:latin typeface="Open Sans Light" pitchFamily="2" charset="0"/>
                <a:ea typeface="Open Sans Light" pitchFamily="2" charset="0"/>
                <a:cs typeface="Open Sans Light" pitchFamily="2" charset="0"/>
              </a:rPr>
              <a:t> </a:t>
            </a:r>
          </a:p>
          <a:p>
            <a:pPr lvl="1"/>
            <a:endParaRPr lang="en-US" dirty="0">
              <a:latin typeface="Open Sans Light" pitchFamily="2" charset="0"/>
              <a:ea typeface="Open Sans Light" pitchFamily="2" charset="0"/>
              <a:cs typeface="Open Sans Light" pitchFamily="2" charset="0"/>
            </a:endParaRPr>
          </a:p>
          <a:p>
            <a:endParaRPr lang="en-US" dirty="0">
              <a:latin typeface="Open Sans Light" pitchFamily="2" charset="0"/>
              <a:ea typeface="Open Sans Light" pitchFamily="2" charset="0"/>
              <a:cs typeface="Open Sans Light" pitchFamily="2" charset="0"/>
            </a:endParaRPr>
          </a:p>
        </p:txBody>
      </p:sp>
      <p:sp>
        <p:nvSpPr>
          <p:cNvPr id="4" name="Slide Number Placeholder 3">
            <a:extLst>
              <a:ext uri="{FF2B5EF4-FFF2-40B4-BE49-F238E27FC236}">
                <a16:creationId xmlns:a16="http://schemas.microsoft.com/office/drawing/2014/main" id="{B060F551-A19E-3E4A-3177-13369B569429}"/>
              </a:ext>
            </a:extLst>
          </p:cNvPr>
          <p:cNvSpPr>
            <a:spLocks noGrp="1"/>
          </p:cNvSpPr>
          <p:nvPr>
            <p:ph type="sldNum" sz="quarter" idx="12"/>
          </p:nvPr>
        </p:nvSpPr>
        <p:spPr/>
        <p:txBody>
          <a:bodyPr/>
          <a:lstStyle/>
          <a:p>
            <a:fld id="{5B726E58-80EE-DC4C-84A5-B83911020AEA}" type="slidenum">
              <a:rPr lang="en-US" smtClean="0">
                <a:latin typeface="Open Sans Light" pitchFamily="2" charset="0"/>
                <a:ea typeface="Open Sans Light" pitchFamily="2" charset="0"/>
                <a:cs typeface="Open Sans Light" pitchFamily="2" charset="0"/>
              </a:rPr>
              <a:t>8</a:t>
            </a:fld>
            <a:endParaRPr lang="en-US" dirty="0">
              <a:latin typeface="Open Sans Light" pitchFamily="2" charset="0"/>
              <a:ea typeface="Open Sans Light" pitchFamily="2" charset="0"/>
              <a:cs typeface="Open Sans Light" pitchFamily="2" charset="0"/>
            </a:endParaRPr>
          </a:p>
        </p:txBody>
      </p:sp>
      <p:pic>
        <p:nvPicPr>
          <p:cNvPr id="3074" name="Picture 2">
            <a:extLst>
              <a:ext uri="{FF2B5EF4-FFF2-40B4-BE49-F238E27FC236}">
                <a16:creationId xmlns:a16="http://schemas.microsoft.com/office/drawing/2014/main" id="{8FA6FEF7-C5B9-D44D-30F5-CA70425C4E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468" y="433150"/>
            <a:ext cx="920264" cy="920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295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1849</TotalTime>
  <Words>2094</Words>
  <Application>Microsoft Macintosh PowerPoint</Application>
  <PresentationFormat>Widescreen</PresentationFormat>
  <Paragraphs>267</Paragraphs>
  <Slides>36</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Aptos</vt:lpstr>
      <vt:lpstr>Aptos Display</vt:lpstr>
      <vt:lpstr>Arial</vt:lpstr>
      <vt:lpstr>Courier New</vt:lpstr>
      <vt:lpstr>Open Sans</vt:lpstr>
      <vt:lpstr>Open Sans ExtraBold</vt:lpstr>
      <vt:lpstr>Open Sans Light</vt:lpstr>
      <vt:lpstr>Office Theme</vt:lpstr>
      <vt:lpstr>Influence of ENG electrode characteristics on signal quality - User Instructions</vt:lpstr>
      <vt:lpstr>About this Guide</vt:lpstr>
      <vt:lpstr>Covered in this guide:</vt:lpstr>
      <vt:lpstr>Contents page </vt:lpstr>
      <vt:lpstr>Configurations Used:</vt:lpstr>
      <vt:lpstr>Tutorial notes</vt:lpstr>
      <vt:lpstr>Getting started with shell commands</vt:lpstr>
      <vt:lpstr>Shell commands used in project</vt:lpstr>
      <vt:lpstr>  Warp</vt:lpstr>
      <vt:lpstr>Debugging steps for macOS ASCENT pt1:</vt:lpstr>
      <vt:lpstr>Debugging steps for macOS ASCENT pt2:</vt:lpstr>
      <vt:lpstr>Debugging steps for macOS ASCENT pt3:</vt:lpstr>
      <vt:lpstr>Debugging steps for macOS ASCENT pt4:</vt:lpstr>
      <vt:lpstr>Debugging steps for macOS ASCENT pt5:</vt:lpstr>
      <vt:lpstr>Debugging steps for macOS ASCENT pt6:</vt:lpstr>
      <vt:lpstr>Tutorial results</vt:lpstr>
      <vt:lpstr>Replicating Peña’s Figure</vt:lpstr>
      <vt:lpstr>Steps to Replicate Myelinated fibre graph</vt:lpstr>
      <vt:lpstr>Choose the correct run/sim file to simulate </vt:lpstr>
      <vt:lpstr>Parameters to check</vt:lpstr>
      <vt:lpstr>Conduction distance variable location</vt:lpstr>
      <vt:lpstr>Perineurium variable location</vt:lpstr>
      <vt:lpstr>Endoneurium variable location</vt:lpstr>
      <vt:lpstr>Surrounding medium variable location</vt:lpstr>
      <vt:lpstr>Recording electrode cuff length</vt:lpstr>
      <vt:lpstr>Contact insulator conductivity variable location</vt:lpstr>
      <vt:lpstr>Contact conductivity variable location</vt:lpstr>
      <vt:lpstr>Cuff opening (in degrees) variable location</vt:lpstr>
      <vt:lpstr>Cuff library variables</vt:lpstr>
      <vt:lpstr>The next steps for reproducing Pena’s graph</vt:lpstr>
      <vt:lpstr>CAPulator pt1.</vt:lpstr>
      <vt:lpstr>CAPulator pt2.</vt:lpstr>
      <vt:lpstr>CAPulator pt3.</vt:lpstr>
      <vt:lpstr>CAPulator pt4.</vt:lpstr>
      <vt:lpstr>Important note about Recording Sensitivity Function</vt:lpstr>
      <vt:lpstr>Contact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Varvara Tebieva</dc:creator>
  <cp:lastModifiedBy>Varvara Tebieva</cp:lastModifiedBy>
  <cp:revision>2</cp:revision>
  <dcterms:created xsi:type="dcterms:W3CDTF">2025-09-13T13:12:10Z</dcterms:created>
  <dcterms:modified xsi:type="dcterms:W3CDTF">2025-09-14T20:01:21Z</dcterms:modified>
</cp:coreProperties>
</file>