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57" r:id="rId6"/>
    <p:sldId id="260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E24"/>
    <a:srgbClr val="24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202AD-1419-493C-9478-386BC029E9B2}">
  <a:tblStyle styleId="{56B202AD-1419-493C-9478-386BC029E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_1_1_1_1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_1_1_1_1_1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701" r:id="rId2"/>
    <p:sldLayoutId id="2147483702" r:id="rId3"/>
    <p:sldLayoutId id="214748370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888774" y="755174"/>
            <a:ext cx="5366352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the Association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Zechariah Avello, Cohort DA12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subTitle" idx="2"/>
          </p:nvPr>
        </p:nvSpPr>
        <p:spPr>
          <a:xfrm>
            <a:off x="2119720" y="1988190"/>
            <a:ext cx="490451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An in depth look at NBA rookies and there statistical contribution to their team</a:t>
            </a:r>
            <a:endParaRPr sz="1200" dirty="0"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60" name="Google Shape;460;p62"/>
            <p:cNvSpPr/>
            <p:nvPr/>
          </p:nvSpPr>
          <p:spPr>
            <a:xfrm>
              <a:off x="42759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2"/>
            <p:cNvSpPr/>
            <p:nvPr/>
          </p:nvSpPr>
          <p:spPr>
            <a:xfrm>
              <a:off x="4259475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62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63" name="Google Shape;463;p62"/>
            <p:cNvSpPr/>
            <p:nvPr/>
          </p:nvSpPr>
          <p:spPr>
            <a:xfrm rot="10800000" flipH="1">
              <a:off x="5167400" y="272545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10800000" flipH="1">
              <a:off x="515090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62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66" name="Google Shape;466;p62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avLst/>
              <a:gdLst/>
              <a:ahLst/>
              <a:cxnLst/>
              <a:rect l="l" t="t" r="r" b="b"/>
              <a:pathLst>
                <a:path w="23678" h="23696" extrusionOk="0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avLst/>
              <a:gdLst/>
              <a:ahLst/>
              <a:cxnLst/>
              <a:rect l="l" t="t" r="r" b="b"/>
              <a:pathLst>
                <a:path w="24999" h="24998" extrusionOk="0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2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69" name="Google Shape;469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2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73" name="Google Shape;473;p62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2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0BCA86-DA61-5E8F-7CEA-150DAE15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8CF545BF-2F6F-08B2-005B-9B0E80DDA40E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703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Does Efficiency Lead to Winning?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2479A-C412-E13D-E8C0-F64612F5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4" y="1567369"/>
            <a:ext cx="727773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Presentation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481" name="Google Shape;481;p63"/>
          <p:cNvGraphicFramePr/>
          <p:nvPr>
            <p:extLst>
              <p:ext uri="{D42A27DB-BD31-4B8C-83A1-F6EECF244321}">
                <p14:modId xmlns:p14="http://schemas.microsoft.com/office/powerpoint/2010/main" val="3315214923"/>
              </p:ext>
            </p:extLst>
          </p:nvPr>
        </p:nvGraphicFramePr>
        <p:xfrm>
          <a:off x="998325" y="1787090"/>
          <a:ext cx="7147325" cy="210300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4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Statistical Background in the NBA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well does each team’s scouting department view rookies?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rookie’s individual efficiency (PER) correlate to their contribution of winning?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a more efficient rookie have a substantially different shot selection than the least efficient?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has shot selection change for rookies over the last decade?</a:t>
                      </a: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0;p63">
            <a:extLst>
              <a:ext uri="{FF2B5EF4-FFF2-40B4-BE49-F238E27FC236}">
                <a16:creationId xmlns:a16="http://schemas.microsoft.com/office/drawing/2014/main" id="{BB9610B0-020F-B914-BEA2-74421A75D67E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Statistical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43F3-9F5B-1132-9DB0-EAB286E2BC1B}"/>
              </a:ext>
            </a:extLst>
          </p:cNvPr>
          <p:cNvSpPr txBox="1"/>
          <p:nvPr/>
        </p:nvSpPr>
        <p:spPr>
          <a:xfrm>
            <a:off x="1025912" y="1141962"/>
            <a:ext cx="709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Player Efficiency Rating (PER)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*PER = 0.68 + 26.77(FG) – 35.58(FGA) + 26.32(FT) – 25.47(FTA)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42.74(OR) + 11.45(DR) + 29.7(AST) + 47.3 (STL) + </a:t>
            </a: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38(BLK) – 47.9(TO) – 18.8(PF) + 41.1(PTS)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Win Shares (WS): Estimated number of wins contributed by the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Box Plus/Minus (BPM): Box score estimate of points per 100 possessions normalized against the average player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Value Over Replacement Player (VORP): A metric for a players worth compared to a replacement level player.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D38D-F179-F5F9-61E4-868132BE1E32}"/>
              </a:ext>
            </a:extLst>
          </p:cNvPr>
          <p:cNvSpPr txBox="1"/>
          <p:nvPr/>
        </p:nvSpPr>
        <p:spPr>
          <a:xfrm>
            <a:off x="713251" y="4676078"/>
            <a:ext cx="77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* Winston, W. L. (2009). </a:t>
            </a:r>
            <a:r>
              <a:rPr lang="en-US" sz="800" b="0" i="1" dirty="0">
                <a:solidFill>
                  <a:schemeClr val="bg1"/>
                </a:solidFill>
                <a:effectLst/>
                <a:latin typeface="+mj-lt"/>
              </a:rPr>
              <a:t>Mathletics: how gamblers, managers, and sports enthusiasts use mathematics in baseball, basketball, and football.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</a:rPr>
              <a:t> Princeton, Princeton University Press.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6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E4E53FDE-A16C-5C07-74CD-0823EA0AB856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Who’s Data Are We Looking 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36117-29E4-9178-2CA8-9BA331566F8C}"/>
              </a:ext>
            </a:extLst>
          </p:cNvPr>
          <p:cNvSpPr txBox="1"/>
          <p:nvPr/>
        </p:nvSpPr>
        <p:spPr>
          <a:xfrm>
            <a:off x="862363" y="1525040"/>
            <a:ext cx="24695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NBA rookies who have been drafted in the last ten years (2014-2023)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An NBA Draft consist of two rounds of thirty picks, sixty in total</a:t>
            </a: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 statistics come from the rookie year of the athlete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E1FB403-1EB4-27D8-8D09-58A430D7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42" y="1271239"/>
            <a:ext cx="4949695" cy="2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9F35CD73-536A-D308-A0A2-3D1785C7F79B}"/>
              </a:ext>
            </a:extLst>
          </p:cNvPr>
          <p:cNvSpPr txBox="1">
            <a:spLocks/>
          </p:cNvSpPr>
          <p:nvPr/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lt1"/>
              </a:solidFill>
              <a:latin typeface="Alfa Slab One" panose="020B0604020202020204" charset="0"/>
            </a:endParaRPr>
          </a:p>
        </p:txBody>
      </p:sp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A920EB35-0A71-FE51-C31B-5BC540752E83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Player Efficiency Rating for Each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6513E-AC36-9D9B-2309-FB808FAB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49C6CFFE-42C7-9581-97FB-4A6D2901E6B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F6437-A5FA-4438-9BB4-486B1549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4" y="1714442"/>
            <a:ext cx="7422872" cy="2495807"/>
          </a:xfrm>
          <a:prstGeom prst="rect">
            <a:avLst/>
          </a:prstGeom>
        </p:spPr>
      </p:pic>
      <p:sp>
        <p:nvSpPr>
          <p:cNvPr id="5" name="Google Shape;480;p63">
            <a:extLst>
              <a:ext uri="{FF2B5EF4-FFF2-40B4-BE49-F238E27FC236}">
                <a16:creationId xmlns:a16="http://schemas.microsoft.com/office/drawing/2014/main" id="{E513F458-51E9-4939-5444-8A215151513F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Win Shares for Each Team</a:t>
            </a:r>
          </a:p>
        </p:txBody>
      </p:sp>
    </p:spTree>
    <p:extLst>
      <p:ext uri="{BB962C8B-B14F-4D97-AF65-F5344CB8AC3E}">
        <p14:creationId xmlns:p14="http://schemas.microsoft.com/office/powerpoint/2010/main" val="62732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2E7A6708-3740-0EBA-ABD2-AD11B4AB1210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Average Box Plus/Minus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45F3-5C59-F24E-BC78-7BC4FDAA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5" y="1714442"/>
            <a:ext cx="7422872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AB878D76-3F10-10A8-BDF8-52519E4ACDD4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Value Over Replacement for Each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19081-0648-FCE9-3BA8-28FF332F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1" y="1714441"/>
            <a:ext cx="7422873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63">
            <a:extLst>
              <a:ext uri="{FF2B5EF4-FFF2-40B4-BE49-F238E27FC236}">
                <a16:creationId xmlns:a16="http://schemas.microsoft.com/office/drawing/2014/main" id="{D24E8C8B-CCAC-A412-0180-DE1A7A27819A}"/>
              </a:ext>
            </a:extLst>
          </p:cNvPr>
          <p:cNvSpPr txBox="1">
            <a:spLocks/>
          </p:cNvSpPr>
          <p:nvPr/>
        </p:nvSpPr>
        <p:spPr>
          <a:xfrm>
            <a:off x="713250" y="552758"/>
            <a:ext cx="7717500" cy="867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u="sng" dirty="0">
                <a:solidFill>
                  <a:schemeClr val="lt1"/>
                </a:solidFill>
                <a:latin typeface="Alfa Slab One" panose="020B0604020202020204" charset="0"/>
              </a:rPr>
              <a:t>Analyzing Team’s Scouting Department</a:t>
            </a:r>
          </a:p>
          <a:p>
            <a:pPr algn="ctr"/>
            <a:r>
              <a:rPr lang="en-US" dirty="0">
                <a:solidFill>
                  <a:schemeClr val="lt1"/>
                </a:solidFill>
                <a:latin typeface="Alfa Slab One" panose="020B0604020202020204" charset="0"/>
              </a:rPr>
              <a:t>Who Was Consistently in the Top 5 and Bottom 5?</a:t>
            </a:r>
          </a:p>
        </p:txBody>
      </p:sp>
      <p:graphicFrame>
        <p:nvGraphicFramePr>
          <p:cNvPr id="3" name="Google Shape;481;p63">
            <a:extLst>
              <a:ext uri="{FF2B5EF4-FFF2-40B4-BE49-F238E27FC236}">
                <a16:creationId xmlns:a16="http://schemas.microsoft.com/office/drawing/2014/main" id="{B583CAA5-A1E5-003F-3076-B4B70434B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372128"/>
              </p:ext>
            </p:extLst>
          </p:nvPr>
        </p:nvGraphicFramePr>
        <p:xfrm>
          <a:off x="998325" y="1787089"/>
          <a:ext cx="7147326" cy="2635440"/>
        </p:xfrm>
        <a:graphic>
          <a:graphicData uri="http://schemas.openxmlformats.org/drawingml/2006/table">
            <a:tbl>
              <a:tblPr>
                <a:noFill/>
                <a:tableStyleId>{56B202AD-1419-493C-9478-386BC029E9B2}</a:tableStyleId>
              </a:tblPr>
              <a:tblGrid>
                <a:gridCol w="17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38">
                  <a:extLst>
                    <a:ext uri="{9D8B030D-6E8A-4147-A177-3AD203B41FA5}">
                      <a16:colId xmlns:a16="http://schemas.microsoft.com/office/drawing/2014/main" val="2452033929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825">
                  <a:extLst>
                    <a:ext uri="{9D8B030D-6E8A-4147-A177-3AD203B41FA5}">
                      <a16:colId xmlns:a16="http://schemas.microsoft.com/office/drawing/2014/main" val="3030363375"/>
                    </a:ext>
                  </a:extLst>
                </a:gridCol>
              </a:tblGrid>
              <a:tr h="435654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 Scouting Performance</a:t>
                      </a:r>
                      <a:endParaRPr sz="18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Miami Heat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Division Titles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Portland Trail Blazers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Charlotte Hornets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Detroit Pistons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972373"/>
                  </a:ext>
                </a:extLst>
              </a:tr>
              <a:tr h="7260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Houston Rockets</a:t>
                      </a:r>
                      <a:endParaRPr sz="10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Indiana Pacers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NBA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Conference Titles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Division Titles</a:t>
                      </a: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4083"/>
                  </a:ext>
                </a:extLst>
              </a:tr>
            </a:tbl>
          </a:graphicData>
        </a:graphic>
      </p:graphicFrame>
      <p:pic>
        <p:nvPicPr>
          <p:cNvPr id="4" name="Picture 2" descr="Miami Heat - Wikipedia">
            <a:extLst>
              <a:ext uri="{FF2B5EF4-FFF2-40B4-BE49-F238E27FC236}">
                <a16:creationId xmlns:a16="http://schemas.microsoft.com/office/drawing/2014/main" id="{ECBC1BCC-9723-9A55-43AC-2C061ED7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lotte Hornets - Wikipedia">
            <a:extLst>
              <a:ext uri="{FF2B5EF4-FFF2-40B4-BE49-F238E27FC236}">
                <a16:creationId xmlns:a16="http://schemas.microsoft.com/office/drawing/2014/main" id="{74CE35A0-22D2-D1B9-9C27-2E57606F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069258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uston Rockets - Wikipedia">
            <a:extLst>
              <a:ext uri="{FF2B5EF4-FFF2-40B4-BE49-F238E27FC236}">
                <a16:creationId xmlns:a16="http://schemas.microsoft.com/office/drawing/2014/main" id="{956A43C1-C06C-A3FD-4ECA-6F33CA63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5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land Trail Blazers News, Videos, Schedule, Roster, Stats - Yahoo Sports">
            <a:extLst>
              <a:ext uri="{FF2B5EF4-FFF2-40B4-BE49-F238E27FC236}">
                <a16:creationId xmlns:a16="http://schemas.microsoft.com/office/drawing/2014/main" id="{33D29654-9397-8081-056B-FBA1871C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231258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roit Pistons logo">
            <a:extLst>
              <a:ext uri="{FF2B5EF4-FFF2-40B4-BE49-F238E27FC236}">
                <a16:creationId xmlns:a16="http://schemas.microsoft.com/office/drawing/2014/main" id="{8B05B152-DE18-9E1E-33FC-528A192D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069257"/>
            <a:ext cx="375308" cy="5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diana Pacers logo">
            <a:extLst>
              <a:ext uri="{FF2B5EF4-FFF2-40B4-BE49-F238E27FC236}">
                <a16:creationId xmlns:a16="http://schemas.microsoft.com/office/drawing/2014/main" id="{8E99B827-9538-2984-52B6-AC014D81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43" y="3817066"/>
            <a:ext cx="375308" cy="5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4863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435</Words>
  <Application>Microsoft Office PowerPoint</Application>
  <PresentationFormat>On-screen Show (16:9)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Alfa Slab One</vt:lpstr>
      <vt:lpstr>Roboto</vt:lpstr>
      <vt:lpstr>Wingdings</vt:lpstr>
      <vt:lpstr>Basketball Training Center by Slidesgo</vt:lpstr>
      <vt:lpstr>Welcome to the Association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Zechariah Avello</dc:creator>
  <cp:lastModifiedBy>Zechariah Avello</cp:lastModifiedBy>
  <cp:revision>14</cp:revision>
  <dcterms:modified xsi:type="dcterms:W3CDTF">2024-10-11T02:26:22Z</dcterms:modified>
</cp:coreProperties>
</file>