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22"/>
  </p:notesMasterIdLst>
  <p:sldIdLst>
    <p:sldId id="256" r:id="rId2"/>
    <p:sldId id="259" r:id="rId3"/>
    <p:sldId id="258" r:id="rId4"/>
    <p:sldId id="261" r:id="rId5"/>
    <p:sldId id="267" r:id="rId6"/>
    <p:sldId id="266" r:id="rId7"/>
    <p:sldId id="273" r:id="rId8"/>
    <p:sldId id="274" r:id="rId9"/>
    <p:sldId id="275" r:id="rId10"/>
    <p:sldId id="257" r:id="rId11"/>
    <p:sldId id="260" r:id="rId12"/>
    <p:sldId id="262" r:id="rId13"/>
    <p:sldId id="263" r:id="rId14"/>
    <p:sldId id="265" r:id="rId15"/>
    <p:sldId id="268" r:id="rId16"/>
    <p:sldId id="269" r:id="rId17"/>
    <p:sldId id="271" r:id="rId18"/>
    <p:sldId id="272" r:id="rId19"/>
    <p:sldId id="276" r:id="rId20"/>
    <p:sldId id="277" r:id="rId21"/>
  </p:sldIdLst>
  <p:sldSz cx="9144000" cy="5143500" type="screen16x9"/>
  <p:notesSz cx="6858000" cy="9144000"/>
  <p:embeddedFontLst>
    <p:embeddedFont>
      <p:font typeface="Alfa Slab One" panose="020B0604020202020204" charset="0"/>
      <p:regular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841"/>
    <a:srgbClr val="E95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B202AD-1419-493C-9478-386BC029E9B2}">
  <a:tblStyle styleId="{56B202AD-1419-493C-9478-386BC029E9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dd36727b3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dd36727b3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048825" y="848600"/>
            <a:ext cx="5046300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048825" y="3798375"/>
            <a:ext cx="5046300" cy="4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2902475" y="1879100"/>
            <a:ext cx="33390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_1_1_1_1_1">
    <p:bg>
      <p:bgPr>
        <a:solidFill>
          <a:schemeClr val="dk1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5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_1_1_1_1_1_1">
    <p:bg>
      <p:bgPr>
        <a:solidFill>
          <a:schemeClr val="dk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56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440" name="Google Shape;440;p56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1" name="Google Shape;441;p56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dk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6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37" name="Google Shape;37;p6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" name="Google Shape;38;p6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69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246975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701" r:id="rId2"/>
    <p:sldLayoutId id="2147483702" r:id="rId3"/>
    <p:sldLayoutId id="214748370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2"/>
          <p:cNvSpPr txBox="1">
            <a:spLocks noGrp="1"/>
          </p:cNvSpPr>
          <p:nvPr>
            <p:ph type="ctrTitle"/>
          </p:nvPr>
        </p:nvSpPr>
        <p:spPr>
          <a:xfrm>
            <a:off x="1888774" y="755174"/>
            <a:ext cx="5366352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Welcome to the Association</a:t>
            </a:r>
            <a:endParaRPr dirty="0"/>
          </a:p>
        </p:txBody>
      </p:sp>
      <p:sp>
        <p:nvSpPr>
          <p:cNvPr id="457" name="Google Shape;457;p62"/>
          <p:cNvSpPr txBox="1">
            <a:spLocks noGrp="1"/>
          </p:cNvSpPr>
          <p:nvPr>
            <p:ph type="subTitle" idx="1"/>
          </p:nvPr>
        </p:nvSpPr>
        <p:spPr>
          <a:xfrm>
            <a:off x="2048825" y="3798375"/>
            <a:ext cx="5046300" cy="4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Zechariah Avello, Cohort DA12</a:t>
            </a:r>
            <a:endParaRPr dirty="0"/>
          </a:p>
        </p:txBody>
      </p:sp>
      <p:sp>
        <p:nvSpPr>
          <p:cNvPr id="458" name="Google Shape;458;p62"/>
          <p:cNvSpPr txBox="1">
            <a:spLocks noGrp="1"/>
          </p:cNvSpPr>
          <p:nvPr>
            <p:ph type="subTitle" idx="2"/>
          </p:nvPr>
        </p:nvSpPr>
        <p:spPr>
          <a:xfrm>
            <a:off x="2119720" y="1988190"/>
            <a:ext cx="490451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/>
              <a:t>An in depth look at NBA rookies and there statistical contribution to their team</a:t>
            </a:r>
            <a:endParaRPr sz="1200" dirty="0"/>
          </a:p>
        </p:txBody>
      </p:sp>
      <p:grpSp>
        <p:nvGrpSpPr>
          <p:cNvPr id="459" name="Google Shape;459;p62"/>
          <p:cNvGrpSpPr/>
          <p:nvPr/>
        </p:nvGrpSpPr>
        <p:grpSpPr>
          <a:xfrm>
            <a:off x="4259475" y="2709406"/>
            <a:ext cx="624975" cy="624950"/>
            <a:chOff x="4259475" y="2709406"/>
            <a:chExt cx="624975" cy="624950"/>
          </a:xfrm>
        </p:grpSpPr>
        <p:sp>
          <p:nvSpPr>
            <p:cNvPr id="460" name="Google Shape;460;p62"/>
            <p:cNvSpPr/>
            <p:nvPr/>
          </p:nvSpPr>
          <p:spPr>
            <a:xfrm>
              <a:off x="4275975" y="2725906"/>
              <a:ext cx="591950" cy="592400"/>
            </a:xfrm>
            <a:custGeom>
              <a:avLst/>
              <a:gdLst/>
              <a:ahLst/>
              <a:cxnLst/>
              <a:rect l="l" t="t" r="r" b="b"/>
              <a:pathLst>
                <a:path w="23678" h="23696" extrusionOk="0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2"/>
            <p:cNvSpPr/>
            <p:nvPr/>
          </p:nvSpPr>
          <p:spPr>
            <a:xfrm>
              <a:off x="4259475" y="2709406"/>
              <a:ext cx="624975" cy="624950"/>
            </a:xfrm>
            <a:custGeom>
              <a:avLst/>
              <a:gdLst/>
              <a:ahLst/>
              <a:cxnLst/>
              <a:rect l="l" t="t" r="r" b="b"/>
              <a:pathLst>
                <a:path w="24999" h="24998" extrusionOk="0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62"/>
          <p:cNvGrpSpPr/>
          <p:nvPr/>
        </p:nvGrpSpPr>
        <p:grpSpPr>
          <a:xfrm>
            <a:off x="5150900" y="2709406"/>
            <a:ext cx="624975" cy="624950"/>
            <a:chOff x="5150900" y="2709406"/>
            <a:chExt cx="624975" cy="624950"/>
          </a:xfrm>
        </p:grpSpPr>
        <p:sp>
          <p:nvSpPr>
            <p:cNvPr id="463" name="Google Shape;463;p62"/>
            <p:cNvSpPr/>
            <p:nvPr/>
          </p:nvSpPr>
          <p:spPr>
            <a:xfrm rot="10800000" flipH="1">
              <a:off x="5167400" y="2725456"/>
              <a:ext cx="591950" cy="592400"/>
            </a:xfrm>
            <a:custGeom>
              <a:avLst/>
              <a:gdLst/>
              <a:ahLst/>
              <a:cxnLst/>
              <a:rect l="l" t="t" r="r" b="b"/>
              <a:pathLst>
                <a:path w="23678" h="23696" extrusionOk="0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2"/>
            <p:cNvSpPr/>
            <p:nvPr/>
          </p:nvSpPr>
          <p:spPr>
            <a:xfrm rot="10800000" flipH="1">
              <a:off x="5150900" y="2709406"/>
              <a:ext cx="624975" cy="624950"/>
            </a:xfrm>
            <a:custGeom>
              <a:avLst/>
              <a:gdLst/>
              <a:ahLst/>
              <a:cxnLst/>
              <a:rect l="l" t="t" r="r" b="b"/>
              <a:pathLst>
                <a:path w="24999" h="24998" extrusionOk="0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62"/>
          <p:cNvGrpSpPr/>
          <p:nvPr/>
        </p:nvGrpSpPr>
        <p:grpSpPr>
          <a:xfrm>
            <a:off x="3368050" y="2709406"/>
            <a:ext cx="624975" cy="624950"/>
            <a:chOff x="3368050" y="2709406"/>
            <a:chExt cx="624975" cy="624950"/>
          </a:xfrm>
        </p:grpSpPr>
        <p:sp>
          <p:nvSpPr>
            <p:cNvPr id="466" name="Google Shape;466;p62"/>
            <p:cNvSpPr/>
            <p:nvPr/>
          </p:nvSpPr>
          <p:spPr>
            <a:xfrm flipH="1">
              <a:off x="3384575" y="2725906"/>
              <a:ext cx="591950" cy="592400"/>
            </a:xfrm>
            <a:custGeom>
              <a:avLst/>
              <a:gdLst/>
              <a:ahLst/>
              <a:cxnLst/>
              <a:rect l="l" t="t" r="r" b="b"/>
              <a:pathLst>
                <a:path w="23678" h="23696" extrusionOk="0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62"/>
            <p:cNvSpPr/>
            <p:nvPr/>
          </p:nvSpPr>
          <p:spPr>
            <a:xfrm flipH="1">
              <a:off x="3368050" y="2709406"/>
              <a:ext cx="624975" cy="624950"/>
            </a:xfrm>
            <a:custGeom>
              <a:avLst/>
              <a:gdLst/>
              <a:ahLst/>
              <a:cxnLst/>
              <a:rect l="l" t="t" r="r" b="b"/>
              <a:pathLst>
                <a:path w="24999" h="24998" extrusionOk="0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62"/>
          <p:cNvGrpSpPr/>
          <p:nvPr/>
        </p:nvGrpSpPr>
        <p:grpSpPr>
          <a:xfrm>
            <a:off x="7129475" y="1270475"/>
            <a:ext cx="2602500" cy="2602500"/>
            <a:chOff x="7129475" y="1270500"/>
            <a:chExt cx="2602500" cy="2602500"/>
          </a:xfrm>
        </p:grpSpPr>
        <p:sp>
          <p:nvSpPr>
            <p:cNvPr id="469" name="Google Shape;469;p62"/>
            <p:cNvSpPr/>
            <p:nvPr/>
          </p:nvSpPr>
          <p:spPr>
            <a:xfrm>
              <a:off x="7415177" y="2348213"/>
              <a:ext cx="446959" cy="447020"/>
            </a:xfrm>
            <a:custGeom>
              <a:avLst/>
              <a:gdLst/>
              <a:ahLst/>
              <a:cxnLst/>
              <a:rect l="l" t="t" r="r" b="b"/>
              <a:pathLst>
                <a:path w="24232" h="24232" extrusionOk="0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2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2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62"/>
          <p:cNvGrpSpPr/>
          <p:nvPr/>
        </p:nvGrpSpPr>
        <p:grpSpPr>
          <a:xfrm flipH="1">
            <a:off x="-588025" y="1270425"/>
            <a:ext cx="2602500" cy="2602500"/>
            <a:chOff x="7129475" y="1270500"/>
            <a:chExt cx="2602500" cy="2602500"/>
          </a:xfrm>
        </p:grpSpPr>
        <p:sp>
          <p:nvSpPr>
            <p:cNvPr id="473" name="Google Shape;473;p62"/>
            <p:cNvSpPr/>
            <p:nvPr/>
          </p:nvSpPr>
          <p:spPr>
            <a:xfrm>
              <a:off x="7415177" y="2348213"/>
              <a:ext cx="446959" cy="447020"/>
            </a:xfrm>
            <a:custGeom>
              <a:avLst/>
              <a:gdLst/>
              <a:ahLst/>
              <a:cxnLst/>
              <a:rect l="l" t="t" r="r" b="b"/>
              <a:pathLst>
                <a:path w="24232" h="24232" extrusionOk="0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2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2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9F35CD73-536A-D308-A0A2-3D1785C7F79B}"/>
              </a:ext>
            </a:extLst>
          </p:cNvPr>
          <p:cNvSpPr txBox="1">
            <a:spLocks/>
          </p:cNvSpPr>
          <p:nvPr/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>
              <a:solidFill>
                <a:schemeClr val="lt1"/>
              </a:solidFill>
              <a:latin typeface="Alfa Slab One" panose="020B0604020202020204" charset="0"/>
            </a:endParaRPr>
          </a:p>
        </p:txBody>
      </p:sp>
      <p:sp>
        <p:nvSpPr>
          <p:cNvPr id="5" name="Google Shape;480;p63">
            <a:extLst>
              <a:ext uri="{FF2B5EF4-FFF2-40B4-BE49-F238E27FC236}">
                <a16:creationId xmlns:a16="http://schemas.microsoft.com/office/drawing/2014/main" id="{A920EB35-0A71-FE51-C31B-5BC540752E83}"/>
              </a:ext>
            </a:extLst>
          </p:cNvPr>
          <p:cNvSpPr txBox="1">
            <a:spLocks/>
          </p:cNvSpPr>
          <p:nvPr/>
        </p:nvSpPr>
        <p:spPr>
          <a:xfrm>
            <a:off x="713250" y="552758"/>
            <a:ext cx="7717500" cy="8671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u="sng" dirty="0">
                <a:solidFill>
                  <a:schemeClr val="lt1"/>
                </a:solidFill>
                <a:latin typeface="Alfa Slab One" panose="020B0604020202020204" charset="0"/>
              </a:rPr>
              <a:t>Analyzing Team’s Scouting Department</a:t>
            </a:r>
          </a:p>
          <a:p>
            <a:pPr algn="ctr"/>
            <a:r>
              <a:rPr lang="en-US" dirty="0">
                <a:solidFill>
                  <a:schemeClr val="lt1"/>
                </a:solidFill>
                <a:latin typeface="Alfa Slab One" panose="020B0604020202020204" charset="0"/>
              </a:rPr>
              <a:t>Average Player Efficiency Rating for Each Team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26513E-AC36-9D9B-2309-FB808FAB8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64" y="1714442"/>
            <a:ext cx="7422872" cy="249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46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DF6437-A5FA-4438-9BB4-486B15491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64" y="1714442"/>
            <a:ext cx="7422872" cy="2495807"/>
          </a:xfrm>
          <a:prstGeom prst="rect">
            <a:avLst/>
          </a:prstGeom>
        </p:spPr>
      </p:pic>
      <p:sp>
        <p:nvSpPr>
          <p:cNvPr id="5" name="Google Shape;480;p63">
            <a:extLst>
              <a:ext uri="{FF2B5EF4-FFF2-40B4-BE49-F238E27FC236}">
                <a16:creationId xmlns:a16="http://schemas.microsoft.com/office/drawing/2014/main" id="{E513F458-51E9-4939-5444-8A215151513F}"/>
              </a:ext>
            </a:extLst>
          </p:cNvPr>
          <p:cNvSpPr txBox="1">
            <a:spLocks/>
          </p:cNvSpPr>
          <p:nvPr/>
        </p:nvSpPr>
        <p:spPr>
          <a:xfrm>
            <a:off x="713250" y="558064"/>
            <a:ext cx="7717500" cy="8671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u="sng" dirty="0">
                <a:solidFill>
                  <a:schemeClr val="lt1"/>
                </a:solidFill>
                <a:latin typeface="Alfa Slab One" panose="020B0604020202020204" charset="0"/>
              </a:rPr>
              <a:t>Analyzing Team’s Scouting Department</a:t>
            </a:r>
          </a:p>
          <a:p>
            <a:pPr algn="ctr"/>
            <a:r>
              <a:rPr lang="en-US" dirty="0">
                <a:solidFill>
                  <a:schemeClr val="lt1"/>
                </a:solidFill>
                <a:latin typeface="Alfa Slab One" panose="020B0604020202020204" charset="0"/>
              </a:rPr>
              <a:t>Average Win Shares for Each Team</a:t>
            </a:r>
          </a:p>
        </p:txBody>
      </p:sp>
    </p:spTree>
    <p:extLst>
      <p:ext uri="{BB962C8B-B14F-4D97-AF65-F5344CB8AC3E}">
        <p14:creationId xmlns:p14="http://schemas.microsoft.com/office/powerpoint/2010/main" val="627327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2E7A6708-3740-0EBA-ABD2-AD11B4AB1210}"/>
              </a:ext>
            </a:extLst>
          </p:cNvPr>
          <p:cNvSpPr txBox="1">
            <a:spLocks/>
          </p:cNvSpPr>
          <p:nvPr/>
        </p:nvSpPr>
        <p:spPr>
          <a:xfrm>
            <a:off x="713250" y="552758"/>
            <a:ext cx="7717500" cy="8671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u="sng" dirty="0">
                <a:solidFill>
                  <a:schemeClr val="lt1"/>
                </a:solidFill>
                <a:latin typeface="Alfa Slab One" panose="020B0604020202020204" charset="0"/>
              </a:rPr>
              <a:t>Analyzing Team’s Scouting Department</a:t>
            </a:r>
          </a:p>
          <a:p>
            <a:pPr algn="ctr"/>
            <a:r>
              <a:rPr lang="en-US" dirty="0">
                <a:solidFill>
                  <a:schemeClr val="lt1"/>
                </a:solidFill>
                <a:latin typeface="Alfa Slab One" panose="020B0604020202020204" charset="0"/>
              </a:rPr>
              <a:t>Average Box Plus/Minus for Each Team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545F3-5C59-F24E-BC78-7BC4FDAA7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65" y="1714442"/>
            <a:ext cx="7422872" cy="249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72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AB878D76-3F10-10A8-BDF8-52519E4ACDD4}"/>
              </a:ext>
            </a:extLst>
          </p:cNvPr>
          <p:cNvSpPr txBox="1">
            <a:spLocks/>
          </p:cNvSpPr>
          <p:nvPr/>
        </p:nvSpPr>
        <p:spPr>
          <a:xfrm>
            <a:off x="713250" y="552758"/>
            <a:ext cx="7717500" cy="8671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u="sng" dirty="0">
                <a:solidFill>
                  <a:schemeClr val="lt1"/>
                </a:solidFill>
                <a:latin typeface="Alfa Slab One" panose="020B0604020202020204" charset="0"/>
              </a:rPr>
              <a:t>Analyzing Team’s Scouting Department</a:t>
            </a:r>
          </a:p>
          <a:p>
            <a:pPr algn="ctr"/>
            <a:r>
              <a:rPr lang="en-US" dirty="0">
                <a:solidFill>
                  <a:schemeClr val="lt1"/>
                </a:solidFill>
                <a:latin typeface="Alfa Slab One" panose="020B0604020202020204" charset="0"/>
              </a:rPr>
              <a:t>Value Over Replacement for Each Team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19081-0648-FCE9-3BA8-28FF332FE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61" y="1714441"/>
            <a:ext cx="7422873" cy="249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69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D24E8C8B-CCAC-A412-0180-DE1A7A27819A}"/>
              </a:ext>
            </a:extLst>
          </p:cNvPr>
          <p:cNvSpPr txBox="1">
            <a:spLocks/>
          </p:cNvSpPr>
          <p:nvPr/>
        </p:nvSpPr>
        <p:spPr>
          <a:xfrm>
            <a:off x="713250" y="552758"/>
            <a:ext cx="7717500" cy="8671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u="sng" dirty="0">
                <a:solidFill>
                  <a:schemeClr val="lt1"/>
                </a:solidFill>
                <a:latin typeface="Alfa Slab One" panose="020B0604020202020204" charset="0"/>
              </a:rPr>
              <a:t>Analyzing Team’s Scouting Department</a:t>
            </a:r>
          </a:p>
          <a:p>
            <a:pPr algn="ctr"/>
            <a:r>
              <a:rPr lang="en-US" dirty="0">
                <a:solidFill>
                  <a:schemeClr val="lt1"/>
                </a:solidFill>
                <a:latin typeface="Alfa Slab One" panose="020B0604020202020204" charset="0"/>
              </a:rPr>
              <a:t>Who Was Consistently in the Top 5 and Bottom 5?</a:t>
            </a:r>
          </a:p>
        </p:txBody>
      </p:sp>
      <p:graphicFrame>
        <p:nvGraphicFramePr>
          <p:cNvPr id="3" name="Google Shape;481;p63">
            <a:extLst>
              <a:ext uri="{FF2B5EF4-FFF2-40B4-BE49-F238E27FC236}">
                <a16:creationId xmlns:a16="http://schemas.microsoft.com/office/drawing/2014/main" id="{B583CAA5-A1E5-003F-3076-B4B70434B8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2372128"/>
              </p:ext>
            </p:extLst>
          </p:nvPr>
        </p:nvGraphicFramePr>
        <p:xfrm>
          <a:off x="998325" y="1787089"/>
          <a:ext cx="7147326" cy="2635440"/>
        </p:xfrm>
        <a:graphic>
          <a:graphicData uri="http://schemas.openxmlformats.org/drawingml/2006/table">
            <a:tbl>
              <a:tblPr>
                <a:noFill/>
                <a:tableStyleId>{56B202AD-1419-493C-9478-386BC029E9B2}</a:tableStyleId>
              </a:tblPr>
              <a:tblGrid>
                <a:gridCol w="178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838">
                  <a:extLst>
                    <a:ext uri="{9D8B030D-6E8A-4147-A177-3AD203B41FA5}">
                      <a16:colId xmlns:a16="http://schemas.microsoft.com/office/drawing/2014/main" val="2452033929"/>
                    </a:ext>
                  </a:extLst>
                </a:gridCol>
                <a:gridCol w="178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825">
                  <a:extLst>
                    <a:ext uri="{9D8B030D-6E8A-4147-A177-3AD203B41FA5}">
                      <a16:colId xmlns:a16="http://schemas.microsoft.com/office/drawing/2014/main" val="3030363375"/>
                    </a:ext>
                  </a:extLst>
                </a:gridCol>
              </a:tblGrid>
              <a:tr h="435654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Top Scouting Performance</a:t>
                      </a:r>
                      <a:endParaRPr sz="18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Bottom Scouting Performance</a:t>
                      </a:r>
                      <a:endParaRPr sz="18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09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Miami Heat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NBA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 Conference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 Division Titles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Portland Trail Blazers</a:t>
                      </a: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NBA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Conference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 Division Titles</a:t>
                      </a: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09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Charlotte Hornets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NBA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Conference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Division Titles</a:t>
                      </a: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Detroit Pistons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NBA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Conference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Division Titles</a:t>
                      </a: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972373"/>
                  </a:ext>
                </a:extLst>
              </a:tr>
              <a:tr h="72609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Houston Rockets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NBA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Conference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 Division Titles</a:t>
                      </a: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Indiana Pacers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NBA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Conference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 Division Titles</a:t>
                      </a: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614083"/>
                  </a:ext>
                </a:extLst>
              </a:tr>
            </a:tbl>
          </a:graphicData>
        </a:graphic>
      </p:graphicFrame>
      <p:pic>
        <p:nvPicPr>
          <p:cNvPr id="4" name="Picture 2" descr="Miami Heat - Wikipedia">
            <a:extLst>
              <a:ext uri="{FF2B5EF4-FFF2-40B4-BE49-F238E27FC236}">
                <a16:creationId xmlns:a16="http://schemas.microsoft.com/office/drawing/2014/main" id="{ECBC1BCC-9723-9A55-43AC-2C061ED7B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5" y="2312586"/>
            <a:ext cx="375308" cy="51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lotte Hornets - Wikipedia">
            <a:extLst>
              <a:ext uri="{FF2B5EF4-FFF2-40B4-BE49-F238E27FC236}">
                <a16:creationId xmlns:a16="http://schemas.microsoft.com/office/drawing/2014/main" id="{74CE35A0-22D2-D1B9-9C27-2E57606F6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5" y="3069258"/>
            <a:ext cx="375308" cy="51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ouston Rockets - Wikipedia">
            <a:extLst>
              <a:ext uri="{FF2B5EF4-FFF2-40B4-BE49-F238E27FC236}">
                <a16:creationId xmlns:a16="http://schemas.microsoft.com/office/drawing/2014/main" id="{956A43C1-C06C-A3FD-4ECA-6F33CA63D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5" y="3817066"/>
            <a:ext cx="375308" cy="51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rtland Trail Blazers News, Videos, Schedule, Roster, Stats - Yahoo Sports">
            <a:extLst>
              <a:ext uri="{FF2B5EF4-FFF2-40B4-BE49-F238E27FC236}">
                <a16:creationId xmlns:a16="http://schemas.microsoft.com/office/drawing/2014/main" id="{33D29654-9397-8081-056B-FBA1871C1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343" y="2312586"/>
            <a:ext cx="375308" cy="51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etroit Pistons logo">
            <a:extLst>
              <a:ext uri="{FF2B5EF4-FFF2-40B4-BE49-F238E27FC236}">
                <a16:creationId xmlns:a16="http://schemas.microsoft.com/office/drawing/2014/main" id="{8B05B152-DE18-9E1E-33FC-528A192D5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343" y="3069257"/>
            <a:ext cx="375308" cy="51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ndiana Pacers logo">
            <a:extLst>
              <a:ext uri="{FF2B5EF4-FFF2-40B4-BE49-F238E27FC236}">
                <a16:creationId xmlns:a16="http://schemas.microsoft.com/office/drawing/2014/main" id="{8E99B827-9538-2984-52B6-AC014D812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343" y="3817066"/>
            <a:ext cx="375308" cy="51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154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F5A102EB-A816-0076-0C6A-DEE519C93E23}"/>
              </a:ext>
            </a:extLst>
          </p:cNvPr>
          <p:cNvSpPr txBox="1">
            <a:spLocks/>
          </p:cNvSpPr>
          <p:nvPr/>
        </p:nvSpPr>
        <p:spPr>
          <a:xfrm>
            <a:off x="713250" y="552758"/>
            <a:ext cx="7717500" cy="703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u="sng" dirty="0">
                <a:solidFill>
                  <a:schemeClr val="lt1"/>
                </a:solidFill>
                <a:latin typeface="Alfa Slab One" panose="020B0604020202020204" charset="0"/>
              </a:rPr>
              <a:t>Shot Selection Difference</a:t>
            </a:r>
          </a:p>
          <a:p>
            <a:pPr algn="ctr"/>
            <a:r>
              <a:rPr lang="en-US" u="sng" dirty="0">
                <a:solidFill>
                  <a:schemeClr val="lt1"/>
                </a:solidFill>
                <a:latin typeface="Alfa Slab One" panose="020B0604020202020204" charset="0"/>
              </a:rPr>
              <a:t>What is the difference between the most efficient rookies and least efficient?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B400A6-4AF0-0EE5-D696-45171EDF1799}"/>
              </a:ext>
            </a:extLst>
          </p:cNvPr>
          <p:cNvSpPr txBox="1"/>
          <p:nvPr/>
        </p:nvSpPr>
        <p:spPr>
          <a:xfrm>
            <a:off x="862363" y="1525040"/>
            <a:ext cx="74490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Using the 2023 NBA draft class, we are looking at…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The criteria for eligibility is the athlete must have played at least 20 games and average over 10 minutes a game</a:t>
            </a:r>
          </a:p>
        </p:txBody>
      </p:sp>
      <p:graphicFrame>
        <p:nvGraphicFramePr>
          <p:cNvPr id="4" name="Google Shape;481;p63">
            <a:extLst>
              <a:ext uri="{FF2B5EF4-FFF2-40B4-BE49-F238E27FC236}">
                <a16:creationId xmlns:a16="http://schemas.microsoft.com/office/drawing/2014/main" id="{1E80FD57-35BF-6909-CDCA-7C63D1FF1A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4292155"/>
              </p:ext>
            </p:extLst>
          </p:nvPr>
        </p:nvGraphicFramePr>
        <p:xfrm>
          <a:off x="1932878" y="1920905"/>
          <a:ext cx="5278244" cy="1617749"/>
        </p:xfrm>
        <a:graphic>
          <a:graphicData uri="http://schemas.openxmlformats.org/drawingml/2006/table">
            <a:tbl>
              <a:tblPr>
                <a:noFill/>
                <a:tableStyleId>{56B202AD-1419-493C-9478-386BC029E9B2}</a:tableStyleId>
              </a:tblPr>
              <a:tblGrid>
                <a:gridCol w="2676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6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Three Most Efficient</a:t>
                      </a:r>
                      <a:endParaRPr sz="18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Three Least Efficient</a:t>
                      </a:r>
                      <a:endParaRPr sz="18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Victor </a:t>
                      </a:r>
                      <a:r>
                        <a:rPr lang="en-US" sz="1000" b="1" dirty="0" err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Wembanyama</a:t>
                      </a: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(PER = 25.4)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Rayan Rupert (PER = 6.2)</a:t>
                      </a: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2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Trayce</a:t>
                      </a: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Jackson-Davis (PER  = 22.6)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Julian </a:t>
                      </a:r>
                      <a:r>
                        <a:rPr lang="en-US" sz="1000" b="1" dirty="0" err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Strawther</a:t>
                      </a: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(PER = 7.7)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972373"/>
                  </a:ext>
                </a:extLst>
              </a:tr>
              <a:tr h="38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Dereck Lively II (PER = 18.8)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Anthony Black (PER = 8.2)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614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258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CAB122BF-5016-C339-8A95-ED62FCA37F83}"/>
              </a:ext>
            </a:extLst>
          </p:cNvPr>
          <p:cNvSpPr txBox="1">
            <a:spLocks/>
          </p:cNvSpPr>
          <p:nvPr/>
        </p:nvSpPr>
        <p:spPr>
          <a:xfrm>
            <a:off x="713250" y="552758"/>
            <a:ext cx="7717500" cy="703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u="sng" dirty="0">
                <a:solidFill>
                  <a:schemeClr val="lt1"/>
                </a:solidFill>
                <a:latin typeface="Alfa Slab One" panose="020B0604020202020204" charset="0"/>
              </a:rPr>
              <a:t>Most Efficient Rookies</a:t>
            </a:r>
          </a:p>
        </p:txBody>
      </p:sp>
      <p:pic>
        <p:nvPicPr>
          <p:cNvPr id="6" name="Picture 5" descr="A basketball court diagram with red and green points&#10;&#10;Description automatically generated">
            <a:extLst>
              <a:ext uri="{FF2B5EF4-FFF2-40B4-BE49-F238E27FC236}">
                <a16:creationId xmlns:a16="http://schemas.microsoft.com/office/drawing/2014/main" id="{B18990CB-22A7-D9C4-2542-9D5741ACBF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64" t="11492" r="9169" b="10154"/>
          <a:stretch/>
        </p:blipFill>
        <p:spPr>
          <a:xfrm>
            <a:off x="810322" y="1910577"/>
            <a:ext cx="2445834" cy="2230244"/>
          </a:xfrm>
          <a:prstGeom prst="rect">
            <a:avLst/>
          </a:prstGeom>
        </p:spPr>
      </p:pic>
      <p:pic>
        <p:nvPicPr>
          <p:cNvPr id="8" name="Picture 7" descr="A basketball court diagram with green and red markings&#10;&#10;Description automatically generated">
            <a:extLst>
              <a:ext uri="{FF2B5EF4-FFF2-40B4-BE49-F238E27FC236}">
                <a16:creationId xmlns:a16="http://schemas.microsoft.com/office/drawing/2014/main" id="{19185EB6-93BF-0B0C-0429-2E4679BC5E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373" t="11997" r="9855" b="10747"/>
          <a:stretch/>
        </p:blipFill>
        <p:spPr>
          <a:xfrm>
            <a:off x="3347395" y="1910576"/>
            <a:ext cx="2449210" cy="2230245"/>
          </a:xfrm>
          <a:prstGeom prst="rect">
            <a:avLst/>
          </a:prstGeom>
        </p:spPr>
      </p:pic>
      <p:pic>
        <p:nvPicPr>
          <p:cNvPr id="10" name="Picture 9" descr="A basketball court diagram with green and red dots&#10;&#10;Description automatically generated">
            <a:extLst>
              <a:ext uri="{FF2B5EF4-FFF2-40B4-BE49-F238E27FC236}">
                <a16:creationId xmlns:a16="http://schemas.microsoft.com/office/drawing/2014/main" id="{142A3B34-C420-A8E1-8829-A517680DD1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373" t="11852" r="9458" b="10747"/>
          <a:stretch/>
        </p:blipFill>
        <p:spPr>
          <a:xfrm>
            <a:off x="5887844" y="1910576"/>
            <a:ext cx="2457130" cy="2230245"/>
          </a:xfrm>
          <a:prstGeom prst="rect">
            <a:avLst/>
          </a:prstGeom>
        </p:spPr>
      </p:pic>
      <p:graphicFrame>
        <p:nvGraphicFramePr>
          <p:cNvPr id="11" name="Google Shape;481;p63">
            <a:extLst>
              <a:ext uri="{FF2B5EF4-FFF2-40B4-BE49-F238E27FC236}">
                <a16:creationId xmlns:a16="http://schemas.microsoft.com/office/drawing/2014/main" id="{1066D9C3-0A73-F847-7E08-AFD0467BE9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7256718"/>
              </p:ext>
            </p:extLst>
          </p:nvPr>
        </p:nvGraphicFramePr>
        <p:xfrm>
          <a:off x="810322" y="1438538"/>
          <a:ext cx="7534653" cy="435654"/>
        </p:xfrm>
        <a:graphic>
          <a:graphicData uri="http://schemas.openxmlformats.org/drawingml/2006/table">
            <a:tbl>
              <a:tblPr>
                <a:noFill/>
                <a:tableStyleId>{56B202AD-1419-493C-9478-386BC029E9B2}</a:tableStyleId>
              </a:tblPr>
              <a:tblGrid>
                <a:gridCol w="2490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9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4302">
                  <a:extLst>
                    <a:ext uri="{9D8B030D-6E8A-4147-A177-3AD203B41FA5}">
                      <a16:colId xmlns:a16="http://schemas.microsoft.com/office/drawing/2014/main" val="3432266641"/>
                    </a:ext>
                  </a:extLst>
                </a:gridCol>
              </a:tblGrid>
              <a:tr h="4356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Victor </a:t>
                      </a:r>
                      <a:r>
                        <a:rPr lang="en-US" sz="1400" b="1" dirty="0" err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Wembamyama</a:t>
                      </a:r>
                      <a:endParaRPr sz="14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Trayce</a:t>
                      </a: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Jackson-Davis</a:t>
                      </a:r>
                      <a:endParaRPr sz="14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Dereck Lively II</a:t>
                      </a:r>
                      <a:endParaRPr sz="14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282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asketball court diagram with green and red dots&#10;&#10;Description automatically generated">
            <a:extLst>
              <a:ext uri="{FF2B5EF4-FFF2-40B4-BE49-F238E27FC236}">
                <a16:creationId xmlns:a16="http://schemas.microsoft.com/office/drawing/2014/main" id="{7E2EDE7E-9C03-CE7F-95BC-ED6F19CB8F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40" t="11997" r="9591" b="10747"/>
          <a:stretch/>
        </p:blipFill>
        <p:spPr>
          <a:xfrm>
            <a:off x="5896188" y="1910573"/>
            <a:ext cx="2461729" cy="2230247"/>
          </a:xfrm>
          <a:prstGeom prst="rect">
            <a:avLst/>
          </a:prstGeom>
        </p:spPr>
      </p:pic>
      <p:pic>
        <p:nvPicPr>
          <p:cNvPr id="7" name="Picture 6" descr="A basketball court diagram with red and green dots&#10;&#10;Description automatically generated">
            <a:extLst>
              <a:ext uri="{FF2B5EF4-FFF2-40B4-BE49-F238E27FC236}">
                <a16:creationId xmlns:a16="http://schemas.microsoft.com/office/drawing/2014/main" id="{E6C4C09B-64DA-4DD3-02B3-3E7E14AE37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373" t="11997" r="9590" b="10747"/>
          <a:stretch/>
        </p:blipFill>
        <p:spPr>
          <a:xfrm>
            <a:off x="3347395" y="1910575"/>
            <a:ext cx="2457555" cy="2230246"/>
          </a:xfrm>
          <a:prstGeom prst="rect">
            <a:avLst/>
          </a:prstGeom>
        </p:spPr>
      </p:pic>
      <p:pic>
        <p:nvPicPr>
          <p:cNvPr id="4" name="Picture 3" descr="A basketball court diagram with red and green dots&#10;&#10;Description automatically generated">
            <a:extLst>
              <a:ext uri="{FF2B5EF4-FFF2-40B4-BE49-F238E27FC236}">
                <a16:creationId xmlns:a16="http://schemas.microsoft.com/office/drawing/2014/main" id="{0E431D13-A94A-08AD-1B56-9F0C0DFA207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107" t="11707" r="9591" b="10533"/>
          <a:stretch/>
        </p:blipFill>
        <p:spPr>
          <a:xfrm>
            <a:off x="810323" y="1914325"/>
            <a:ext cx="2445834" cy="2226496"/>
          </a:xfrm>
          <a:prstGeom prst="rect">
            <a:avLst/>
          </a:prstGeom>
        </p:spPr>
      </p:pic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CAB122BF-5016-C339-8A95-ED62FCA37F83}"/>
              </a:ext>
            </a:extLst>
          </p:cNvPr>
          <p:cNvSpPr txBox="1">
            <a:spLocks/>
          </p:cNvSpPr>
          <p:nvPr/>
        </p:nvSpPr>
        <p:spPr>
          <a:xfrm>
            <a:off x="713250" y="552758"/>
            <a:ext cx="7717500" cy="703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u="sng" dirty="0">
                <a:solidFill>
                  <a:schemeClr val="lt1"/>
                </a:solidFill>
                <a:latin typeface="Alfa Slab One" panose="020B0604020202020204" charset="0"/>
              </a:rPr>
              <a:t>Least Efficient Rookies</a:t>
            </a:r>
          </a:p>
        </p:txBody>
      </p:sp>
      <p:graphicFrame>
        <p:nvGraphicFramePr>
          <p:cNvPr id="11" name="Google Shape;481;p63">
            <a:extLst>
              <a:ext uri="{FF2B5EF4-FFF2-40B4-BE49-F238E27FC236}">
                <a16:creationId xmlns:a16="http://schemas.microsoft.com/office/drawing/2014/main" id="{1066D9C3-0A73-F847-7E08-AFD0467BE9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5722517"/>
              </p:ext>
            </p:extLst>
          </p:nvPr>
        </p:nvGraphicFramePr>
        <p:xfrm>
          <a:off x="810322" y="1438538"/>
          <a:ext cx="7534653" cy="435654"/>
        </p:xfrm>
        <a:graphic>
          <a:graphicData uri="http://schemas.openxmlformats.org/drawingml/2006/table">
            <a:tbl>
              <a:tblPr>
                <a:noFill/>
                <a:tableStyleId>{56B202AD-1419-493C-9478-386BC029E9B2}</a:tableStyleId>
              </a:tblPr>
              <a:tblGrid>
                <a:gridCol w="2490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9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4302">
                  <a:extLst>
                    <a:ext uri="{9D8B030D-6E8A-4147-A177-3AD203B41FA5}">
                      <a16:colId xmlns:a16="http://schemas.microsoft.com/office/drawing/2014/main" val="3432266641"/>
                    </a:ext>
                  </a:extLst>
                </a:gridCol>
              </a:tblGrid>
              <a:tr h="4356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Rayan Rupert</a:t>
                      </a:r>
                      <a:endParaRPr sz="14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Julian </a:t>
                      </a:r>
                      <a:r>
                        <a:rPr lang="en-US" sz="1400" b="1" dirty="0" err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Strawther</a:t>
                      </a:r>
                      <a:endParaRPr sz="14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Anthony Black</a:t>
                      </a:r>
                      <a:endParaRPr sz="14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920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A0E979-85FC-81A8-F91B-B9DBA19E77B8}"/>
              </a:ext>
            </a:extLst>
          </p:cNvPr>
          <p:cNvSpPr/>
          <p:nvPr/>
        </p:nvSpPr>
        <p:spPr>
          <a:xfrm>
            <a:off x="713250" y="552758"/>
            <a:ext cx="7717500" cy="4037984"/>
          </a:xfrm>
          <a:prstGeom prst="rect">
            <a:avLst/>
          </a:prstGeom>
          <a:noFill/>
          <a:ln w="57150">
            <a:solidFill>
              <a:srgbClr val="2428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CC982F8F-12F0-057D-3CF7-F657207B3060}"/>
              </a:ext>
            </a:extLst>
          </p:cNvPr>
          <p:cNvSpPr txBox="1">
            <a:spLocks/>
          </p:cNvSpPr>
          <p:nvPr/>
        </p:nvSpPr>
        <p:spPr>
          <a:xfrm>
            <a:off x="713250" y="552758"/>
            <a:ext cx="7717500" cy="70361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u="sng" dirty="0">
                <a:solidFill>
                  <a:schemeClr val="lt1"/>
                </a:solidFill>
                <a:latin typeface="Alfa Slab One" panose="020B0604020202020204" charset="0"/>
              </a:rPr>
              <a:t>Efficiency By the Numbers</a:t>
            </a:r>
          </a:p>
        </p:txBody>
      </p:sp>
      <p:graphicFrame>
        <p:nvGraphicFramePr>
          <p:cNvPr id="3" name="Google Shape;481;p63">
            <a:extLst>
              <a:ext uri="{FF2B5EF4-FFF2-40B4-BE49-F238E27FC236}">
                <a16:creationId xmlns:a16="http://schemas.microsoft.com/office/drawing/2014/main" id="{533521FA-722E-46CB-16D4-B08EE203C3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6652390"/>
              </p:ext>
            </p:extLst>
          </p:nvPr>
        </p:nvGraphicFramePr>
        <p:xfrm>
          <a:off x="1278673" y="1355909"/>
          <a:ext cx="6586654" cy="3640371"/>
        </p:xfrm>
        <a:graphic>
          <a:graphicData uri="http://schemas.openxmlformats.org/drawingml/2006/table">
            <a:tbl>
              <a:tblPr>
                <a:noFill/>
                <a:tableStyleId>{56B202AD-1419-493C-9478-386BC029E9B2}</a:tableStyleId>
              </a:tblPr>
              <a:tblGrid>
                <a:gridCol w="1775858">
                  <a:extLst>
                    <a:ext uri="{9D8B030D-6E8A-4147-A177-3AD203B41FA5}">
                      <a16:colId xmlns:a16="http://schemas.microsoft.com/office/drawing/2014/main" val="1661917075"/>
                    </a:ext>
                  </a:extLst>
                </a:gridCol>
                <a:gridCol w="2327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3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Statistic</a:t>
                      </a:r>
                      <a:endParaRPr sz="18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Three Most Efficient</a:t>
                      </a:r>
                      <a:endParaRPr sz="18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Three Least Efficient</a:t>
                      </a:r>
                      <a:endParaRPr sz="18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Points</a:t>
                      </a:r>
                      <a:endParaRPr sz="1400" b="1" u="sng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12.7</a:t>
                      </a:r>
                      <a:endParaRPr sz="14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4.4</a:t>
                      </a: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2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Field Goal %</a:t>
                      </a:r>
                      <a:endParaRPr sz="1400" b="1" u="sng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5.1/9.0 (56.7%)</a:t>
                      </a:r>
                      <a:endParaRPr sz="14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1.6/4.0 (40%)</a:t>
                      </a:r>
                      <a:endParaRPr sz="14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972373"/>
                  </a:ext>
                </a:extLst>
              </a:tr>
              <a:tr h="38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Assist</a:t>
                      </a:r>
                      <a:endParaRPr sz="1400" b="1" u="sng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2.1</a:t>
                      </a:r>
                      <a:endParaRPr sz="14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1.3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614083"/>
                  </a:ext>
                </a:extLst>
              </a:tr>
              <a:tr h="38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Rebounds</a:t>
                      </a:r>
                      <a:endParaRPr sz="1400" b="1" u="sng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7.7</a:t>
                      </a:r>
                      <a:endParaRPr sz="14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1.8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979685"/>
                  </a:ext>
                </a:extLst>
              </a:tr>
              <a:tr h="38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Steals</a:t>
                      </a:r>
                      <a:endParaRPr sz="1400" b="1" u="sng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</a:t>
                      </a:r>
                      <a:endParaRPr sz="14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120594"/>
                  </a:ext>
                </a:extLst>
              </a:tr>
              <a:tr h="38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Blocks</a:t>
                      </a:r>
                      <a:endParaRPr sz="1400" b="1" u="sng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2.0</a:t>
                      </a:r>
                      <a:endParaRPr sz="14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697011"/>
                  </a:ext>
                </a:extLst>
              </a:tr>
              <a:tr h="38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Turnovers</a:t>
                      </a:r>
                      <a:endParaRPr sz="1400" b="1" u="sng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1.8</a:t>
                      </a:r>
                      <a:endParaRPr sz="14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526436"/>
                  </a:ext>
                </a:extLst>
              </a:tr>
              <a:tr h="38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Win Shares</a:t>
                      </a:r>
                      <a:endParaRPr sz="1400" b="1" u="sng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4.5</a:t>
                      </a:r>
                      <a:endParaRPr sz="14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673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060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F474CC1E-10C5-57DC-80BC-E993D1B3D538}"/>
              </a:ext>
            </a:extLst>
          </p:cNvPr>
          <p:cNvSpPr txBox="1">
            <a:spLocks/>
          </p:cNvSpPr>
          <p:nvPr/>
        </p:nvSpPr>
        <p:spPr>
          <a:xfrm>
            <a:off x="713250" y="552758"/>
            <a:ext cx="7717500" cy="703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u="sng" dirty="0">
                <a:solidFill>
                  <a:schemeClr val="lt1"/>
                </a:solidFill>
                <a:latin typeface="Alfa Slab One" panose="020B0604020202020204" charset="0"/>
              </a:rPr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6FA02-A6D1-C73A-FF72-5F4DB772024F}"/>
              </a:ext>
            </a:extLst>
          </p:cNvPr>
          <p:cNvSpPr txBox="1"/>
          <p:nvPr/>
        </p:nvSpPr>
        <p:spPr>
          <a:xfrm>
            <a:off x="1025912" y="1342684"/>
            <a:ext cx="70921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First round rookies seem to have slightly higher PER than second rounders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The best indicator for a plyers efficiency is their box plus/minus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 rookie’s efficiency does not necessarily correlate with their win share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There does not seem to be much of a trend between how well a team drafts and their success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Some of the most efficient rookies tend to be </a:t>
            </a:r>
            <a:r>
              <a:rPr lang="en-US" dirty="0" err="1">
                <a:solidFill>
                  <a:schemeClr val="bg1"/>
                </a:solidFill>
              </a:rPr>
              <a:t>bigs</a:t>
            </a:r>
            <a:r>
              <a:rPr lang="en-US" dirty="0">
                <a:solidFill>
                  <a:schemeClr val="bg1"/>
                </a:solidFill>
              </a:rPr>
              <a:t> who play near the basket</a:t>
            </a:r>
          </a:p>
        </p:txBody>
      </p:sp>
    </p:spTree>
    <p:extLst>
      <p:ext uri="{BB962C8B-B14F-4D97-AF65-F5344CB8AC3E}">
        <p14:creationId xmlns:p14="http://schemas.microsoft.com/office/powerpoint/2010/main" val="347864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3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Presentation Overview</a:t>
            </a:r>
            <a:endParaRPr dirty="0">
              <a:solidFill>
                <a:schemeClr val="lt1"/>
              </a:solidFill>
            </a:endParaRPr>
          </a:p>
        </p:txBody>
      </p:sp>
      <p:graphicFrame>
        <p:nvGraphicFramePr>
          <p:cNvPr id="481" name="Google Shape;481;p63"/>
          <p:cNvGraphicFramePr/>
          <p:nvPr>
            <p:extLst>
              <p:ext uri="{D42A27DB-BD31-4B8C-83A1-F6EECF244321}">
                <p14:modId xmlns:p14="http://schemas.microsoft.com/office/powerpoint/2010/main" val="3463499595"/>
              </p:ext>
            </p:extLst>
          </p:nvPr>
        </p:nvGraphicFramePr>
        <p:xfrm>
          <a:off x="998325" y="1787090"/>
          <a:ext cx="7147325" cy="2103000"/>
        </p:xfrm>
        <a:graphic>
          <a:graphicData uri="http://schemas.openxmlformats.org/drawingml/2006/table">
            <a:tbl>
              <a:tblPr>
                <a:noFill/>
                <a:tableStyleId>{56B202AD-1419-493C-9478-386BC029E9B2}</a:tableStyleId>
              </a:tblPr>
              <a:tblGrid>
                <a:gridCol w="400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6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Statistical Background in the NBA</a:t>
                      </a:r>
                      <a:endParaRPr sz="10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Does a rookie’s individual efficiency (PER) correlate to their contribution of winning?</a:t>
                      </a:r>
                      <a:endParaRPr sz="10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Breakdown an NBA’s team Scouting Department and how well they draft.</a:t>
                      </a:r>
                      <a:endParaRPr sz="10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Does a more efficient rookie have a substantially different shot selection than the least efficient?</a:t>
                      </a:r>
                      <a:endParaRPr sz="10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What can be concluded?</a:t>
                      </a:r>
                      <a:endParaRPr sz="10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13A46C-2A1E-EF92-F1FA-DB5FE9780BCD}"/>
              </a:ext>
            </a:extLst>
          </p:cNvPr>
          <p:cNvSpPr txBox="1"/>
          <p:nvPr/>
        </p:nvSpPr>
        <p:spPr>
          <a:xfrm>
            <a:off x="3182036" y="2217807"/>
            <a:ext cx="2779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91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0;p63">
            <a:extLst>
              <a:ext uri="{FF2B5EF4-FFF2-40B4-BE49-F238E27FC236}">
                <a16:creationId xmlns:a16="http://schemas.microsoft.com/office/drawing/2014/main" id="{BB9610B0-020F-B914-BEA2-74421A75D67E}"/>
              </a:ext>
            </a:extLst>
          </p:cNvPr>
          <p:cNvSpPr txBox="1">
            <a:spLocks/>
          </p:cNvSpPr>
          <p:nvPr/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chemeClr val="lt1"/>
                </a:solidFill>
                <a:latin typeface="Alfa Slab One" panose="020B0604020202020204" charset="0"/>
              </a:rPr>
              <a:t>Statistical Background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343F3-9F5B-1132-9DB0-EAB286E2BC1B}"/>
              </a:ext>
            </a:extLst>
          </p:cNvPr>
          <p:cNvSpPr txBox="1"/>
          <p:nvPr/>
        </p:nvSpPr>
        <p:spPr>
          <a:xfrm>
            <a:off x="1025912" y="1141962"/>
            <a:ext cx="70921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Player Efficiency Rating (PER)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 algn="ctr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*PER = 0.68 + 26.77(FG) – 35.58(FGA) + 26.32(FT) – 25.47(FTA) + </a:t>
            </a:r>
          </a:p>
          <a:p>
            <a:pPr algn="ctr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42.74(OR) + 11.45(DR) + 29.7(AST) + 47.3 (STL) + </a:t>
            </a:r>
          </a:p>
          <a:p>
            <a:pPr algn="ctr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38(BLK) – 47.9(TO) – 18.8(PF) + 41.1(PTS)</a:t>
            </a:r>
          </a:p>
          <a:p>
            <a:pPr algn="ctr"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Win Shares (WS): Estimated number of wins contributed by the player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Box Plus/Minus (BPM): Box score estimate of points per 100 possessions normalized against the average player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Value Over Replacement Player (VORP): A metric for a players worth compared to a replacement level player.</a:t>
            </a:r>
          </a:p>
          <a:p>
            <a:pPr algn="ctr"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B6D38D-F179-F5F9-61E4-868132BE1E32}"/>
              </a:ext>
            </a:extLst>
          </p:cNvPr>
          <p:cNvSpPr txBox="1"/>
          <p:nvPr/>
        </p:nvSpPr>
        <p:spPr>
          <a:xfrm>
            <a:off x="713251" y="4676078"/>
            <a:ext cx="771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effectLst/>
                <a:latin typeface="+mj-lt"/>
              </a:rPr>
              <a:t>* Winston, W. L. (2009). </a:t>
            </a:r>
            <a:r>
              <a:rPr lang="en-US" sz="800" b="0" i="1" dirty="0">
                <a:solidFill>
                  <a:schemeClr val="bg1"/>
                </a:solidFill>
                <a:effectLst/>
                <a:latin typeface="+mj-lt"/>
              </a:rPr>
              <a:t>Mathletics: how gamblers, managers, and sports enthusiasts use mathematics in baseball, basketball, and football.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+mj-lt"/>
              </a:rPr>
              <a:t> Princeton, Princeton University Press.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630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E4E53FDE-A16C-5C07-74CD-0823EA0AB856}"/>
              </a:ext>
            </a:extLst>
          </p:cNvPr>
          <p:cNvSpPr txBox="1">
            <a:spLocks/>
          </p:cNvSpPr>
          <p:nvPr/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chemeClr val="lt1"/>
                </a:solidFill>
                <a:latin typeface="Alfa Slab One" panose="020B0604020202020204" charset="0"/>
              </a:rPr>
              <a:t>Who’s Data Are We Looking At?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36117-29E4-9178-2CA8-9BA331566F8C}"/>
              </a:ext>
            </a:extLst>
          </p:cNvPr>
          <p:cNvSpPr txBox="1"/>
          <p:nvPr/>
        </p:nvSpPr>
        <p:spPr>
          <a:xfrm>
            <a:off x="862363" y="1525040"/>
            <a:ext cx="246957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NBA rookies who have been drafted in the last ten years (2014-2023)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lvl="8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An NBA Draft consist of two rounds of thirty picks, sixty in total</a:t>
            </a:r>
          </a:p>
          <a:p>
            <a:pPr marL="285750" lvl="8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lvl="8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All statistics come from the rookie year of the athlete</a:t>
            </a:r>
          </a:p>
        </p:txBody>
      </p:sp>
      <p:pic>
        <p:nvPicPr>
          <p:cNvPr id="7" name="Picture 6" descr="A graph of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6E1FB403-1EB4-27D8-8D09-58A430D77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942" y="1271239"/>
            <a:ext cx="4949695" cy="29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4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showing the average per by draft pick number&#10;&#10;Description automatically generated">
            <a:extLst>
              <a:ext uri="{FF2B5EF4-FFF2-40B4-BE49-F238E27FC236}">
                <a16:creationId xmlns:a16="http://schemas.microsoft.com/office/drawing/2014/main" id="{2D05E993-B6CE-E28E-F2F0-310CD4F55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49" y="1256371"/>
            <a:ext cx="2651299" cy="1660010"/>
          </a:xfrm>
          <a:prstGeom prst="rect">
            <a:avLst/>
          </a:prstGeom>
        </p:spPr>
      </p:pic>
      <p:pic>
        <p:nvPicPr>
          <p:cNvPr id="11" name="Picture 10" descr="A graph showing the average win share by draft pick number&#10;&#10;Description automatically generated">
            <a:extLst>
              <a:ext uri="{FF2B5EF4-FFF2-40B4-BE49-F238E27FC236}">
                <a16:creationId xmlns:a16="http://schemas.microsoft.com/office/drawing/2014/main" id="{DFB6587E-DA24-A595-404A-E986BBB18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49" y="2930730"/>
            <a:ext cx="2651299" cy="1660010"/>
          </a:xfrm>
          <a:prstGeom prst="rect">
            <a:avLst/>
          </a:prstGeom>
        </p:spPr>
      </p:pic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5FD89042-F54B-36A3-42B8-1459B3B266E8}"/>
              </a:ext>
            </a:extLst>
          </p:cNvPr>
          <p:cNvSpPr txBox="1">
            <a:spLocks/>
          </p:cNvSpPr>
          <p:nvPr/>
        </p:nvSpPr>
        <p:spPr>
          <a:xfrm>
            <a:off x="713250" y="552758"/>
            <a:ext cx="7717500" cy="703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u="sng" dirty="0">
                <a:solidFill>
                  <a:schemeClr val="lt1"/>
                </a:solidFill>
                <a:latin typeface="Alfa Slab One" panose="020B0604020202020204" charset="0"/>
              </a:rPr>
              <a:t>Metric Evaluation of Draft Pick</a:t>
            </a:r>
          </a:p>
        </p:txBody>
      </p:sp>
      <p:pic>
        <p:nvPicPr>
          <p:cNvPr id="15" name="Picture 14" descr="A graph showing the average bpm by draft pick number&#10;&#10;Description automatically generated">
            <a:extLst>
              <a:ext uri="{FF2B5EF4-FFF2-40B4-BE49-F238E27FC236}">
                <a16:creationId xmlns:a16="http://schemas.microsoft.com/office/drawing/2014/main" id="{3A3DC142-780A-FA05-148B-DE72554CD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403" y="2932170"/>
            <a:ext cx="2651299" cy="1660010"/>
          </a:xfrm>
          <a:prstGeom prst="rect">
            <a:avLst/>
          </a:prstGeom>
        </p:spPr>
      </p:pic>
      <p:pic>
        <p:nvPicPr>
          <p:cNvPr id="17" name="Picture 16" descr="A graph of a number of vorps&#10;&#10;Description automatically generated">
            <a:extLst>
              <a:ext uri="{FF2B5EF4-FFF2-40B4-BE49-F238E27FC236}">
                <a16:creationId xmlns:a16="http://schemas.microsoft.com/office/drawing/2014/main" id="{F0EDE236-64FC-28AE-4A6C-B5C9D0247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402" y="1263298"/>
            <a:ext cx="2651299" cy="1653083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F9BC1F1-CD67-27B5-530A-972C3A7B3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156499"/>
              </p:ext>
            </p:extLst>
          </p:nvPr>
        </p:nvGraphicFramePr>
        <p:xfrm>
          <a:off x="6084510" y="1823290"/>
          <a:ext cx="2279334" cy="19405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139667">
                  <a:extLst>
                    <a:ext uri="{9D8B030D-6E8A-4147-A177-3AD203B41FA5}">
                      <a16:colId xmlns:a16="http://schemas.microsoft.com/office/drawing/2014/main" val="3858715095"/>
                    </a:ext>
                  </a:extLst>
                </a:gridCol>
                <a:gridCol w="1139667">
                  <a:extLst>
                    <a:ext uri="{9D8B030D-6E8A-4147-A177-3AD203B41FA5}">
                      <a16:colId xmlns:a16="http://schemas.microsoft.com/office/drawing/2014/main" val="304103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Statistical 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Correlation to Draft Pick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86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-0.392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60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-0.665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36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 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38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-0.711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64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77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B0BCA86-DA61-5E8F-7CEA-150DAE152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34" y="1567369"/>
            <a:ext cx="7277731" cy="2796782"/>
          </a:xfrm>
          <a:prstGeom prst="rect">
            <a:avLst/>
          </a:prstGeom>
        </p:spPr>
      </p:pic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8CF545BF-2F6F-08B2-005B-9B0E80DDA40E}"/>
              </a:ext>
            </a:extLst>
          </p:cNvPr>
          <p:cNvSpPr txBox="1">
            <a:spLocks/>
          </p:cNvSpPr>
          <p:nvPr/>
        </p:nvSpPr>
        <p:spPr>
          <a:xfrm>
            <a:off x="713250" y="552758"/>
            <a:ext cx="7717500" cy="703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u="sng" dirty="0">
                <a:solidFill>
                  <a:schemeClr val="lt1"/>
                </a:solidFill>
                <a:latin typeface="Alfa Slab One" panose="020B0604020202020204" charset="0"/>
              </a:rPr>
              <a:t>Does Efficiency Lead to Winning?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52479A-C412-E13D-E8C0-F64612F58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34" y="1567369"/>
            <a:ext cx="7277731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showing a number of points&#10;&#10;Description automatically generated">
            <a:extLst>
              <a:ext uri="{FF2B5EF4-FFF2-40B4-BE49-F238E27FC236}">
                <a16:creationId xmlns:a16="http://schemas.microsoft.com/office/drawing/2014/main" id="{A5EBF59C-32D8-565D-C077-6EF593568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965" y="1421254"/>
            <a:ext cx="3903632" cy="2927724"/>
          </a:xfrm>
          <a:prstGeom prst="rect">
            <a:avLst/>
          </a:prstGeom>
        </p:spPr>
      </p:pic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1229D4F3-F32B-14DD-4585-50A497F12E4B}"/>
              </a:ext>
            </a:extLst>
          </p:cNvPr>
          <p:cNvSpPr txBox="1">
            <a:spLocks/>
          </p:cNvSpPr>
          <p:nvPr/>
        </p:nvSpPr>
        <p:spPr>
          <a:xfrm>
            <a:off x="713250" y="552758"/>
            <a:ext cx="7717500" cy="703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u="sng" dirty="0">
                <a:solidFill>
                  <a:schemeClr val="lt1"/>
                </a:solidFill>
                <a:latin typeface="Alfa Slab One" panose="020B0604020202020204" charset="0"/>
              </a:rPr>
              <a:t>Does Efficiency Lead to Winning?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0B81B-F158-AA5D-72D3-2229A87FB9BA}"/>
              </a:ext>
            </a:extLst>
          </p:cNvPr>
          <p:cNvSpPr txBox="1"/>
          <p:nvPr/>
        </p:nvSpPr>
        <p:spPr>
          <a:xfrm>
            <a:off x="862363" y="1663809"/>
            <a:ext cx="24695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The assumption is a players efficiency correlates to win share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Very weak correlation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Most rookies attribute to 0 wins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So, what advanced stats correlate with each other?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730F6A-BF57-4933-56CD-E4A0D8CDF390}"/>
              </a:ext>
            </a:extLst>
          </p:cNvPr>
          <p:cNvSpPr txBox="1"/>
          <p:nvPr/>
        </p:nvSpPr>
        <p:spPr>
          <a:xfrm>
            <a:off x="4572000" y="1908197"/>
            <a:ext cx="13083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Correlation = 0.230 </a:t>
            </a:r>
          </a:p>
        </p:txBody>
      </p:sp>
    </p:spTree>
    <p:extLst>
      <p:ext uri="{BB962C8B-B14F-4D97-AF65-F5344CB8AC3E}">
        <p14:creationId xmlns:p14="http://schemas.microsoft.com/office/powerpoint/2010/main" val="80617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DC3A0C48-3538-73D9-0EBC-9765075E5DE7}"/>
              </a:ext>
            </a:extLst>
          </p:cNvPr>
          <p:cNvSpPr txBox="1">
            <a:spLocks/>
          </p:cNvSpPr>
          <p:nvPr/>
        </p:nvSpPr>
        <p:spPr>
          <a:xfrm>
            <a:off x="713250" y="552758"/>
            <a:ext cx="7717500" cy="703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u="sng" dirty="0">
                <a:solidFill>
                  <a:schemeClr val="lt1"/>
                </a:solidFill>
                <a:latin typeface="Alfa Slab One" panose="020B0604020202020204" charset="0"/>
              </a:rPr>
              <a:t>So Which Stats Correlate?</a:t>
            </a:r>
          </a:p>
        </p:txBody>
      </p:sp>
      <p:pic>
        <p:nvPicPr>
          <p:cNvPr id="4" name="Picture 3" descr="A graph showing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93C54D91-1CD1-8274-5612-7B1B99F98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68604"/>
            <a:ext cx="3569753" cy="2677315"/>
          </a:xfrm>
          <a:prstGeom prst="rect">
            <a:avLst/>
          </a:prstGeom>
        </p:spPr>
      </p:pic>
      <p:pic>
        <p:nvPicPr>
          <p:cNvPr id="6" name="Picture 5" descr="A graph showing a number of dots&#10;&#10;Description automatically generated">
            <a:extLst>
              <a:ext uri="{FF2B5EF4-FFF2-40B4-BE49-F238E27FC236}">
                <a16:creationId xmlns:a16="http://schemas.microsoft.com/office/drawing/2014/main" id="{8AD37B5D-2F53-3149-21CC-08A5FB467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95" y="1568604"/>
            <a:ext cx="3569753" cy="26773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1C8CE3-C582-FA7B-C415-F82355119564}"/>
              </a:ext>
            </a:extLst>
          </p:cNvPr>
          <p:cNvSpPr txBox="1"/>
          <p:nvPr/>
        </p:nvSpPr>
        <p:spPr>
          <a:xfrm>
            <a:off x="2728332" y="3536424"/>
            <a:ext cx="13083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Correlation = 0.610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92FF09-861E-5AC9-77EC-4563C35BBBC7}"/>
              </a:ext>
            </a:extLst>
          </p:cNvPr>
          <p:cNvSpPr txBox="1"/>
          <p:nvPr/>
        </p:nvSpPr>
        <p:spPr>
          <a:xfrm>
            <a:off x="6428901" y="3536424"/>
            <a:ext cx="13083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Correlation = 0.904 </a:t>
            </a:r>
          </a:p>
        </p:txBody>
      </p:sp>
    </p:spTree>
    <p:extLst>
      <p:ext uri="{BB962C8B-B14F-4D97-AF65-F5344CB8AC3E}">
        <p14:creationId xmlns:p14="http://schemas.microsoft.com/office/powerpoint/2010/main" val="3544703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933CC2C0-AFE3-6F2D-0DCC-54D8FDD8E85E}"/>
              </a:ext>
            </a:extLst>
          </p:cNvPr>
          <p:cNvSpPr txBox="1">
            <a:spLocks/>
          </p:cNvSpPr>
          <p:nvPr/>
        </p:nvSpPr>
        <p:spPr>
          <a:xfrm>
            <a:off x="713250" y="552758"/>
            <a:ext cx="7717500" cy="703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u="sng" dirty="0">
                <a:solidFill>
                  <a:schemeClr val="lt1"/>
                </a:solidFill>
                <a:latin typeface="Alfa Slab One" panose="020B0604020202020204" charset="0"/>
              </a:rPr>
              <a:t>Breaking Down How Teams Draft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935431-BBC1-9938-E156-AD8E861ADD6B}"/>
              </a:ext>
            </a:extLst>
          </p:cNvPr>
          <p:cNvSpPr txBox="1"/>
          <p:nvPr/>
        </p:nvSpPr>
        <p:spPr>
          <a:xfrm>
            <a:off x="862363" y="1663809"/>
            <a:ext cx="692862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Which teams are consistently drafting for immediate help?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Which team whiffs on their draft selections?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What team trends do we see based on how well they draft?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Performance evaluation of the scouting department</a:t>
            </a:r>
          </a:p>
        </p:txBody>
      </p:sp>
    </p:spTree>
    <p:extLst>
      <p:ext uri="{BB962C8B-B14F-4D97-AF65-F5344CB8AC3E}">
        <p14:creationId xmlns:p14="http://schemas.microsoft.com/office/powerpoint/2010/main" val="968125319"/>
      </p:ext>
    </p:extLst>
  </p:cSld>
  <p:clrMapOvr>
    <a:masterClrMapping/>
  </p:clrMapOvr>
</p:sld>
</file>

<file path=ppt/theme/theme1.xml><?xml version="1.0" encoding="utf-8"?>
<a:theme xmlns:a="http://schemas.openxmlformats.org/drawingml/2006/main" name="Basketball Training Center by Slidesgo">
  <a:themeElements>
    <a:clrScheme name="Simple Light">
      <a:dk1>
        <a:srgbClr val="242841"/>
      </a:dk1>
      <a:lt1>
        <a:srgbClr val="FFFFFF"/>
      </a:lt1>
      <a:dk2>
        <a:srgbClr val="FFFFFF"/>
      </a:dk2>
      <a:lt2>
        <a:srgbClr val="FFFFFF"/>
      </a:lt2>
      <a:accent1>
        <a:srgbClr val="E95E24"/>
      </a:accent1>
      <a:accent2>
        <a:srgbClr val="F9A350"/>
      </a:accent2>
      <a:accent3>
        <a:srgbClr val="777D99"/>
      </a:accent3>
      <a:accent4>
        <a:srgbClr val="FCC600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775</Words>
  <Application>Microsoft Office PowerPoint</Application>
  <PresentationFormat>On-screen Show (16:9)</PresentationFormat>
  <Paragraphs>169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Wingdings</vt:lpstr>
      <vt:lpstr>Alfa Slab One</vt:lpstr>
      <vt:lpstr>Arial</vt:lpstr>
      <vt:lpstr>Roboto</vt:lpstr>
      <vt:lpstr>Basketball Training Center by Slidesgo</vt:lpstr>
      <vt:lpstr>Welcome to the Association</vt:lpstr>
      <vt:lpstr>Presentation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Zechariah Avello</dc:creator>
  <cp:lastModifiedBy>Zechariah Avello</cp:lastModifiedBy>
  <cp:revision>23</cp:revision>
  <dcterms:modified xsi:type="dcterms:W3CDTF">2024-10-15T00:48:55Z</dcterms:modified>
</cp:coreProperties>
</file>