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51206400"/>
  <p:notesSz cx="9144000" cy="6858000"/>
  <p:defaultTextStyle>
    <a:defPPr>
      <a:defRPr lang="en-US"/>
    </a:defPPr>
    <a:lvl1pPr marL="0" algn="l" defTabSz="4806683" rtl="0" eaLnBrk="1" latinLnBrk="0" hangingPunct="1">
      <a:defRPr sz="9500" kern="1200">
        <a:solidFill>
          <a:schemeClr val="tx1"/>
        </a:solidFill>
        <a:latin typeface="+mn-lt"/>
        <a:ea typeface="+mn-ea"/>
        <a:cs typeface="+mn-cs"/>
      </a:defRPr>
    </a:lvl1pPr>
    <a:lvl2pPr marL="2403341" algn="l" defTabSz="4806683" rtl="0" eaLnBrk="1" latinLnBrk="0" hangingPunct="1">
      <a:defRPr sz="9500" kern="1200">
        <a:solidFill>
          <a:schemeClr val="tx1"/>
        </a:solidFill>
        <a:latin typeface="+mn-lt"/>
        <a:ea typeface="+mn-ea"/>
        <a:cs typeface="+mn-cs"/>
      </a:defRPr>
    </a:lvl2pPr>
    <a:lvl3pPr marL="4806683" algn="l" defTabSz="4806683" rtl="0" eaLnBrk="1" latinLnBrk="0" hangingPunct="1">
      <a:defRPr sz="9500" kern="1200">
        <a:solidFill>
          <a:schemeClr val="tx1"/>
        </a:solidFill>
        <a:latin typeface="+mn-lt"/>
        <a:ea typeface="+mn-ea"/>
        <a:cs typeface="+mn-cs"/>
      </a:defRPr>
    </a:lvl3pPr>
    <a:lvl4pPr marL="7210024" algn="l" defTabSz="4806683" rtl="0" eaLnBrk="1" latinLnBrk="0" hangingPunct="1">
      <a:defRPr sz="9500" kern="1200">
        <a:solidFill>
          <a:schemeClr val="tx1"/>
        </a:solidFill>
        <a:latin typeface="+mn-lt"/>
        <a:ea typeface="+mn-ea"/>
        <a:cs typeface="+mn-cs"/>
      </a:defRPr>
    </a:lvl4pPr>
    <a:lvl5pPr marL="9613366" algn="l" defTabSz="4806683" rtl="0" eaLnBrk="1" latinLnBrk="0" hangingPunct="1">
      <a:defRPr sz="9500" kern="1200">
        <a:solidFill>
          <a:schemeClr val="tx1"/>
        </a:solidFill>
        <a:latin typeface="+mn-lt"/>
        <a:ea typeface="+mn-ea"/>
        <a:cs typeface="+mn-cs"/>
      </a:defRPr>
    </a:lvl5pPr>
    <a:lvl6pPr marL="12016707" algn="l" defTabSz="4806683" rtl="0" eaLnBrk="1" latinLnBrk="0" hangingPunct="1">
      <a:defRPr sz="9500" kern="1200">
        <a:solidFill>
          <a:schemeClr val="tx1"/>
        </a:solidFill>
        <a:latin typeface="+mn-lt"/>
        <a:ea typeface="+mn-ea"/>
        <a:cs typeface="+mn-cs"/>
      </a:defRPr>
    </a:lvl6pPr>
    <a:lvl7pPr marL="14420048" algn="l" defTabSz="4806683" rtl="0" eaLnBrk="1" latinLnBrk="0" hangingPunct="1">
      <a:defRPr sz="9500" kern="1200">
        <a:solidFill>
          <a:schemeClr val="tx1"/>
        </a:solidFill>
        <a:latin typeface="+mn-lt"/>
        <a:ea typeface="+mn-ea"/>
        <a:cs typeface="+mn-cs"/>
      </a:defRPr>
    </a:lvl7pPr>
    <a:lvl8pPr marL="16823390" algn="l" defTabSz="4806683" rtl="0" eaLnBrk="1" latinLnBrk="0" hangingPunct="1">
      <a:defRPr sz="9500" kern="1200">
        <a:solidFill>
          <a:schemeClr val="tx1"/>
        </a:solidFill>
        <a:latin typeface="+mn-lt"/>
        <a:ea typeface="+mn-ea"/>
        <a:cs typeface="+mn-cs"/>
      </a:defRPr>
    </a:lvl8pPr>
    <a:lvl9pPr marL="19226731" algn="l" defTabSz="4806683" rtl="0" eaLnBrk="1" latinLnBrk="0" hangingPunct="1">
      <a:defRPr sz="9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19" autoAdjust="0"/>
  </p:normalViewPr>
  <p:slideViewPr>
    <p:cSldViewPr>
      <p:cViewPr>
        <p:scale>
          <a:sx n="50" d="100"/>
          <a:sy n="50" d="100"/>
        </p:scale>
        <p:origin x="-1200" y="5448"/>
      </p:cViewPr>
      <p:guideLst>
        <p:guide orient="horz" pos="16128"/>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smoothMarker"/>
        <c:varyColors val="0"/>
        <c:ser>
          <c:idx val="0"/>
          <c:order val="0"/>
          <c:tx>
            <c:strRef>
              <c:f>Sheet1!$N$1</c:f>
              <c:strCache>
                <c:ptCount val="1"/>
                <c:pt idx="0">
                  <c:v>Base Algorithm</c:v>
                </c:pt>
              </c:strCache>
            </c:strRef>
          </c:tx>
          <c:spPr>
            <a:ln w="3175" cmpd="sng"/>
          </c:spPr>
          <c:xVal>
            <c:numRef>
              <c:f>Sheet1!$M$2:$M$7</c:f>
              <c:numCache>
                <c:formatCode>General</c:formatCode>
                <c:ptCount val="6"/>
                <c:pt idx="1">
                  <c:v>3.0</c:v>
                </c:pt>
                <c:pt idx="2">
                  <c:v>5.0</c:v>
                </c:pt>
                <c:pt idx="3">
                  <c:v>7.0</c:v>
                </c:pt>
                <c:pt idx="4">
                  <c:v>10.0</c:v>
                </c:pt>
                <c:pt idx="5">
                  <c:v>15.0</c:v>
                </c:pt>
              </c:numCache>
            </c:numRef>
          </c:xVal>
          <c:yVal>
            <c:numRef>
              <c:f>Sheet1!$N$2:$N$7</c:f>
              <c:numCache>
                <c:formatCode>General</c:formatCode>
                <c:ptCount val="6"/>
                <c:pt idx="1">
                  <c:v>0.881365428571429</c:v>
                </c:pt>
                <c:pt idx="2">
                  <c:v>0.858364285714286</c:v>
                </c:pt>
                <c:pt idx="3">
                  <c:v>0.852037428571428</c:v>
                </c:pt>
                <c:pt idx="4">
                  <c:v>0.849868</c:v>
                </c:pt>
                <c:pt idx="5">
                  <c:v>0.843026</c:v>
                </c:pt>
              </c:numCache>
            </c:numRef>
          </c:yVal>
          <c:smooth val="1"/>
        </c:ser>
        <c:ser>
          <c:idx val="1"/>
          <c:order val="1"/>
          <c:tx>
            <c:strRef>
              <c:f>Sheet1!$O$1</c:f>
              <c:strCache>
                <c:ptCount val="1"/>
                <c:pt idx="0">
                  <c:v>Method 1</c:v>
                </c:pt>
              </c:strCache>
            </c:strRef>
          </c:tx>
          <c:spPr>
            <a:ln w="3175" cmpd="sng"/>
          </c:spPr>
          <c:xVal>
            <c:numRef>
              <c:f>Sheet1!$M$2:$M$7</c:f>
              <c:numCache>
                <c:formatCode>General</c:formatCode>
                <c:ptCount val="6"/>
                <c:pt idx="1">
                  <c:v>3.0</c:v>
                </c:pt>
                <c:pt idx="2">
                  <c:v>5.0</c:v>
                </c:pt>
                <c:pt idx="3">
                  <c:v>7.0</c:v>
                </c:pt>
                <c:pt idx="4">
                  <c:v>10.0</c:v>
                </c:pt>
                <c:pt idx="5">
                  <c:v>15.0</c:v>
                </c:pt>
              </c:numCache>
            </c:numRef>
          </c:xVal>
          <c:yVal>
            <c:numRef>
              <c:f>Sheet1!$O$2:$O$7</c:f>
              <c:numCache>
                <c:formatCode>General</c:formatCode>
                <c:ptCount val="6"/>
                <c:pt idx="1">
                  <c:v>0.879736</c:v>
                </c:pt>
                <c:pt idx="2">
                  <c:v>0.859776</c:v>
                </c:pt>
                <c:pt idx="3">
                  <c:v>0.852565714285714</c:v>
                </c:pt>
                <c:pt idx="4">
                  <c:v>0.850122</c:v>
                </c:pt>
                <c:pt idx="5">
                  <c:v>0.847156</c:v>
                </c:pt>
              </c:numCache>
            </c:numRef>
          </c:yVal>
          <c:smooth val="1"/>
        </c:ser>
        <c:ser>
          <c:idx val="2"/>
          <c:order val="2"/>
          <c:tx>
            <c:strRef>
              <c:f>Sheet1!$P$1</c:f>
              <c:strCache>
                <c:ptCount val="1"/>
                <c:pt idx="0">
                  <c:v>Method 2</c:v>
                </c:pt>
              </c:strCache>
            </c:strRef>
          </c:tx>
          <c:spPr>
            <a:ln w="3175" cap="rnd" cmpd="sng"/>
          </c:spPr>
          <c:xVal>
            <c:numRef>
              <c:f>Sheet1!$M$2:$M$7</c:f>
              <c:numCache>
                <c:formatCode>General</c:formatCode>
                <c:ptCount val="6"/>
                <c:pt idx="1">
                  <c:v>3.0</c:v>
                </c:pt>
                <c:pt idx="2">
                  <c:v>5.0</c:v>
                </c:pt>
                <c:pt idx="3">
                  <c:v>7.0</c:v>
                </c:pt>
                <c:pt idx="4">
                  <c:v>10.0</c:v>
                </c:pt>
                <c:pt idx="5">
                  <c:v>15.0</c:v>
                </c:pt>
              </c:numCache>
            </c:numRef>
          </c:xVal>
          <c:yVal>
            <c:numRef>
              <c:f>Sheet1!$P$2:$P$7</c:f>
              <c:numCache>
                <c:formatCode>General</c:formatCode>
                <c:ptCount val="6"/>
                <c:pt idx="1">
                  <c:v>0.879263142857143</c:v>
                </c:pt>
                <c:pt idx="2">
                  <c:v>0.858255142857143</c:v>
                </c:pt>
                <c:pt idx="3">
                  <c:v>0.853282142857143</c:v>
                </c:pt>
                <c:pt idx="4">
                  <c:v>0.849953</c:v>
                </c:pt>
                <c:pt idx="5">
                  <c:v>0.846532</c:v>
                </c:pt>
              </c:numCache>
            </c:numRef>
          </c:yVal>
          <c:smooth val="1"/>
        </c:ser>
        <c:dLbls>
          <c:showLegendKey val="0"/>
          <c:showVal val="0"/>
          <c:showCatName val="0"/>
          <c:showSerName val="0"/>
          <c:showPercent val="0"/>
          <c:showBubbleSize val="0"/>
        </c:dLbls>
        <c:axId val="2065564936"/>
        <c:axId val="2065570424"/>
      </c:scatterChart>
      <c:valAx>
        <c:axId val="2065564936"/>
        <c:scaling>
          <c:orientation val="minMax"/>
          <c:max val="15.5"/>
          <c:min val="2.0"/>
        </c:scaling>
        <c:delete val="0"/>
        <c:axPos val="b"/>
        <c:title>
          <c:tx>
            <c:rich>
              <a:bodyPr/>
              <a:lstStyle/>
              <a:p>
                <a:pPr>
                  <a:defRPr/>
                </a:pPr>
                <a:r>
                  <a:rPr lang="en-US"/>
                  <a:t>Rank</a:t>
                </a:r>
              </a:p>
            </c:rich>
          </c:tx>
          <c:layout/>
          <c:overlay val="0"/>
        </c:title>
        <c:numFmt formatCode="General" sourceLinked="1"/>
        <c:majorTickMark val="none"/>
        <c:minorTickMark val="none"/>
        <c:tickLblPos val="nextTo"/>
        <c:crossAx val="2065570424"/>
        <c:crosses val="autoZero"/>
        <c:crossBetween val="midCat"/>
      </c:valAx>
      <c:valAx>
        <c:axId val="2065570424"/>
        <c:scaling>
          <c:orientation val="minMax"/>
        </c:scaling>
        <c:delete val="0"/>
        <c:axPos val="l"/>
        <c:title>
          <c:tx>
            <c:rich>
              <a:bodyPr/>
              <a:lstStyle/>
              <a:p>
                <a:pPr>
                  <a:defRPr/>
                </a:pPr>
                <a:r>
                  <a:rPr lang="en-US" dirty="0"/>
                  <a:t>RMSE</a:t>
                </a:r>
              </a:p>
            </c:rich>
          </c:tx>
          <c:layout/>
          <c:overlay val="0"/>
        </c:title>
        <c:numFmt formatCode="General" sourceLinked="1"/>
        <c:majorTickMark val="none"/>
        <c:minorTickMark val="none"/>
        <c:tickLblPos val="nextTo"/>
        <c:crossAx val="2065564936"/>
        <c:crosses val="autoZero"/>
        <c:crossBetween val="midCat"/>
      </c:valAx>
    </c:plotArea>
    <c:legend>
      <c:legendPos val="r"/>
      <c:layout/>
      <c:overlay val="0"/>
    </c:legend>
    <c:plotVisOnly val="1"/>
    <c:dispBlanksAs val="gap"/>
    <c:showDLblsOverMax val="0"/>
  </c:chart>
  <c:txPr>
    <a:bodyPr/>
    <a:lstStyle/>
    <a:p>
      <a:pPr>
        <a:defRPr sz="15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smoothMarker"/>
        <c:varyColors val="0"/>
        <c:ser>
          <c:idx val="0"/>
          <c:order val="0"/>
          <c:tx>
            <c:strRef>
              <c:f>Sheet1!$N$26</c:f>
              <c:strCache>
                <c:ptCount val="1"/>
                <c:pt idx="0">
                  <c:v>Base Algorithm</c:v>
                </c:pt>
              </c:strCache>
            </c:strRef>
          </c:tx>
          <c:spPr>
            <a:ln w="3175" cmpd="sng"/>
          </c:spPr>
          <c:xVal>
            <c:numRef>
              <c:f>Sheet1!$M$27:$M$30</c:f>
              <c:numCache>
                <c:formatCode>General</c:formatCode>
                <c:ptCount val="4"/>
                <c:pt idx="0">
                  <c:v>3.0</c:v>
                </c:pt>
                <c:pt idx="1">
                  <c:v>5.0</c:v>
                </c:pt>
                <c:pt idx="2">
                  <c:v>7.0</c:v>
                </c:pt>
                <c:pt idx="3">
                  <c:v>10.0</c:v>
                </c:pt>
              </c:numCache>
            </c:numRef>
          </c:xVal>
          <c:yVal>
            <c:numRef>
              <c:f>Sheet1!$N$27:$N$30</c:f>
              <c:numCache>
                <c:formatCode>General</c:formatCode>
                <c:ptCount val="4"/>
                <c:pt idx="0">
                  <c:v>0.825972</c:v>
                </c:pt>
                <c:pt idx="1">
                  <c:v>0.813746</c:v>
                </c:pt>
                <c:pt idx="2">
                  <c:v>0.802872</c:v>
                </c:pt>
                <c:pt idx="3">
                  <c:v>0.797772</c:v>
                </c:pt>
              </c:numCache>
            </c:numRef>
          </c:yVal>
          <c:smooth val="1"/>
        </c:ser>
        <c:ser>
          <c:idx val="1"/>
          <c:order val="1"/>
          <c:tx>
            <c:strRef>
              <c:f>Sheet1!$O$26</c:f>
              <c:strCache>
                <c:ptCount val="1"/>
                <c:pt idx="0">
                  <c:v>Method 1</c:v>
                </c:pt>
              </c:strCache>
            </c:strRef>
          </c:tx>
          <c:spPr>
            <a:ln w="3175" cmpd="sng"/>
          </c:spPr>
          <c:xVal>
            <c:numRef>
              <c:f>Sheet1!$M$27:$M$30</c:f>
              <c:numCache>
                <c:formatCode>General</c:formatCode>
                <c:ptCount val="4"/>
                <c:pt idx="0">
                  <c:v>3.0</c:v>
                </c:pt>
                <c:pt idx="1">
                  <c:v>5.0</c:v>
                </c:pt>
                <c:pt idx="2">
                  <c:v>7.0</c:v>
                </c:pt>
                <c:pt idx="3">
                  <c:v>10.0</c:v>
                </c:pt>
              </c:numCache>
            </c:numRef>
          </c:xVal>
          <c:yVal>
            <c:numRef>
              <c:f>Sheet1!$O$27:$O$30</c:f>
              <c:numCache>
                <c:formatCode>General</c:formatCode>
                <c:ptCount val="4"/>
                <c:pt idx="0">
                  <c:v>0.822079</c:v>
                </c:pt>
                <c:pt idx="1">
                  <c:v>0.813195</c:v>
                </c:pt>
                <c:pt idx="2">
                  <c:v>0.802148</c:v>
                </c:pt>
                <c:pt idx="3">
                  <c:v>0.794295</c:v>
                </c:pt>
              </c:numCache>
            </c:numRef>
          </c:yVal>
          <c:smooth val="1"/>
        </c:ser>
        <c:ser>
          <c:idx val="2"/>
          <c:order val="2"/>
          <c:tx>
            <c:strRef>
              <c:f>Sheet1!$P$26</c:f>
              <c:strCache>
                <c:ptCount val="1"/>
                <c:pt idx="0">
                  <c:v>Method 2</c:v>
                </c:pt>
              </c:strCache>
            </c:strRef>
          </c:tx>
          <c:spPr>
            <a:ln w="3175" cmpd="sng"/>
          </c:spPr>
          <c:xVal>
            <c:numRef>
              <c:f>Sheet1!$M$27:$M$30</c:f>
              <c:numCache>
                <c:formatCode>General</c:formatCode>
                <c:ptCount val="4"/>
                <c:pt idx="0">
                  <c:v>3.0</c:v>
                </c:pt>
                <c:pt idx="1">
                  <c:v>5.0</c:v>
                </c:pt>
                <c:pt idx="2">
                  <c:v>7.0</c:v>
                </c:pt>
                <c:pt idx="3">
                  <c:v>10.0</c:v>
                </c:pt>
              </c:numCache>
            </c:numRef>
          </c:xVal>
          <c:yVal>
            <c:numRef>
              <c:f>Sheet1!$P$27:$P$30</c:f>
              <c:numCache>
                <c:formatCode>General</c:formatCode>
                <c:ptCount val="4"/>
                <c:pt idx="0">
                  <c:v>0.825455</c:v>
                </c:pt>
                <c:pt idx="1">
                  <c:v>0.81224</c:v>
                </c:pt>
                <c:pt idx="2">
                  <c:v>0.802762</c:v>
                </c:pt>
                <c:pt idx="3">
                  <c:v>0.797826</c:v>
                </c:pt>
              </c:numCache>
            </c:numRef>
          </c:yVal>
          <c:smooth val="1"/>
        </c:ser>
        <c:dLbls>
          <c:showLegendKey val="0"/>
          <c:showVal val="0"/>
          <c:showCatName val="0"/>
          <c:showSerName val="0"/>
          <c:showPercent val="0"/>
          <c:showBubbleSize val="0"/>
        </c:dLbls>
        <c:axId val="2065647624"/>
        <c:axId val="2065653112"/>
      </c:scatterChart>
      <c:valAx>
        <c:axId val="2065647624"/>
        <c:scaling>
          <c:orientation val="minMax"/>
        </c:scaling>
        <c:delete val="0"/>
        <c:axPos val="b"/>
        <c:title>
          <c:tx>
            <c:rich>
              <a:bodyPr/>
              <a:lstStyle/>
              <a:p>
                <a:pPr>
                  <a:defRPr/>
                </a:pPr>
                <a:r>
                  <a:rPr lang="en-US"/>
                  <a:t>Rank</a:t>
                </a:r>
              </a:p>
            </c:rich>
          </c:tx>
          <c:layout/>
          <c:overlay val="0"/>
        </c:title>
        <c:numFmt formatCode="General" sourceLinked="1"/>
        <c:majorTickMark val="out"/>
        <c:minorTickMark val="none"/>
        <c:tickLblPos val="nextTo"/>
        <c:crossAx val="2065653112"/>
        <c:crosses val="autoZero"/>
        <c:crossBetween val="midCat"/>
      </c:valAx>
      <c:valAx>
        <c:axId val="2065653112"/>
        <c:scaling>
          <c:orientation val="minMax"/>
        </c:scaling>
        <c:delete val="0"/>
        <c:axPos val="l"/>
        <c:title>
          <c:tx>
            <c:rich>
              <a:bodyPr rot="-5400000" vert="horz"/>
              <a:lstStyle/>
              <a:p>
                <a:pPr>
                  <a:defRPr/>
                </a:pPr>
                <a:r>
                  <a:rPr lang="en-US"/>
                  <a:t>RMSE</a:t>
                </a:r>
              </a:p>
            </c:rich>
          </c:tx>
          <c:layout/>
          <c:overlay val="0"/>
        </c:title>
        <c:numFmt formatCode="General" sourceLinked="1"/>
        <c:majorTickMark val="out"/>
        <c:minorTickMark val="none"/>
        <c:tickLblPos val="nextTo"/>
        <c:crossAx val="2065647624"/>
        <c:crosses val="autoZero"/>
        <c:crossBetween val="midCat"/>
      </c:valAx>
    </c:plotArea>
    <c:legend>
      <c:legendPos val="r"/>
      <c:layout/>
      <c:overlay val="0"/>
    </c:legend>
    <c:plotVisOnly val="1"/>
    <c:dispBlanksAs val="gap"/>
    <c:showDLblsOverMax val="0"/>
  </c:chart>
  <c:txPr>
    <a:bodyPr/>
    <a:lstStyle/>
    <a:p>
      <a:pPr>
        <a:defRPr sz="15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CD627C2-06D3-4D5D-8EF9-7DE4427D395E}" type="datetimeFigureOut">
              <a:rPr lang="en-US" smtClean="0"/>
              <a:t>12/8/13</a:t>
            </a:fld>
            <a:endParaRPr lang="en-US" dirty="0"/>
          </a:p>
        </p:txBody>
      </p:sp>
      <p:sp>
        <p:nvSpPr>
          <p:cNvPr id="4" name="Slide Image Placeholder 3"/>
          <p:cNvSpPr>
            <a:spLocks noGrp="1" noRot="1" noChangeAspect="1"/>
          </p:cNvSpPr>
          <p:nvPr>
            <p:ph type="sldImg" idx="2"/>
          </p:nvPr>
        </p:nvSpPr>
        <p:spPr>
          <a:xfrm>
            <a:off x="3744913" y="514350"/>
            <a:ext cx="16541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996263B1-544E-4BE0-B760-9AB834FA8623}" type="slidenum">
              <a:rPr lang="en-US" smtClean="0"/>
              <a:t>‹#›</a:t>
            </a:fld>
            <a:endParaRPr lang="en-US" dirty="0"/>
          </a:p>
        </p:txBody>
      </p:sp>
    </p:spTree>
    <p:extLst>
      <p:ext uri="{BB962C8B-B14F-4D97-AF65-F5344CB8AC3E}">
        <p14:creationId xmlns:p14="http://schemas.microsoft.com/office/powerpoint/2010/main" val="3231642503"/>
      </p:ext>
    </p:extLst>
  </p:cSld>
  <p:clrMap bg1="lt1" tx1="dk1" bg2="lt2" tx2="dk2" accent1="accent1" accent2="accent2" accent3="accent3" accent4="accent4" accent5="accent5" accent6="accent6" hlink="hlink" folHlink="folHlink"/>
  <p:notesStyle>
    <a:lvl1pPr marL="0" algn="l" defTabSz="4806683" rtl="0" eaLnBrk="1" latinLnBrk="0" hangingPunct="1">
      <a:defRPr sz="6400" kern="1200">
        <a:solidFill>
          <a:schemeClr val="tx1"/>
        </a:solidFill>
        <a:latin typeface="+mn-lt"/>
        <a:ea typeface="+mn-ea"/>
        <a:cs typeface="+mn-cs"/>
      </a:defRPr>
    </a:lvl1pPr>
    <a:lvl2pPr marL="2403341" algn="l" defTabSz="4806683" rtl="0" eaLnBrk="1" latinLnBrk="0" hangingPunct="1">
      <a:defRPr sz="6400" kern="1200">
        <a:solidFill>
          <a:schemeClr val="tx1"/>
        </a:solidFill>
        <a:latin typeface="+mn-lt"/>
        <a:ea typeface="+mn-ea"/>
        <a:cs typeface="+mn-cs"/>
      </a:defRPr>
    </a:lvl2pPr>
    <a:lvl3pPr marL="4806683" algn="l" defTabSz="4806683" rtl="0" eaLnBrk="1" latinLnBrk="0" hangingPunct="1">
      <a:defRPr sz="6400" kern="1200">
        <a:solidFill>
          <a:schemeClr val="tx1"/>
        </a:solidFill>
        <a:latin typeface="+mn-lt"/>
        <a:ea typeface="+mn-ea"/>
        <a:cs typeface="+mn-cs"/>
      </a:defRPr>
    </a:lvl3pPr>
    <a:lvl4pPr marL="7210024" algn="l" defTabSz="4806683" rtl="0" eaLnBrk="1" latinLnBrk="0" hangingPunct="1">
      <a:defRPr sz="6400" kern="1200">
        <a:solidFill>
          <a:schemeClr val="tx1"/>
        </a:solidFill>
        <a:latin typeface="+mn-lt"/>
        <a:ea typeface="+mn-ea"/>
        <a:cs typeface="+mn-cs"/>
      </a:defRPr>
    </a:lvl4pPr>
    <a:lvl5pPr marL="9613366" algn="l" defTabSz="4806683" rtl="0" eaLnBrk="1" latinLnBrk="0" hangingPunct="1">
      <a:defRPr sz="6400" kern="1200">
        <a:solidFill>
          <a:schemeClr val="tx1"/>
        </a:solidFill>
        <a:latin typeface="+mn-lt"/>
        <a:ea typeface="+mn-ea"/>
        <a:cs typeface="+mn-cs"/>
      </a:defRPr>
    </a:lvl5pPr>
    <a:lvl6pPr marL="12016707" algn="l" defTabSz="4806683" rtl="0" eaLnBrk="1" latinLnBrk="0" hangingPunct="1">
      <a:defRPr sz="6400" kern="1200">
        <a:solidFill>
          <a:schemeClr val="tx1"/>
        </a:solidFill>
        <a:latin typeface="+mn-lt"/>
        <a:ea typeface="+mn-ea"/>
        <a:cs typeface="+mn-cs"/>
      </a:defRPr>
    </a:lvl6pPr>
    <a:lvl7pPr marL="14420048" algn="l" defTabSz="4806683" rtl="0" eaLnBrk="1" latinLnBrk="0" hangingPunct="1">
      <a:defRPr sz="6400" kern="1200">
        <a:solidFill>
          <a:schemeClr val="tx1"/>
        </a:solidFill>
        <a:latin typeface="+mn-lt"/>
        <a:ea typeface="+mn-ea"/>
        <a:cs typeface="+mn-cs"/>
      </a:defRPr>
    </a:lvl7pPr>
    <a:lvl8pPr marL="16823390" algn="l" defTabSz="4806683" rtl="0" eaLnBrk="1" latinLnBrk="0" hangingPunct="1">
      <a:defRPr sz="6400" kern="1200">
        <a:solidFill>
          <a:schemeClr val="tx1"/>
        </a:solidFill>
        <a:latin typeface="+mn-lt"/>
        <a:ea typeface="+mn-ea"/>
        <a:cs typeface="+mn-cs"/>
      </a:defRPr>
    </a:lvl8pPr>
    <a:lvl9pPr marL="19226731" algn="l" defTabSz="4806683" rtl="0" eaLnBrk="1" latinLnBrk="0" hangingPunct="1">
      <a:defRPr sz="6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4913" y="514350"/>
            <a:ext cx="16541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6263B1-544E-4BE0-B760-9AB834FA8623}" type="slidenum">
              <a:rPr lang="en-US" smtClean="0"/>
              <a:t>1</a:t>
            </a:fld>
            <a:endParaRPr lang="en-US" dirty="0"/>
          </a:p>
        </p:txBody>
      </p:sp>
    </p:spTree>
    <p:extLst>
      <p:ext uri="{BB962C8B-B14F-4D97-AF65-F5344CB8AC3E}">
        <p14:creationId xmlns:p14="http://schemas.microsoft.com/office/powerpoint/2010/main" val="351808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5907179"/>
            <a:ext cx="27980640" cy="10976186"/>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9016960"/>
            <a:ext cx="23042880" cy="13086080"/>
          </a:xfrm>
        </p:spPr>
        <p:txBody>
          <a:bodyPr/>
          <a:lstStyle>
            <a:lvl1pPr marL="0" indent="0" algn="ctr">
              <a:buNone/>
              <a:defRPr>
                <a:solidFill>
                  <a:schemeClr val="tx1">
                    <a:tint val="75000"/>
                  </a:schemeClr>
                </a:solidFill>
              </a:defRPr>
            </a:lvl1pPr>
            <a:lvl2pPr marL="2403341" indent="0" algn="ctr">
              <a:buNone/>
              <a:defRPr>
                <a:solidFill>
                  <a:schemeClr val="tx1">
                    <a:tint val="75000"/>
                  </a:schemeClr>
                </a:solidFill>
              </a:defRPr>
            </a:lvl2pPr>
            <a:lvl3pPr marL="4806683" indent="0" algn="ctr">
              <a:buNone/>
              <a:defRPr>
                <a:solidFill>
                  <a:schemeClr val="tx1">
                    <a:tint val="75000"/>
                  </a:schemeClr>
                </a:solidFill>
              </a:defRPr>
            </a:lvl3pPr>
            <a:lvl4pPr marL="7210024" indent="0" algn="ctr">
              <a:buNone/>
              <a:defRPr>
                <a:solidFill>
                  <a:schemeClr val="tx1">
                    <a:tint val="75000"/>
                  </a:schemeClr>
                </a:solidFill>
              </a:defRPr>
            </a:lvl4pPr>
            <a:lvl5pPr marL="9613366" indent="0" algn="ctr">
              <a:buNone/>
              <a:defRPr>
                <a:solidFill>
                  <a:schemeClr val="tx1">
                    <a:tint val="75000"/>
                  </a:schemeClr>
                </a:solidFill>
              </a:defRPr>
            </a:lvl5pPr>
            <a:lvl6pPr marL="12016707" indent="0" algn="ctr">
              <a:buNone/>
              <a:defRPr>
                <a:solidFill>
                  <a:schemeClr val="tx1">
                    <a:tint val="75000"/>
                  </a:schemeClr>
                </a:solidFill>
              </a:defRPr>
            </a:lvl6pPr>
            <a:lvl7pPr marL="14420048" indent="0" algn="ctr">
              <a:buNone/>
              <a:defRPr>
                <a:solidFill>
                  <a:schemeClr val="tx1">
                    <a:tint val="75000"/>
                  </a:schemeClr>
                </a:solidFill>
              </a:defRPr>
            </a:lvl7pPr>
            <a:lvl8pPr marL="16823390" indent="0" algn="ctr">
              <a:buNone/>
              <a:defRPr>
                <a:solidFill>
                  <a:schemeClr val="tx1">
                    <a:tint val="75000"/>
                  </a:schemeClr>
                </a:solidFill>
              </a:defRPr>
            </a:lvl8pPr>
            <a:lvl9pPr marL="192267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D3F3D7-5635-44DD-9F89-FCC41EFDDDBB}" type="datetimeFigureOut">
              <a:rPr lang="en-US" smtClean="0"/>
              <a:t>12/8/13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5D0A62-6F01-41A6-AAD0-99301E477EED}" type="slidenum">
              <a:rPr lang="en-US" smtClean="0"/>
              <a:t>‹#›</a:t>
            </a:fld>
            <a:endParaRPr lang="en-US" dirty="0"/>
          </a:p>
        </p:txBody>
      </p:sp>
    </p:spTree>
    <p:extLst>
      <p:ext uri="{BB962C8B-B14F-4D97-AF65-F5344CB8AC3E}">
        <p14:creationId xmlns:p14="http://schemas.microsoft.com/office/powerpoint/2010/main" val="423630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3F3D7-5635-44DD-9F89-FCC41EFDDDBB}" type="datetimeFigureOut">
              <a:rPr lang="en-US" smtClean="0"/>
              <a:t>12/8/13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5D0A62-6F01-41A6-AAD0-99301E477EED}" type="slidenum">
              <a:rPr lang="en-US" smtClean="0"/>
              <a:t>‹#›</a:t>
            </a:fld>
            <a:endParaRPr lang="en-US" dirty="0"/>
          </a:p>
        </p:txBody>
      </p:sp>
    </p:spTree>
    <p:extLst>
      <p:ext uri="{BB962C8B-B14F-4D97-AF65-F5344CB8AC3E}">
        <p14:creationId xmlns:p14="http://schemas.microsoft.com/office/powerpoint/2010/main" val="307433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98450" y="12801602"/>
            <a:ext cx="24517350" cy="27262666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46398" y="12801602"/>
            <a:ext cx="73003410" cy="2726266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3F3D7-5635-44DD-9F89-FCC41EFDDDBB}" type="datetimeFigureOut">
              <a:rPr lang="en-US" smtClean="0"/>
              <a:t>12/8/13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5D0A62-6F01-41A6-AAD0-99301E477EED}" type="slidenum">
              <a:rPr lang="en-US" smtClean="0"/>
              <a:t>‹#›</a:t>
            </a:fld>
            <a:endParaRPr lang="en-US" dirty="0"/>
          </a:p>
        </p:txBody>
      </p:sp>
    </p:spTree>
    <p:extLst>
      <p:ext uri="{BB962C8B-B14F-4D97-AF65-F5344CB8AC3E}">
        <p14:creationId xmlns:p14="http://schemas.microsoft.com/office/powerpoint/2010/main" val="397239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3F3D7-5635-44DD-9F89-FCC41EFDDDBB}" type="datetimeFigureOut">
              <a:rPr lang="en-US" smtClean="0"/>
              <a:t>12/8/13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5D0A62-6F01-41A6-AAD0-99301E477EED}" type="slidenum">
              <a:rPr lang="en-US" smtClean="0"/>
              <a:t>‹#›</a:t>
            </a:fld>
            <a:endParaRPr lang="en-US" dirty="0"/>
          </a:p>
        </p:txBody>
      </p:sp>
    </p:spTree>
    <p:extLst>
      <p:ext uri="{BB962C8B-B14F-4D97-AF65-F5344CB8AC3E}">
        <p14:creationId xmlns:p14="http://schemas.microsoft.com/office/powerpoint/2010/main" val="279000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32904858"/>
            <a:ext cx="27980640" cy="10170160"/>
          </a:xfrm>
        </p:spPr>
        <p:txBody>
          <a:bodyPr anchor="t"/>
          <a:lstStyle>
            <a:lvl1pPr algn="l">
              <a:defRPr sz="21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21703461"/>
            <a:ext cx="27980640" cy="11201396"/>
          </a:xfrm>
        </p:spPr>
        <p:txBody>
          <a:bodyPr anchor="b"/>
          <a:lstStyle>
            <a:lvl1pPr marL="0" indent="0">
              <a:buNone/>
              <a:defRPr sz="10500">
                <a:solidFill>
                  <a:schemeClr val="tx1">
                    <a:tint val="75000"/>
                  </a:schemeClr>
                </a:solidFill>
              </a:defRPr>
            </a:lvl1pPr>
            <a:lvl2pPr marL="2403341" indent="0">
              <a:buNone/>
              <a:defRPr sz="9500">
                <a:solidFill>
                  <a:schemeClr val="tx1">
                    <a:tint val="75000"/>
                  </a:schemeClr>
                </a:solidFill>
              </a:defRPr>
            </a:lvl2pPr>
            <a:lvl3pPr marL="4806683" indent="0">
              <a:buNone/>
              <a:defRPr sz="8400">
                <a:solidFill>
                  <a:schemeClr val="tx1">
                    <a:tint val="75000"/>
                  </a:schemeClr>
                </a:solidFill>
              </a:defRPr>
            </a:lvl3pPr>
            <a:lvl4pPr marL="7210024" indent="0">
              <a:buNone/>
              <a:defRPr sz="7400">
                <a:solidFill>
                  <a:schemeClr val="tx1">
                    <a:tint val="75000"/>
                  </a:schemeClr>
                </a:solidFill>
              </a:defRPr>
            </a:lvl4pPr>
            <a:lvl5pPr marL="9613366" indent="0">
              <a:buNone/>
              <a:defRPr sz="7400">
                <a:solidFill>
                  <a:schemeClr val="tx1">
                    <a:tint val="75000"/>
                  </a:schemeClr>
                </a:solidFill>
              </a:defRPr>
            </a:lvl5pPr>
            <a:lvl6pPr marL="12016707" indent="0">
              <a:buNone/>
              <a:defRPr sz="7400">
                <a:solidFill>
                  <a:schemeClr val="tx1">
                    <a:tint val="75000"/>
                  </a:schemeClr>
                </a:solidFill>
              </a:defRPr>
            </a:lvl6pPr>
            <a:lvl7pPr marL="14420048" indent="0">
              <a:buNone/>
              <a:defRPr sz="7400">
                <a:solidFill>
                  <a:schemeClr val="tx1">
                    <a:tint val="75000"/>
                  </a:schemeClr>
                </a:solidFill>
              </a:defRPr>
            </a:lvl7pPr>
            <a:lvl8pPr marL="16823390" indent="0">
              <a:buNone/>
              <a:defRPr sz="7400">
                <a:solidFill>
                  <a:schemeClr val="tx1">
                    <a:tint val="75000"/>
                  </a:schemeClr>
                </a:solidFill>
              </a:defRPr>
            </a:lvl8pPr>
            <a:lvl9pPr marL="19226731" indent="0">
              <a:buNone/>
              <a:defRPr sz="7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D3F3D7-5635-44DD-9F89-FCC41EFDDDBB}" type="datetimeFigureOut">
              <a:rPr lang="en-US" smtClean="0"/>
              <a:t>12/8/13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5D0A62-6F01-41A6-AAD0-99301E477EED}" type="slidenum">
              <a:rPr lang="en-US" smtClean="0"/>
              <a:t>‹#›</a:t>
            </a:fld>
            <a:endParaRPr lang="en-US" dirty="0"/>
          </a:p>
        </p:txBody>
      </p:sp>
    </p:spTree>
    <p:extLst>
      <p:ext uri="{BB962C8B-B14F-4D97-AF65-F5344CB8AC3E}">
        <p14:creationId xmlns:p14="http://schemas.microsoft.com/office/powerpoint/2010/main" val="242408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46397" y="74557470"/>
            <a:ext cx="48760380" cy="210870800"/>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755417" y="74557470"/>
            <a:ext cx="48760380" cy="210870800"/>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D3F3D7-5635-44DD-9F89-FCC41EFDDDBB}" type="datetimeFigureOut">
              <a:rPr lang="en-US" smtClean="0"/>
              <a:t>12/8/13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5D0A62-6F01-41A6-AAD0-99301E477EED}" type="slidenum">
              <a:rPr lang="en-US" smtClean="0"/>
              <a:t>‹#›</a:t>
            </a:fld>
            <a:endParaRPr lang="en-US" dirty="0"/>
          </a:p>
        </p:txBody>
      </p:sp>
    </p:spTree>
    <p:extLst>
      <p:ext uri="{BB962C8B-B14F-4D97-AF65-F5344CB8AC3E}">
        <p14:creationId xmlns:p14="http://schemas.microsoft.com/office/powerpoint/2010/main" val="232728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2050632"/>
            <a:ext cx="29626560" cy="8534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1" y="11462178"/>
            <a:ext cx="14544677" cy="4776890"/>
          </a:xfrm>
        </p:spPr>
        <p:txBody>
          <a:bodyPr anchor="b"/>
          <a:lstStyle>
            <a:lvl1pPr marL="0" indent="0">
              <a:buNone/>
              <a:defRPr sz="12600" b="1"/>
            </a:lvl1pPr>
            <a:lvl2pPr marL="2403341" indent="0">
              <a:buNone/>
              <a:defRPr sz="10500" b="1"/>
            </a:lvl2pPr>
            <a:lvl3pPr marL="4806683" indent="0">
              <a:buNone/>
              <a:defRPr sz="9500" b="1"/>
            </a:lvl3pPr>
            <a:lvl4pPr marL="7210024" indent="0">
              <a:buNone/>
              <a:defRPr sz="8400" b="1"/>
            </a:lvl4pPr>
            <a:lvl5pPr marL="9613366" indent="0">
              <a:buNone/>
              <a:defRPr sz="8400" b="1"/>
            </a:lvl5pPr>
            <a:lvl6pPr marL="12016707" indent="0">
              <a:buNone/>
              <a:defRPr sz="8400" b="1"/>
            </a:lvl6pPr>
            <a:lvl7pPr marL="14420048" indent="0">
              <a:buNone/>
              <a:defRPr sz="8400" b="1"/>
            </a:lvl7pPr>
            <a:lvl8pPr marL="16823390" indent="0">
              <a:buNone/>
              <a:defRPr sz="8400" b="1"/>
            </a:lvl8pPr>
            <a:lvl9pPr marL="19226731" indent="0">
              <a:buNone/>
              <a:defRPr sz="8400" b="1"/>
            </a:lvl9pPr>
          </a:lstStyle>
          <a:p>
            <a:pPr lvl="0"/>
            <a:r>
              <a:rPr lang="en-US" smtClean="0"/>
              <a:t>Click to edit Master text styles</a:t>
            </a:r>
          </a:p>
        </p:txBody>
      </p:sp>
      <p:sp>
        <p:nvSpPr>
          <p:cNvPr id="4" name="Content Placeholder 3"/>
          <p:cNvSpPr>
            <a:spLocks noGrp="1"/>
          </p:cNvSpPr>
          <p:nvPr>
            <p:ph sz="half" idx="2"/>
          </p:nvPr>
        </p:nvSpPr>
        <p:spPr>
          <a:xfrm>
            <a:off x="1645921" y="16239066"/>
            <a:ext cx="14544677" cy="29502950"/>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11462178"/>
            <a:ext cx="14550390" cy="4776890"/>
          </a:xfrm>
        </p:spPr>
        <p:txBody>
          <a:bodyPr anchor="b"/>
          <a:lstStyle>
            <a:lvl1pPr marL="0" indent="0">
              <a:buNone/>
              <a:defRPr sz="12600" b="1"/>
            </a:lvl1pPr>
            <a:lvl2pPr marL="2403341" indent="0">
              <a:buNone/>
              <a:defRPr sz="10500" b="1"/>
            </a:lvl2pPr>
            <a:lvl3pPr marL="4806683" indent="0">
              <a:buNone/>
              <a:defRPr sz="9500" b="1"/>
            </a:lvl3pPr>
            <a:lvl4pPr marL="7210024" indent="0">
              <a:buNone/>
              <a:defRPr sz="8400" b="1"/>
            </a:lvl4pPr>
            <a:lvl5pPr marL="9613366" indent="0">
              <a:buNone/>
              <a:defRPr sz="8400" b="1"/>
            </a:lvl5pPr>
            <a:lvl6pPr marL="12016707" indent="0">
              <a:buNone/>
              <a:defRPr sz="8400" b="1"/>
            </a:lvl6pPr>
            <a:lvl7pPr marL="14420048" indent="0">
              <a:buNone/>
              <a:defRPr sz="8400" b="1"/>
            </a:lvl7pPr>
            <a:lvl8pPr marL="16823390" indent="0">
              <a:buNone/>
              <a:defRPr sz="8400" b="1"/>
            </a:lvl8pPr>
            <a:lvl9pPr marL="19226731" indent="0">
              <a:buNone/>
              <a:defRPr sz="8400" b="1"/>
            </a:lvl9pPr>
          </a:lstStyle>
          <a:p>
            <a:pPr lvl="0"/>
            <a:r>
              <a:rPr lang="en-US" smtClean="0"/>
              <a:t>Click to edit Master text styles</a:t>
            </a:r>
          </a:p>
        </p:txBody>
      </p:sp>
      <p:sp>
        <p:nvSpPr>
          <p:cNvPr id="6" name="Content Placeholder 5"/>
          <p:cNvSpPr>
            <a:spLocks noGrp="1"/>
          </p:cNvSpPr>
          <p:nvPr>
            <p:ph sz="quarter" idx="4"/>
          </p:nvPr>
        </p:nvSpPr>
        <p:spPr>
          <a:xfrm>
            <a:off x="16722092" y="16239066"/>
            <a:ext cx="14550390" cy="29502950"/>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D3F3D7-5635-44DD-9F89-FCC41EFDDDBB}" type="datetimeFigureOut">
              <a:rPr lang="en-US" smtClean="0"/>
              <a:t>12/8/13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5D0A62-6F01-41A6-AAD0-99301E477EED}" type="slidenum">
              <a:rPr lang="en-US" smtClean="0"/>
              <a:t>‹#›</a:t>
            </a:fld>
            <a:endParaRPr lang="en-US" dirty="0"/>
          </a:p>
        </p:txBody>
      </p:sp>
    </p:spTree>
    <p:extLst>
      <p:ext uri="{BB962C8B-B14F-4D97-AF65-F5344CB8AC3E}">
        <p14:creationId xmlns:p14="http://schemas.microsoft.com/office/powerpoint/2010/main" val="183981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D3F3D7-5635-44DD-9F89-FCC41EFDDDBB}" type="datetimeFigureOut">
              <a:rPr lang="en-US" smtClean="0"/>
              <a:t>12/8/13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5D0A62-6F01-41A6-AAD0-99301E477EED}" type="slidenum">
              <a:rPr lang="en-US" smtClean="0"/>
              <a:t>‹#›</a:t>
            </a:fld>
            <a:endParaRPr lang="en-US" dirty="0"/>
          </a:p>
        </p:txBody>
      </p:sp>
    </p:spTree>
    <p:extLst>
      <p:ext uri="{BB962C8B-B14F-4D97-AF65-F5344CB8AC3E}">
        <p14:creationId xmlns:p14="http://schemas.microsoft.com/office/powerpoint/2010/main" val="68508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3F3D7-5635-44DD-9F89-FCC41EFDDDBB}" type="datetimeFigureOut">
              <a:rPr lang="en-US" smtClean="0"/>
              <a:t>12/8/13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85D0A62-6F01-41A6-AAD0-99301E477EED}" type="slidenum">
              <a:rPr lang="en-US" smtClean="0"/>
              <a:t>‹#›</a:t>
            </a:fld>
            <a:endParaRPr lang="en-US" dirty="0"/>
          </a:p>
        </p:txBody>
      </p:sp>
    </p:spTree>
    <p:extLst>
      <p:ext uri="{BB962C8B-B14F-4D97-AF65-F5344CB8AC3E}">
        <p14:creationId xmlns:p14="http://schemas.microsoft.com/office/powerpoint/2010/main" val="23599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2038774"/>
            <a:ext cx="10829927" cy="8676640"/>
          </a:xfrm>
        </p:spPr>
        <p:txBody>
          <a:bodyPr anchor="b"/>
          <a:lstStyle>
            <a:lvl1pPr algn="l">
              <a:defRPr sz="10500" b="1"/>
            </a:lvl1pPr>
          </a:lstStyle>
          <a:p>
            <a:r>
              <a:rPr lang="en-US" smtClean="0"/>
              <a:t>Click to edit Master title style</a:t>
            </a:r>
            <a:endParaRPr lang="en-US"/>
          </a:p>
        </p:txBody>
      </p:sp>
      <p:sp>
        <p:nvSpPr>
          <p:cNvPr id="3" name="Content Placeholder 2"/>
          <p:cNvSpPr>
            <a:spLocks noGrp="1"/>
          </p:cNvSpPr>
          <p:nvPr>
            <p:ph idx="1"/>
          </p:nvPr>
        </p:nvSpPr>
        <p:spPr>
          <a:xfrm>
            <a:off x="12870180" y="2038779"/>
            <a:ext cx="18402300" cy="43703244"/>
          </a:xfrm>
        </p:spPr>
        <p:txBody>
          <a:bodyPr/>
          <a:lstStyle>
            <a:lvl1pPr>
              <a:defRPr sz="169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10715417"/>
            <a:ext cx="10829927" cy="35026604"/>
          </a:xfrm>
        </p:spPr>
        <p:txBody>
          <a:bodyPr/>
          <a:lstStyle>
            <a:lvl1pPr marL="0" indent="0">
              <a:buNone/>
              <a:defRPr sz="7400"/>
            </a:lvl1pPr>
            <a:lvl2pPr marL="2403341" indent="0">
              <a:buNone/>
              <a:defRPr sz="6400"/>
            </a:lvl2pPr>
            <a:lvl3pPr marL="4806683" indent="0">
              <a:buNone/>
              <a:defRPr sz="5200"/>
            </a:lvl3pPr>
            <a:lvl4pPr marL="7210024" indent="0">
              <a:buNone/>
              <a:defRPr sz="4700"/>
            </a:lvl4pPr>
            <a:lvl5pPr marL="9613366" indent="0">
              <a:buNone/>
              <a:defRPr sz="4700"/>
            </a:lvl5pPr>
            <a:lvl6pPr marL="12016707" indent="0">
              <a:buNone/>
              <a:defRPr sz="4700"/>
            </a:lvl6pPr>
            <a:lvl7pPr marL="14420048" indent="0">
              <a:buNone/>
              <a:defRPr sz="4700"/>
            </a:lvl7pPr>
            <a:lvl8pPr marL="16823390" indent="0">
              <a:buNone/>
              <a:defRPr sz="4700"/>
            </a:lvl8pPr>
            <a:lvl9pPr marL="19226731"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3F3D7-5635-44DD-9F89-FCC41EFDDDBB}" type="datetimeFigureOut">
              <a:rPr lang="en-US" smtClean="0"/>
              <a:t>12/8/13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5D0A62-6F01-41A6-AAD0-99301E477EED}" type="slidenum">
              <a:rPr lang="en-US" smtClean="0"/>
              <a:t>‹#›</a:t>
            </a:fld>
            <a:endParaRPr lang="en-US" dirty="0"/>
          </a:p>
        </p:txBody>
      </p:sp>
    </p:spTree>
    <p:extLst>
      <p:ext uri="{BB962C8B-B14F-4D97-AF65-F5344CB8AC3E}">
        <p14:creationId xmlns:p14="http://schemas.microsoft.com/office/powerpoint/2010/main" val="234606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5844481"/>
            <a:ext cx="19751040" cy="4231643"/>
          </a:xfrm>
        </p:spPr>
        <p:txBody>
          <a:bodyPr anchor="b"/>
          <a:lstStyle>
            <a:lvl1pPr algn="l">
              <a:defRPr sz="10500" b="1"/>
            </a:lvl1pPr>
          </a:lstStyle>
          <a:p>
            <a:r>
              <a:rPr lang="en-US" smtClean="0"/>
              <a:t>Click to edit Master title style</a:t>
            </a:r>
            <a:endParaRPr lang="en-US"/>
          </a:p>
        </p:txBody>
      </p:sp>
      <p:sp>
        <p:nvSpPr>
          <p:cNvPr id="3" name="Picture Placeholder 2"/>
          <p:cNvSpPr>
            <a:spLocks noGrp="1"/>
          </p:cNvSpPr>
          <p:nvPr>
            <p:ph type="pic" idx="1"/>
          </p:nvPr>
        </p:nvSpPr>
        <p:spPr>
          <a:xfrm>
            <a:off x="6452237" y="4575386"/>
            <a:ext cx="19751040" cy="30723840"/>
          </a:xfrm>
        </p:spPr>
        <p:txBody>
          <a:bodyPr/>
          <a:lstStyle>
            <a:lvl1pPr marL="0" indent="0">
              <a:buNone/>
              <a:defRPr sz="16900"/>
            </a:lvl1pPr>
            <a:lvl2pPr marL="2403341" indent="0">
              <a:buNone/>
              <a:defRPr sz="14700"/>
            </a:lvl2pPr>
            <a:lvl3pPr marL="4806683" indent="0">
              <a:buNone/>
              <a:defRPr sz="12600"/>
            </a:lvl3pPr>
            <a:lvl4pPr marL="7210024" indent="0">
              <a:buNone/>
              <a:defRPr sz="10500"/>
            </a:lvl4pPr>
            <a:lvl5pPr marL="9613366" indent="0">
              <a:buNone/>
              <a:defRPr sz="10500"/>
            </a:lvl5pPr>
            <a:lvl6pPr marL="12016707" indent="0">
              <a:buNone/>
              <a:defRPr sz="10500"/>
            </a:lvl6pPr>
            <a:lvl7pPr marL="14420048" indent="0">
              <a:buNone/>
              <a:defRPr sz="10500"/>
            </a:lvl7pPr>
            <a:lvl8pPr marL="16823390" indent="0">
              <a:buNone/>
              <a:defRPr sz="10500"/>
            </a:lvl8pPr>
            <a:lvl9pPr marL="19226731" indent="0">
              <a:buNone/>
              <a:defRPr sz="10500"/>
            </a:lvl9pPr>
          </a:lstStyle>
          <a:p>
            <a:endParaRPr lang="en-US" dirty="0"/>
          </a:p>
        </p:txBody>
      </p:sp>
      <p:sp>
        <p:nvSpPr>
          <p:cNvPr id="4" name="Text Placeholder 3"/>
          <p:cNvSpPr>
            <a:spLocks noGrp="1"/>
          </p:cNvSpPr>
          <p:nvPr>
            <p:ph type="body" sz="half" idx="2"/>
          </p:nvPr>
        </p:nvSpPr>
        <p:spPr>
          <a:xfrm>
            <a:off x="6452237" y="40076125"/>
            <a:ext cx="19751040" cy="6009636"/>
          </a:xfrm>
        </p:spPr>
        <p:txBody>
          <a:bodyPr/>
          <a:lstStyle>
            <a:lvl1pPr marL="0" indent="0">
              <a:buNone/>
              <a:defRPr sz="7400"/>
            </a:lvl1pPr>
            <a:lvl2pPr marL="2403341" indent="0">
              <a:buNone/>
              <a:defRPr sz="6400"/>
            </a:lvl2pPr>
            <a:lvl3pPr marL="4806683" indent="0">
              <a:buNone/>
              <a:defRPr sz="5200"/>
            </a:lvl3pPr>
            <a:lvl4pPr marL="7210024" indent="0">
              <a:buNone/>
              <a:defRPr sz="4700"/>
            </a:lvl4pPr>
            <a:lvl5pPr marL="9613366" indent="0">
              <a:buNone/>
              <a:defRPr sz="4700"/>
            </a:lvl5pPr>
            <a:lvl6pPr marL="12016707" indent="0">
              <a:buNone/>
              <a:defRPr sz="4700"/>
            </a:lvl6pPr>
            <a:lvl7pPr marL="14420048" indent="0">
              <a:buNone/>
              <a:defRPr sz="4700"/>
            </a:lvl7pPr>
            <a:lvl8pPr marL="16823390" indent="0">
              <a:buNone/>
              <a:defRPr sz="4700"/>
            </a:lvl8pPr>
            <a:lvl9pPr marL="19226731"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3F3D7-5635-44DD-9F89-FCC41EFDDDBB}" type="datetimeFigureOut">
              <a:rPr lang="en-US" smtClean="0"/>
              <a:t>12/8/13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5D0A62-6F01-41A6-AAD0-99301E477EED}" type="slidenum">
              <a:rPr lang="en-US" smtClean="0"/>
              <a:t>‹#›</a:t>
            </a:fld>
            <a:endParaRPr lang="en-US" dirty="0"/>
          </a:p>
        </p:txBody>
      </p:sp>
    </p:spTree>
    <p:extLst>
      <p:ext uri="{BB962C8B-B14F-4D97-AF65-F5344CB8AC3E}">
        <p14:creationId xmlns:p14="http://schemas.microsoft.com/office/powerpoint/2010/main" val="17456511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2050632"/>
            <a:ext cx="29626560" cy="8534400"/>
          </a:xfrm>
          <a:prstGeom prst="rect">
            <a:avLst/>
          </a:prstGeom>
        </p:spPr>
        <p:txBody>
          <a:bodyPr vert="horz" lIns="480668" tIns="240334" rIns="480668" bIns="24033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1948165"/>
            <a:ext cx="29626560" cy="33793857"/>
          </a:xfrm>
          <a:prstGeom prst="rect">
            <a:avLst/>
          </a:prstGeom>
        </p:spPr>
        <p:txBody>
          <a:bodyPr vert="horz" lIns="480668" tIns="240334" rIns="480668" bIns="24033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7460753"/>
            <a:ext cx="7680960" cy="2726266"/>
          </a:xfrm>
          <a:prstGeom prst="rect">
            <a:avLst/>
          </a:prstGeom>
        </p:spPr>
        <p:txBody>
          <a:bodyPr vert="horz" lIns="480668" tIns="240334" rIns="480668" bIns="240334" rtlCol="0" anchor="ctr"/>
          <a:lstStyle>
            <a:lvl1pPr algn="l">
              <a:defRPr sz="6400">
                <a:solidFill>
                  <a:schemeClr val="tx1">
                    <a:tint val="75000"/>
                  </a:schemeClr>
                </a:solidFill>
              </a:defRPr>
            </a:lvl1pPr>
          </a:lstStyle>
          <a:p>
            <a:fld id="{AFD3F3D7-5635-44DD-9F89-FCC41EFDDDBB}" type="datetimeFigureOut">
              <a:rPr lang="en-US" smtClean="0"/>
              <a:t>12/8/13</a:t>
            </a:fld>
            <a:endParaRPr lang="en-US" dirty="0"/>
          </a:p>
        </p:txBody>
      </p:sp>
      <p:sp>
        <p:nvSpPr>
          <p:cNvPr id="5" name="Footer Placeholder 4"/>
          <p:cNvSpPr>
            <a:spLocks noGrp="1"/>
          </p:cNvSpPr>
          <p:nvPr>
            <p:ph type="ftr" sz="quarter" idx="3"/>
          </p:nvPr>
        </p:nvSpPr>
        <p:spPr>
          <a:xfrm>
            <a:off x="11247120" y="47460753"/>
            <a:ext cx="10424160" cy="2726266"/>
          </a:xfrm>
          <a:prstGeom prst="rect">
            <a:avLst/>
          </a:prstGeom>
        </p:spPr>
        <p:txBody>
          <a:bodyPr vert="horz" lIns="480668" tIns="240334" rIns="480668" bIns="240334" rtlCol="0" anchor="ctr"/>
          <a:lstStyle>
            <a:lvl1pPr algn="ctr">
              <a:defRPr sz="6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7460753"/>
            <a:ext cx="7680960" cy="2726266"/>
          </a:xfrm>
          <a:prstGeom prst="rect">
            <a:avLst/>
          </a:prstGeom>
        </p:spPr>
        <p:txBody>
          <a:bodyPr vert="horz" lIns="480668" tIns="240334" rIns="480668" bIns="240334" rtlCol="0" anchor="ctr"/>
          <a:lstStyle>
            <a:lvl1pPr algn="r">
              <a:defRPr sz="6400">
                <a:solidFill>
                  <a:schemeClr val="tx1">
                    <a:tint val="75000"/>
                  </a:schemeClr>
                </a:solidFill>
              </a:defRPr>
            </a:lvl1pPr>
          </a:lstStyle>
          <a:p>
            <a:fld id="{C85D0A62-6F01-41A6-AAD0-99301E477EED}" type="slidenum">
              <a:rPr lang="en-US" smtClean="0"/>
              <a:t>‹#›</a:t>
            </a:fld>
            <a:endParaRPr lang="en-US" dirty="0"/>
          </a:p>
        </p:txBody>
      </p:sp>
    </p:spTree>
    <p:extLst>
      <p:ext uri="{BB962C8B-B14F-4D97-AF65-F5344CB8AC3E}">
        <p14:creationId xmlns:p14="http://schemas.microsoft.com/office/powerpoint/2010/main" val="3664733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683" rtl="0" eaLnBrk="1" latinLnBrk="0" hangingPunct="1">
        <a:spcBef>
          <a:spcPct val="0"/>
        </a:spcBef>
        <a:buNone/>
        <a:defRPr sz="23100" kern="1200">
          <a:solidFill>
            <a:schemeClr val="tx1"/>
          </a:solidFill>
          <a:latin typeface="+mj-lt"/>
          <a:ea typeface="+mj-ea"/>
          <a:cs typeface="+mj-cs"/>
        </a:defRPr>
      </a:lvl1pPr>
    </p:titleStyle>
    <p:bodyStyle>
      <a:lvl1pPr marL="1802506" indent="-1802506" algn="l" defTabSz="4806683" rtl="0" eaLnBrk="1" latinLnBrk="0" hangingPunct="1">
        <a:spcBef>
          <a:spcPct val="20000"/>
        </a:spcBef>
        <a:buFont typeface="Arial" pitchFamily="34" charset="0"/>
        <a:buChar char="•"/>
        <a:defRPr sz="16900" kern="1200">
          <a:solidFill>
            <a:schemeClr val="tx1"/>
          </a:solidFill>
          <a:latin typeface="+mn-lt"/>
          <a:ea typeface="+mn-ea"/>
          <a:cs typeface="+mn-cs"/>
        </a:defRPr>
      </a:lvl1pPr>
      <a:lvl2pPr marL="3905431" indent="-1502088" algn="l" defTabSz="4806683"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354" indent="-1201670" algn="l" defTabSz="4806683"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1695" indent="-1201670" algn="l" defTabSz="4806683"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037" indent="-1201670" algn="l" defTabSz="4806683"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8378" indent="-1201670" algn="l" defTabSz="4806683"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1719" indent="-1201670" algn="l" defTabSz="4806683"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5061" indent="-1201670" algn="l" defTabSz="4806683"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28402" indent="-1201670" algn="l" defTabSz="4806683"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6683" rtl="0" eaLnBrk="1" latinLnBrk="0" hangingPunct="1">
        <a:defRPr sz="9500" kern="1200">
          <a:solidFill>
            <a:schemeClr val="tx1"/>
          </a:solidFill>
          <a:latin typeface="+mn-lt"/>
          <a:ea typeface="+mn-ea"/>
          <a:cs typeface="+mn-cs"/>
        </a:defRPr>
      </a:lvl1pPr>
      <a:lvl2pPr marL="2403341" algn="l" defTabSz="4806683" rtl="0" eaLnBrk="1" latinLnBrk="0" hangingPunct="1">
        <a:defRPr sz="9500" kern="1200">
          <a:solidFill>
            <a:schemeClr val="tx1"/>
          </a:solidFill>
          <a:latin typeface="+mn-lt"/>
          <a:ea typeface="+mn-ea"/>
          <a:cs typeface="+mn-cs"/>
        </a:defRPr>
      </a:lvl2pPr>
      <a:lvl3pPr marL="4806683" algn="l" defTabSz="4806683" rtl="0" eaLnBrk="1" latinLnBrk="0" hangingPunct="1">
        <a:defRPr sz="9500" kern="1200">
          <a:solidFill>
            <a:schemeClr val="tx1"/>
          </a:solidFill>
          <a:latin typeface="+mn-lt"/>
          <a:ea typeface="+mn-ea"/>
          <a:cs typeface="+mn-cs"/>
        </a:defRPr>
      </a:lvl3pPr>
      <a:lvl4pPr marL="7210024" algn="l" defTabSz="4806683" rtl="0" eaLnBrk="1" latinLnBrk="0" hangingPunct="1">
        <a:defRPr sz="9500" kern="1200">
          <a:solidFill>
            <a:schemeClr val="tx1"/>
          </a:solidFill>
          <a:latin typeface="+mn-lt"/>
          <a:ea typeface="+mn-ea"/>
          <a:cs typeface="+mn-cs"/>
        </a:defRPr>
      </a:lvl4pPr>
      <a:lvl5pPr marL="9613366" algn="l" defTabSz="4806683" rtl="0" eaLnBrk="1" latinLnBrk="0" hangingPunct="1">
        <a:defRPr sz="9500" kern="1200">
          <a:solidFill>
            <a:schemeClr val="tx1"/>
          </a:solidFill>
          <a:latin typeface="+mn-lt"/>
          <a:ea typeface="+mn-ea"/>
          <a:cs typeface="+mn-cs"/>
        </a:defRPr>
      </a:lvl5pPr>
      <a:lvl6pPr marL="12016707" algn="l" defTabSz="4806683" rtl="0" eaLnBrk="1" latinLnBrk="0" hangingPunct="1">
        <a:defRPr sz="9500" kern="1200">
          <a:solidFill>
            <a:schemeClr val="tx1"/>
          </a:solidFill>
          <a:latin typeface="+mn-lt"/>
          <a:ea typeface="+mn-ea"/>
          <a:cs typeface="+mn-cs"/>
        </a:defRPr>
      </a:lvl6pPr>
      <a:lvl7pPr marL="14420048" algn="l" defTabSz="4806683" rtl="0" eaLnBrk="1" latinLnBrk="0" hangingPunct="1">
        <a:defRPr sz="9500" kern="1200">
          <a:solidFill>
            <a:schemeClr val="tx1"/>
          </a:solidFill>
          <a:latin typeface="+mn-lt"/>
          <a:ea typeface="+mn-ea"/>
          <a:cs typeface="+mn-cs"/>
        </a:defRPr>
      </a:lvl7pPr>
      <a:lvl8pPr marL="16823390" algn="l" defTabSz="4806683" rtl="0" eaLnBrk="1" latinLnBrk="0" hangingPunct="1">
        <a:defRPr sz="9500" kern="1200">
          <a:solidFill>
            <a:schemeClr val="tx1"/>
          </a:solidFill>
          <a:latin typeface="+mn-lt"/>
          <a:ea typeface="+mn-ea"/>
          <a:cs typeface="+mn-cs"/>
        </a:defRPr>
      </a:lvl8pPr>
      <a:lvl9pPr marL="19226731" algn="l" defTabSz="4806683"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rainik@cs.washington.edu" TargetMode="External"/><Relationship Id="rId4" Type="http://schemas.openxmlformats.org/officeDocument/2006/relationships/hyperlink" Target="mailto:barun@cs.washington.edu" TargetMode="Externa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chart" Target="../charts/chart1.xml"/><Relationship Id="rId9" Type="http://schemas.openxmlformats.org/officeDocument/2006/relationships/chart" Target="../charts/chart2.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7273"/>
          <p:cNvSpPr txBox="1">
            <a:spLocks noChangeArrowheads="1"/>
          </p:cNvSpPr>
          <p:nvPr/>
        </p:nvSpPr>
        <p:spPr bwMode="auto">
          <a:xfrm>
            <a:off x="857250" y="14401801"/>
            <a:ext cx="15151761" cy="1120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0676" tIns="70337" rIns="140676" bIns="70337">
            <a:spAutoFit/>
          </a:bodyPr>
          <a:lstStyle>
            <a:lvl1pPr>
              <a:defRPr sz="2300">
                <a:solidFill>
                  <a:schemeClr val="tx1"/>
                </a:solidFill>
                <a:latin typeface="Times New Roman" pitchFamily="1" charset="0"/>
              </a:defRPr>
            </a:lvl1pPr>
            <a:lvl2pPr marL="742950" indent="-285750">
              <a:defRPr sz="2300">
                <a:solidFill>
                  <a:schemeClr val="tx1"/>
                </a:solidFill>
                <a:latin typeface="Times New Roman" pitchFamily="1" charset="0"/>
              </a:defRPr>
            </a:lvl2pPr>
            <a:lvl3pPr marL="1143000" indent="-228600">
              <a:defRPr sz="2300">
                <a:solidFill>
                  <a:schemeClr val="tx1"/>
                </a:solidFill>
                <a:latin typeface="Times New Roman" pitchFamily="1" charset="0"/>
              </a:defRPr>
            </a:lvl3pPr>
            <a:lvl4pPr marL="1600200" indent="-228600">
              <a:defRPr sz="2300">
                <a:solidFill>
                  <a:schemeClr val="tx1"/>
                </a:solidFill>
                <a:latin typeface="Times New Roman" pitchFamily="1" charset="0"/>
              </a:defRPr>
            </a:lvl4pPr>
            <a:lvl5pPr marL="2057400" indent="-228600">
              <a:defRPr sz="2300">
                <a:solidFill>
                  <a:schemeClr val="tx1"/>
                </a:solidFill>
                <a:latin typeface="Times New Roman" pitchFamily="1" charset="0"/>
              </a:defRPr>
            </a:lvl5pPr>
            <a:lvl6pPr marL="2514600" indent="-228600" eaLnBrk="0" fontAlgn="base" hangingPunct="0">
              <a:spcBef>
                <a:spcPct val="0"/>
              </a:spcBef>
              <a:spcAft>
                <a:spcPct val="0"/>
              </a:spcAft>
              <a:defRPr sz="2300">
                <a:solidFill>
                  <a:schemeClr val="tx1"/>
                </a:solidFill>
                <a:latin typeface="Times New Roman" pitchFamily="1" charset="0"/>
              </a:defRPr>
            </a:lvl6pPr>
            <a:lvl7pPr marL="2971800" indent="-228600" eaLnBrk="0" fontAlgn="base" hangingPunct="0">
              <a:spcBef>
                <a:spcPct val="0"/>
              </a:spcBef>
              <a:spcAft>
                <a:spcPct val="0"/>
              </a:spcAft>
              <a:defRPr sz="2300">
                <a:solidFill>
                  <a:schemeClr val="tx1"/>
                </a:solidFill>
                <a:latin typeface="Times New Roman" pitchFamily="1" charset="0"/>
              </a:defRPr>
            </a:lvl7pPr>
            <a:lvl8pPr marL="3429000" indent="-228600" eaLnBrk="0" fontAlgn="base" hangingPunct="0">
              <a:spcBef>
                <a:spcPct val="0"/>
              </a:spcBef>
              <a:spcAft>
                <a:spcPct val="0"/>
              </a:spcAft>
              <a:defRPr sz="2300">
                <a:solidFill>
                  <a:schemeClr val="tx1"/>
                </a:solidFill>
                <a:latin typeface="Times New Roman" pitchFamily="1" charset="0"/>
              </a:defRPr>
            </a:lvl8pPr>
            <a:lvl9pPr marL="3886200" indent="-228600" eaLnBrk="0" fontAlgn="base" hangingPunct="0">
              <a:spcBef>
                <a:spcPct val="0"/>
              </a:spcBef>
              <a:spcAft>
                <a:spcPct val="0"/>
              </a:spcAft>
              <a:defRPr sz="2300">
                <a:solidFill>
                  <a:schemeClr val="tx1"/>
                </a:solidFill>
                <a:latin typeface="Times New Roman" pitchFamily="1" charset="0"/>
              </a:defRPr>
            </a:lvl9pPr>
          </a:lstStyle>
          <a:p>
            <a:pPr algn="just">
              <a:spcBef>
                <a:spcPts val="916"/>
              </a:spcBef>
              <a:defRPr/>
            </a:pPr>
            <a:r>
              <a:rPr lang="en-US" altLang="zh-CN" sz="4500" b="1" dirty="0">
                <a:latin typeface="Times New Roman" pitchFamily="18" charset="0"/>
                <a:ea typeface="宋体" pitchFamily="1" charset="-122"/>
                <a:cs typeface="Times New Roman" pitchFamily="18" charset="0"/>
              </a:rPr>
              <a:t>Background</a:t>
            </a:r>
          </a:p>
          <a:p>
            <a:pPr algn="just">
              <a:spcBef>
                <a:spcPts val="916"/>
              </a:spcBef>
              <a:defRPr/>
            </a:pPr>
            <a:r>
              <a:rPr lang="en-US" altLang="zh-CN" sz="3700" dirty="0">
                <a:latin typeface="Times New Roman" pitchFamily="18" charset="0"/>
                <a:ea typeface="宋体" pitchFamily="1" charset="-122"/>
                <a:cs typeface="Times New Roman" pitchFamily="18" charset="0"/>
              </a:rPr>
              <a:t>The idea of Local Low Rank factorization is simple: </a:t>
            </a:r>
          </a:p>
          <a:p>
            <a:pPr marL="584164" indent="-584164" algn="just">
              <a:spcBef>
                <a:spcPts val="916"/>
              </a:spcBef>
              <a:buFont typeface="Arial"/>
              <a:buChar char="•"/>
              <a:defRPr/>
            </a:pPr>
            <a:r>
              <a:rPr lang="en-US" altLang="zh-CN" sz="3700" dirty="0">
                <a:latin typeface="Times New Roman" pitchFamily="18" charset="0"/>
                <a:ea typeface="宋体" pitchFamily="1" charset="-122"/>
                <a:cs typeface="Times New Roman" pitchFamily="18" charset="0"/>
              </a:rPr>
              <a:t>Select a data point in the Matrix being factorized as an anchor point (</a:t>
            </a:r>
            <a:r>
              <a:rPr lang="en-US" altLang="zh-CN" sz="3700" dirty="0" err="1">
                <a:latin typeface="Times New Roman" pitchFamily="18" charset="0"/>
                <a:ea typeface="宋体" pitchFamily="1" charset="-122"/>
                <a:cs typeface="Times New Roman" pitchFamily="18" charset="0"/>
              </a:rPr>
              <a:t>a,b</a:t>
            </a:r>
            <a:r>
              <a:rPr lang="en-US" altLang="zh-CN" sz="3700" dirty="0">
                <a:latin typeface="Times New Roman" pitchFamily="18" charset="0"/>
                <a:ea typeface="宋体" pitchFamily="1" charset="-122"/>
                <a:cs typeface="Times New Roman" pitchFamily="18" charset="0"/>
              </a:rPr>
              <a:t>).</a:t>
            </a:r>
          </a:p>
          <a:p>
            <a:pPr marL="584164" indent="-584164" algn="just">
              <a:spcBef>
                <a:spcPts val="916"/>
              </a:spcBef>
              <a:buFont typeface="Arial"/>
              <a:buChar char="•"/>
              <a:defRPr/>
            </a:pPr>
            <a:r>
              <a:rPr lang="en-US" altLang="zh-CN" sz="3700" dirty="0">
                <a:latin typeface="Times New Roman" pitchFamily="18" charset="0"/>
                <a:ea typeface="宋体" pitchFamily="1" charset="-122"/>
                <a:cs typeface="Times New Roman" pitchFamily="18" charset="0"/>
              </a:rPr>
              <a:t>Approximate the matrix M as </a:t>
            </a:r>
            <a:r>
              <a:rPr lang="en-US" altLang="zh-CN" sz="3700" dirty="0">
                <a:latin typeface="Apple Chancery"/>
                <a:ea typeface="宋体" pitchFamily="1" charset="-122"/>
                <a:cs typeface="Apple Chancery"/>
              </a:rPr>
              <a:t>T</a:t>
            </a:r>
            <a:r>
              <a:rPr lang="en-US" altLang="zh-CN" sz="3700" dirty="0">
                <a:latin typeface="Times New Roman" pitchFamily="18" charset="0"/>
                <a:ea typeface="宋体" pitchFamily="1" charset="-122"/>
                <a:cs typeface="Times New Roman" pitchFamily="18" charset="0"/>
              </a:rPr>
              <a:t> for a local region nearby anchor point (</a:t>
            </a:r>
            <a:r>
              <a:rPr lang="en-US" altLang="zh-CN" sz="3700" dirty="0" err="1">
                <a:latin typeface="Times New Roman" pitchFamily="18" charset="0"/>
                <a:ea typeface="宋体" pitchFamily="1" charset="-122"/>
                <a:cs typeface="Times New Roman" pitchFamily="18" charset="0"/>
              </a:rPr>
              <a:t>a,b</a:t>
            </a:r>
            <a:r>
              <a:rPr lang="en-US" altLang="zh-CN" sz="3700" dirty="0">
                <a:latin typeface="Times New Roman" pitchFamily="18" charset="0"/>
                <a:ea typeface="宋体" pitchFamily="1" charset="-122"/>
                <a:cs typeface="Times New Roman" pitchFamily="18" charset="0"/>
              </a:rPr>
              <a:t>). The locality is found by a kernel function </a:t>
            </a:r>
            <a:r>
              <a:rPr lang="en-US" altLang="zh-CN" sz="3700" i="1" dirty="0" err="1">
                <a:latin typeface="Times New Roman" pitchFamily="18" charset="0"/>
                <a:ea typeface="宋体" pitchFamily="1" charset="-122"/>
                <a:cs typeface="Times New Roman" pitchFamily="18" charset="0"/>
              </a:rPr>
              <a:t>K</a:t>
            </a:r>
            <a:r>
              <a:rPr lang="en-US" altLang="zh-CN" sz="3700" i="1" baseline="-25000" dirty="0" err="1">
                <a:latin typeface="Times New Roman" pitchFamily="18" charset="0"/>
                <a:ea typeface="宋体" pitchFamily="1" charset="-122"/>
                <a:cs typeface="Times New Roman" pitchFamily="18" charset="0"/>
              </a:rPr>
              <a:t>h</a:t>
            </a:r>
            <a:r>
              <a:rPr lang="en-US" altLang="zh-CN" sz="3700" i="1" baseline="30000" dirty="0">
                <a:latin typeface="Times New Roman" pitchFamily="18" charset="0"/>
                <a:ea typeface="宋体" pitchFamily="1" charset="-122"/>
                <a:cs typeface="Times New Roman" pitchFamily="18" charset="0"/>
              </a:rPr>
              <a:t>(</a:t>
            </a:r>
            <a:r>
              <a:rPr lang="en-US" altLang="zh-CN" sz="3700" i="1" baseline="30000" dirty="0" err="1">
                <a:latin typeface="Times New Roman" pitchFamily="18" charset="0"/>
                <a:ea typeface="宋体" pitchFamily="1" charset="-122"/>
                <a:cs typeface="Times New Roman" pitchFamily="18" charset="0"/>
              </a:rPr>
              <a:t>a,b</a:t>
            </a:r>
            <a:r>
              <a:rPr lang="en-US" altLang="zh-CN" sz="3700" i="1" baseline="30000" dirty="0">
                <a:latin typeface="Times New Roman" pitchFamily="18" charset="0"/>
                <a:ea typeface="宋体" pitchFamily="1" charset="-122"/>
                <a:cs typeface="Times New Roman" pitchFamily="18" charset="0"/>
              </a:rPr>
              <a:t>)</a:t>
            </a:r>
            <a:r>
              <a:rPr lang="en-US" altLang="zh-CN" sz="3700" i="1" dirty="0">
                <a:latin typeface="Times New Roman" pitchFamily="18" charset="0"/>
                <a:ea typeface="宋体" pitchFamily="1" charset="-122"/>
                <a:cs typeface="Times New Roman" pitchFamily="18" charset="0"/>
              </a:rPr>
              <a:t> </a:t>
            </a:r>
            <a:r>
              <a:rPr lang="en-US" altLang="zh-CN" sz="3700" dirty="0">
                <a:latin typeface="Times New Roman" pitchFamily="18" charset="0"/>
                <a:ea typeface="宋体" pitchFamily="1" charset="-122"/>
                <a:cs typeface="Times New Roman" pitchFamily="18" charset="0"/>
              </a:rPr>
              <a:t>, which removes or gives less weightage to points not similar. Similarity measure could be as simple as a cosine similarity. </a:t>
            </a:r>
          </a:p>
          <a:p>
            <a:pPr marL="584164" indent="-584164" algn="just">
              <a:spcBef>
                <a:spcPts val="916"/>
              </a:spcBef>
              <a:buFont typeface="Arial"/>
              <a:buChar char="•"/>
              <a:defRPr/>
            </a:pPr>
            <a:endParaRPr lang="en-US" altLang="zh-CN" sz="3700" dirty="0">
              <a:latin typeface="Times New Roman" pitchFamily="18" charset="0"/>
              <a:ea typeface="宋体" pitchFamily="1" charset="-122"/>
              <a:cs typeface="Times New Roman" pitchFamily="18" charset="0"/>
            </a:endParaRPr>
          </a:p>
          <a:p>
            <a:pPr marL="584164" indent="-584164" algn="just">
              <a:spcBef>
                <a:spcPts val="916"/>
              </a:spcBef>
              <a:buFont typeface="Arial"/>
              <a:buChar char="•"/>
              <a:defRPr/>
            </a:pPr>
            <a:endParaRPr lang="en-US" altLang="zh-CN" sz="3700" dirty="0">
              <a:latin typeface="Times New Roman" pitchFamily="18" charset="0"/>
              <a:ea typeface="宋体" pitchFamily="1" charset="-122"/>
              <a:cs typeface="Times New Roman" pitchFamily="18" charset="0"/>
            </a:endParaRPr>
          </a:p>
          <a:p>
            <a:pPr marL="584164" indent="-584164" algn="just">
              <a:spcBef>
                <a:spcPts val="916"/>
              </a:spcBef>
              <a:buFont typeface="Arial"/>
              <a:buChar char="•"/>
              <a:defRPr/>
            </a:pPr>
            <a:endParaRPr lang="en-US" altLang="zh-CN" sz="3700" dirty="0">
              <a:latin typeface="Times New Roman" pitchFamily="18" charset="0"/>
              <a:ea typeface="宋体" pitchFamily="1" charset="-122"/>
              <a:cs typeface="Times New Roman" pitchFamily="18" charset="0"/>
            </a:endParaRPr>
          </a:p>
          <a:p>
            <a:pPr marL="584164" indent="-584164" algn="just">
              <a:spcBef>
                <a:spcPts val="916"/>
              </a:spcBef>
              <a:buFont typeface="Arial"/>
              <a:buChar char="•"/>
              <a:defRPr/>
            </a:pPr>
            <a:endParaRPr lang="en-US" altLang="zh-CN" sz="3700" dirty="0">
              <a:latin typeface="Times New Roman" pitchFamily="18" charset="0"/>
              <a:ea typeface="宋体" pitchFamily="1" charset="-122"/>
              <a:cs typeface="Times New Roman" pitchFamily="18" charset="0"/>
            </a:endParaRPr>
          </a:p>
          <a:p>
            <a:pPr marL="584164" indent="-584164" algn="just">
              <a:spcBef>
                <a:spcPts val="916"/>
              </a:spcBef>
              <a:buFont typeface="Arial"/>
              <a:buChar char="•"/>
              <a:defRPr/>
            </a:pPr>
            <a:r>
              <a:rPr lang="en-US" altLang="zh-CN" sz="3700" dirty="0">
                <a:latin typeface="Times New Roman" pitchFamily="18" charset="0"/>
                <a:ea typeface="宋体" pitchFamily="1" charset="-122"/>
                <a:cs typeface="Times New Roman" pitchFamily="18" charset="0"/>
              </a:rPr>
              <a:t>Select Q such anchor points and give the final rating as:</a:t>
            </a:r>
          </a:p>
          <a:p>
            <a:pPr marL="584164" indent="-584164" algn="just">
              <a:spcBef>
                <a:spcPts val="916"/>
              </a:spcBef>
              <a:buFont typeface="Arial"/>
              <a:buChar char="•"/>
              <a:defRPr/>
            </a:pPr>
            <a:endParaRPr lang="en-US" altLang="zh-CN" sz="3700" dirty="0">
              <a:latin typeface="Times New Roman" pitchFamily="18" charset="0"/>
              <a:ea typeface="宋体" pitchFamily="1" charset="-122"/>
              <a:cs typeface="Times New Roman" pitchFamily="18" charset="0"/>
            </a:endParaRPr>
          </a:p>
          <a:p>
            <a:pPr marL="584164" indent="-584164" algn="just">
              <a:spcBef>
                <a:spcPts val="916"/>
              </a:spcBef>
              <a:buFont typeface="Arial"/>
              <a:buChar char="•"/>
              <a:defRPr/>
            </a:pPr>
            <a:endParaRPr lang="en-US" altLang="zh-CN" sz="3700" dirty="0">
              <a:latin typeface="Times New Roman" pitchFamily="18" charset="0"/>
              <a:ea typeface="宋体" pitchFamily="1" charset="-122"/>
              <a:cs typeface="Times New Roman" pitchFamily="18" charset="0"/>
            </a:endParaRPr>
          </a:p>
          <a:p>
            <a:pPr marL="584164" indent="-584164" algn="just">
              <a:spcBef>
                <a:spcPts val="916"/>
              </a:spcBef>
              <a:buFont typeface="Arial"/>
              <a:buChar char="•"/>
              <a:defRPr/>
            </a:pPr>
            <a:endParaRPr lang="en-US" altLang="zh-CN" sz="3700" dirty="0">
              <a:latin typeface="Times New Roman" pitchFamily="18" charset="0"/>
              <a:ea typeface="宋体" pitchFamily="1" charset="-122"/>
              <a:cs typeface="Times New Roman" pitchFamily="18" charset="0"/>
            </a:endParaRPr>
          </a:p>
          <a:p>
            <a:pPr marL="584164" indent="-584164" algn="just">
              <a:spcBef>
                <a:spcPts val="916"/>
              </a:spcBef>
              <a:buFont typeface="Arial"/>
              <a:buChar char="•"/>
              <a:defRPr/>
            </a:pPr>
            <a:r>
              <a:rPr lang="en-US" altLang="zh-CN" sz="3700" dirty="0">
                <a:latin typeface="Times New Roman" pitchFamily="18" charset="0"/>
                <a:ea typeface="宋体" pitchFamily="1" charset="-122"/>
                <a:cs typeface="Times New Roman" pitchFamily="18" charset="0"/>
              </a:rPr>
              <a:t>Computation of </a:t>
            </a:r>
            <a:r>
              <a:rPr lang="en-US" altLang="zh-CN" sz="3700" dirty="0">
                <a:latin typeface="Apple Chancery"/>
                <a:ea typeface="宋体" pitchFamily="1" charset="-122"/>
                <a:cs typeface="Apple Chancery"/>
              </a:rPr>
              <a:t>T</a:t>
            </a:r>
            <a:r>
              <a:rPr lang="en-US" altLang="zh-CN" sz="3700" dirty="0">
                <a:latin typeface="Times New Roman" pitchFamily="18" charset="0"/>
                <a:ea typeface="宋体" pitchFamily="1" charset="-122"/>
                <a:cs typeface="Times New Roman" pitchFamily="18" charset="0"/>
              </a:rPr>
              <a:t> for Q local regions can be done in parallel.</a:t>
            </a:r>
          </a:p>
        </p:txBody>
      </p:sp>
      <p:sp>
        <p:nvSpPr>
          <p:cNvPr id="29" name="Rectangle 2"/>
          <p:cNvSpPr txBox="1">
            <a:spLocks noChangeArrowheads="1"/>
          </p:cNvSpPr>
          <p:nvPr/>
        </p:nvSpPr>
        <p:spPr>
          <a:xfrm>
            <a:off x="3171825" y="640080"/>
            <a:ext cx="28975050" cy="2877832"/>
          </a:xfrm>
          <a:prstGeom prst="rect">
            <a:avLst/>
          </a:prstGeom>
        </p:spPr>
        <p:txBody>
          <a:bodyPr vert="horz" lIns="480668" tIns="240334" rIns="480668" bIns="240334" rtlCol="0" anchor="ctr">
            <a:noAutofit/>
          </a:bodyPr>
          <a:lstStyle>
            <a:lvl1pPr algn="ctr" defTabSz="4174876" rtl="0" eaLnBrk="1" latinLnBrk="0" hangingPunct="1">
              <a:spcBef>
                <a:spcPct val="0"/>
              </a:spcBef>
              <a:buNone/>
              <a:defRPr sz="20100" kern="1200">
                <a:solidFill>
                  <a:schemeClr val="tx1"/>
                </a:solidFill>
                <a:latin typeface="+mj-lt"/>
                <a:ea typeface="+mj-ea"/>
                <a:cs typeface="+mj-cs"/>
              </a:defRPr>
            </a:lvl1pPr>
          </a:lstStyle>
          <a:p>
            <a:r>
              <a:rPr lang="en-US" altLang="zh-CN" sz="8600" b="1" dirty="0">
                <a:latin typeface="Times New Roman" pitchFamily="18" charset="0"/>
                <a:ea typeface="宋体" pitchFamily="1" charset="-122"/>
                <a:cs typeface="Times New Roman" pitchFamily="18" charset="0"/>
              </a:rPr>
              <a:t>Improving matrix factorization</a:t>
            </a:r>
            <a:endParaRPr lang="en-GB" altLang="zh-CN" sz="8600" b="1" dirty="0">
              <a:latin typeface="Times New Roman" pitchFamily="18" charset="0"/>
              <a:ea typeface="宋体" pitchFamily="1" charset="-122"/>
              <a:cs typeface="Times New Roman" pitchFamily="18" charset="0"/>
            </a:endParaRPr>
          </a:p>
        </p:txBody>
      </p:sp>
      <p:sp>
        <p:nvSpPr>
          <p:cNvPr id="30" name="Rectangle 12"/>
          <p:cNvSpPr>
            <a:spLocks noChangeArrowheads="1"/>
          </p:cNvSpPr>
          <p:nvPr/>
        </p:nvSpPr>
        <p:spPr bwMode="auto">
          <a:xfrm>
            <a:off x="833924" y="3733800"/>
            <a:ext cx="31012289" cy="3047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0606" tIns="240301" rIns="480606" bIns="240301" anchor="ctr"/>
          <a:lstStyle/>
          <a:p>
            <a:pPr defTabSz="4803314"/>
            <a:r>
              <a:rPr lang="en-GB" altLang="zh-CN" sz="6800" b="1" dirty="0">
                <a:latin typeface="Times New Roman" pitchFamily="18" charset="0"/>
                <a:ea typeface="宋体" pitchFamily="1" charset="-122"/>
                <a:cs typeface="Times New Roman" pitchFamily="18" charset="0"/>
              </a:rPr>
              <a:t>	Shrainik Jain </a:t>
            </a:r>
            <a:r>
              <a:rPr lang="en-GB" altLang="zh-CN" sz="5600" b="1" dirty="0">
                <a:latin typeface="Times New Roman" pitchFamily="18" charset="0"/>
                <a:ea typeface="宋体" pitchFamily="1" charset="-122"/>
                <a:cs typeface="Times New Roman" pitchFamily="18" charset="0"/>
              </a:rPr>
              <a:t>(1323338)</a:t>
            </a:r>
            <a:r>
              <a:rPr lang="en-GB" altLang="zh-CN" sz="6800" b="1" dirty="0">
                <a:latin typeface="Times New Roman" pitchFamily="18" charset="0"/>
                <a:ea typeface="宋体" pitchFamily="1" charset="-122"/>
                <a:cs typeface="Times New Roman" pitchFamily="18" charset="0"/>
              </a:rPr>
              <a:t>	</a:t>
            </a:r>
            <a:r>
              <a:rPr lang="en-GB" altLang="zh-CN" sz="6800" b="1" dirty="0" smtClean="0">
                <a:latin typeface="Times New Roman" pitchFamily="18" charset="0"/>
                <a:ea typeface="宋体" pitchFamily="1" charset="-122"/>
                <a:cs typeface="Times New Roman" pitchFamily="18" charset="0"/>
              </a:rPr>
              <a:t>	</a:t>
            </a:r>
            <a:r>
              <a:rPr lang="en-GB" altLang="zh-CN" sz="6800" b="1" dirty="0" err="1" smtClean="0">
                <a:latin typeface="Times New Roman" pitchFamily="18" charset="0"/>
                <a:ea typeface="宋体" pitchFamily="1" charset="-122"/>
                <a:cs typeface="Times New Roman" pitchFamily="18" charset="0"/>
              </a:rPr>
              <a:t>Arunkumar</a:t>
            </a:r>
            <a:r>
              <a:rPr lang="en-GB" altLang="zh-CN" sz="6800" b="1" dirty="0" smtClean="0">
                <a:latin typeface="Times New Roman" pitchFamily="18" charset="0"/>
                <a:ea typeface="宋体" pitchFamily="1" charset="-122"/>
                <a:cs typeface="Times New Roman" pitchFamily="18" charset="0"/>
              </a:rPr>
              <a:t> </a:t>
            </a:r>
            <a:r>
              <a:rPr lang="en-GB" altLang="zh-CN" sz="6800" b="1" dirty="0" err="1">
                <a:latin typeface="Times New Roman" pitchFamily="18" charset="0"/>
                <a:ea typeface="宋体" pitchFamily="1" charset="-122"/>
                <a:cs typeface="Times New Roman" pitchFamily="18" charset="0"/>
              </a:rPr>
              <a:t>Byrava</a:t>
            </a:r>
            <a:r>
              <a:rPr lang="en-GB" altLang="zh-CN" sz="6300" b="1" dirty="0" err="1">
                <a:latin typeface="Times New Roman" pitchFamily="18" charset="0"/>
                <a:ea typeface="宋体" pitchFamily="1" charset="-122"/>
                <a:cs typeface="Times New Roman" pitchFamily="18" charset="0"/>
              </a:rPr>
              <a:t>n</a:t>
            </a:r>
            <a:r>
              <a:rPr lang="en-GB" altLang="zh-CN" sz="6300" b="1" dirty="0">
                <a:latin typeface="Times New Roman" pitchFamily="18" charset="0"/>
                <a:ea typeface="宋体" pitchFamily="1" charset="-122"/>
                <a:cs typeface="Times New Roman" pitchFamily="18" charset="0"/>
              </a:rPr>
              <a:t> </a:t>
            </a:r>
            <a:r>
              <a:rPr lang="en-GB" altLang="zh-CN" sz="5100" b="1" dirty="0">
                <a:latin typeface="Times New Roman" pitchFamily="18" charset="0"/>
                <a:ea typeface="宋体" pitchFamily="1" charset="-122"/>
                <a:cs typeface="Times New Roman" pitchFamily="18" charset="0"/>
              </a:rPr>
              <a:t>(1222561)</a:t>
            </a:r>
            <a:br>
              <a:rPr lang="en-GB" altLang="zh-CN" sz="5100" b="1" dirty="0">
                <a:latin typeface="Times New Roman" pitchFamily="18" charset="0"/>
                <a:ea typeface="宋体" pitchFamily="1" charset="-122"/>
                <a:cs typeface="Times New Roman" pitchFamily="18" charset="0"/>
              </a:rPr>
            </a:br>
            <a:r>
              <a:rPr lang="en-GB" altLang="zh-CN" sz="5100" b="1" dirty="0">
                <a:latin typeface="Times New Roman" pitchFamily="18" charset="0"/>
                <a:ea typeface="宋体" pitchFamily="1" charset="-122"/>
                <a:cs typeface="Times New Roman" pitchFamily="18" charset="0"/>
              </a:rPr>
              <a:t>	      </a:t>
            </a:r>
            <a:r>
              <a:rPr lang="en-GB" altLang="zh-CN" sz="3600" b="1" dirty="0">
                <a:latin typeface="Times New Roman" pitchFamily="18" charset="0"/>
                <a:ea typeface="宋体" pitchFamily="1" charset="-122"/>
                <a:cs typeface="Times New Roman" pitchFamily="18" charset="0"/>
                <a:hlinkClick r:id="rId3"/>
              </a:rPr>
              <a:t>shrainik@cs.washington.edu</a:t>
            </a:r>
            <a:r>
              <a:rPr lang="en-GB" altLang="zh-CN" sz="3600" b="1" dirty="0">
                <a:latin typeface="Times New Roman" pitchFamily="18" charset="0"/>
                <a:ea typeface="宋体" pitchFamily="1" charset="-122"/>
                <a:cs typeface="Times New Roman" pitchFamily="18" charset="0"/>
              </a:rPr>
              <a:t> 		                        </a:t>
            </a:r>
            <a:r>
              <a:rPr lang="en-GB" altLang="zh-CN" sz="3600" b="1" dirty="0">
                <a:latin typeface="Times New Roman" pitchFamily="18" charset="0"/>
                <a:ea typeface="宋体" pitchFamily="1" charset="-122"/>
                <a:cs typeface="Times New Roman" pitchFamily="18" charset="0"/>
                <a:hlinkClick r:id="rId4"/>
              </a:rPr>
              <a:t>barun@cs.washington.edu</a:t>
            </a:r>
            <a:r>
              <a:rPr lang="en-GB" altLang="zh-CN" sz="3600" b="1" dirty="0">
                <a:latin typeface="Times New Roman" pitchFamily="18" charset="0"/>
                <a:ea typeface="宋体" pitchFamily="1" charset="-122"/>
                <a:cs typeface="Times New Roman" pitchFamily="18" charset="0"/>
              </a:rPr>
              <a:t> </a:t>
            </a:r>
            <a:endParaRPr lang="en-US" altLang="zh-CN" sz="5100" dirty="0">
              <a:latin typeface="Times New Roman" pitchFamily="18" charset="0"/>
              <a:ea typeface="宋体" pitchFamily="1" charset="-122"/>
              <a:cs typeface="Times New Roman" pitchFamily="18" charset="0"/>
            </a:endParaRPr>
          </a:p>
        </p:txBody>
      </p:sp>
      <p:sp>
        <p:nvSpPr>
          <p:cNvPr id="36" name="Text Box 7273"/>
          <p:cNvSpPr txBox="1">
            <a:spLocks noChangeArrowheads="1"/>
          </p:cNvSpPr>
          <p:nvPr/>
        </p:nvSpPr>
        <p:spPr bwMode="auto">
          <a:xfrm>
            <a:off x="857250" y="6934201"/>
            <a:ext cx="15157382" cy="6880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676" tIns="70337" rIns="140676" bIns="70337">
            <a:spAutoFit/>
          </a:bodyPr>
          <a:lstStyle>
            <a:lvl1pPr>
              <a:defRPr sz="2300">
                <a:solidFill>
                  <a:schemeClr val="tx1"/>
                </a:solidFill>
                <a:latin typeface="Times New Roman" pitchFamily="1" charset="0"/>
              </a:defRPr>
            </a:lvl1pPr>
            <a:lvl2pPr marL="742950" indent="-285750">
              <a:defRPr sz="2300">
                <a:solidFill>
                  <a:schemeClr val="tx1"/>
                </a:solidFill>
                <a:latin typeface="Times New Roman" pitchFamily="1" charset="0"/>
              </a:defRPr>
            </a:lvl2pPr>
            <a:lvl3pPr marL="1143000" indent="-228600">
              <a:defRPr sz="2300">
                <a:solidFill>
                  <a:schemeClr val="tx1"/>
                </a:solidFill>
                <a:latin typeface="Times New Roman" pitchFamily="1" charset="0"/>
              </a:defRPr>
            </a:lvl3pPr>
            <a:lvl4pPr marL="1600200" indent="-228600">
              <a:defRPr sz="2300">
                <a:solidFill>
                  <a:schemeClr val="tx1"/>
                </a:solidFill>
                <a:latin typeface="Times New Roman" pitchFamily="1" charset="0"/>
              </a:defRPr>
            </a:lvl4pPr>
            <a:lvl5pPr marL="2057400" indent="-228600">
              <a:defRPr sz="2300">
                <a:solidFill>
                  <a:schemeClr val="tx1"/>
                </a:solidFill>
                <a:latin typeface="Times New Roman" pitchFamily="1" charset="0"/>
              </a:defRPr>
            </a:lvl5pPr>
            <a:lvl6pPr marL="2514600" indent="-228600" eaLnBrk="0" fontAlgn="base" hangingPunct="0">
              <a:spcBef>
                <a:spcPct val="0"/>
              </a:spcBef>
              <a:spcAft>
                <a:spcPct val="0"/>
              </a:spcAft>
              <a:defRPr sz="2300">
                <a:solidFill>
                  <a:schemeClr val="tx1"/>
                </a:solidFill>
                <a:latin typeface="Times New Roman" pitchFamily="1" charset="0"/>
              </a:defRPr>
            </a:lvl6pPr>
            <a:lvl7pPr marL="2971800" indent="-228600" eaLnBrk="0" fontAlgn="base" hangingPunct="0">
              <a:spcBef>
                <a:spcPct val="0"/>
              </a:spcBef>
              <a:spcAft>
                <a:spcPct val="0"/>
              </a:spcAft>
              <a:defRPr sz="2300">
                <a:solidFill>
                  <a:schemeClr val="tx1"/>
                </a:solidFill>
                <a:latin typeface="Times New Roman" pitchFamily="1" charset="0"/>
              </a:defRPr>
            </a:lvl7pPr>
            <a:lvl8pPr marL="3429000" indent="-228600" eaLnBrk="0" fontAlgn="base" hangingPunct="0">
              <a:spcBef>
                <a:spcPct val="0"/>
              </a:spcBef>
              <a:spcAft>
                <a:spcPct val="0"/>
              </a:spcAft>
              <a:defRPr sz="2300">
                <a:solidFill>
                  <a:schemeClr val="tx1"/>
                </a:solidFill>
                <a:latin typeface="Times New Roman" pitchFamily="1" charset="0"/>
              </a:defRPr>
            </a:lvl8pPr>
            <a:lvl9pPr marL="3886200" indent="-228600" eaLnBrk="0" fontAlgn="base" hangingPunct="0">
              <a:spcBef>
                <a:spcPct val="0"/>
              </a:spcBef>
              <a:spcAft>
                <a:spcPct val="0"/>
              </a:spcAft>
              <a:defRPr sz="2300">
                <a:solidFill>
                  <a:schemeClr val="tx1"/>
                </a:solidFill>
                <a:latin typeface="Times New Roman" pitchFamily="1" charset="0"/>
              </a:defRPr>
            </a:lvl9pPr>
          </a:lstStyle>
          <a:p>
            <a:pPr>
              <a:spcBef>
                <a:spcPts val="916"/>
              </a:spcBef>
              <a:defRPr/>
            </a:pPr>
            <a:r>
              <a:rPr lang="en-GB" altLang="zh-CN" sz="4500" b="1" dirty="0">
                <a:latin typeface="Times New Roman" pitchFamily="18" charset="0"/>
                <a:ea typeface="宋体" pitchFamily="1" charset="-122"/>
                <a:cs typeface="Times New Roman" pitchFamily="18" charset="0"/>
              </a:rPr>
              <a:t>Summary</a:t>
            </a:r>
            <a:endParaRPr lang="en-US" altLang="zh-CN" sz="4500" dirty="0">
              <a:latin typeface="Times New Roman" pitchFamily="18" charset="0"/>
              <a:ea typeface="宋体" pitchFamily="1" charset="-122"/>
              <a:cs typeface="Times New Roman" pitchFamily="18" charset="0"/>
            </a:endParaRPr>
          </a:p>
          <a:p>
            <a:pPr marL="584164" indent="-584164">
              <a:spcBef>
                <a:spcPts val="916"/>
              </a:spcBef>
              <a:buFont typeface="Arial"/>
              <a:buChar char="•"/>
              <a:defRPr/>
            </a:pPr>
            <a:r>
              <a:rPr lang="en-US" altLang="zh-CN" sz="3700" dirty="0">
                <a:latin typeface="Times New Roman" pitchFamily="18" charset="0"/>
                <a:ea typeface="宋体" pitchFamily="1" charset="-122"/>
                <a:cs typeface="Times New Roman" pitchFamily="18" charset="0"/>
              </a:rPr>
              <a:t>One of the common techniques used content Recommendation systems (like Netflix) is Matrix Factorization. Matrix in such is cases can be assumed to be of low rank.</a:t>
            </a:r>
          </a:p>
          <a:p>
            <a:pPr marL="584164" indent="-584164">
              <a:spcBef>
                <a:spcPts val="916"/>
              </a:spcBef>
              <a:buFont typeface="Arial"/>
              <a:buChar char="•"/>
              <a:defRPr/>
            </a:pPr>
            <a:r>
              <a:rPr lang="en-US" altLang="zh-CN" sz="3700" dirty="0">
                <a:latin typeface="Times New Roman" pitchFamily="18" charset="0"/>
                <a:ea typeface="宋体" pitchFamily="1" charset="-122"/>
                <a:cs typeface="Times New Roman" pitchFamily="18" charset="0"/>
              </a:rPr>
              <a:t>It has been shown that we can achieve better results if we relax the low rank assumption to that of a matrix that is ‘locally’ of low rank. Also, local low rank allows parallelizability.</a:t>
            </a:r>
            <a:endParaRPr lang="en-GB" altLang="zh-CN" sz="900" dirty="0">
              <a:latin typeface="Times New Roman" pitchFamily="18" charset="0"/>
              <a:ea typeface="宋体" pitchFamily="1" charset="-122"/>
              <a:cs typeface="Times New Roman" pitchFamily="18" charset="0"/>
            </a:endParaRPr>
          </a:p>
          <a:p>
            <a:pPr marL="584164" indent="-584164">
              <a:spcBef>
                <a:spcPts val="916"/>
              </a:spcBef>
              <a:buFont typeface="Arial"/>
              <a:buChar char="•"/>
              <a:defRPr/>
            </a:pPr>
            <a:r>
              <a:rPr lang="en-GB" sz="3700" dirty="0">
                <a:latin typeface="Times New Roman" pitchFamily="18" charset="0"/>
                <a:ea typeface="宋体" pitchFamily="1" charset="-122"/>
                <a:cs typeface="Times New Roman" pitchFamily="18" charset="0"/>
              </a:rPr>
              <a:t>Usual techniques</a:t>
            </a:r>
            <a:r>
              <a:rPr lang="en-US" sz="3700" dirty="0">
                <a:latin typeface="Times New Roman" pitchFamily="18" charset="0"/>
                <a:ea typeface="宋体" pitchFamily="1" charset="-122"/>
                <a:cs typeface="Times New Roman" pitchFamily="18" charset="0"/>
              </a:rPr>
              <a:t> ignore </a:t>
            </a:r>
            <a:r>
              <a:rPr lang="en-GB" sz="3700" dirty="0">
                <a:latin typeface="Times New Roman" pitchFamily="18" charset="0"/>
                <a:ea typeface="宋体" pitchFamily="1" charset="-122"/>
                <a:cs typeface="Times New Roman" pitchFamily="18" charset="0"/>
              </a:rPr>
              <a:t>contextual information that is available. We explore ways to incorporate contextual information into Matrix Factorization and also use the local low rank assumption to keep our solution theoretically parallelizable.</a:t>
            </a:r>
            <a:endParaRPr lang="en-GB" sz="3700" dirty="0"/>
          </a:p>
        </p:txBody>
      </p:sp>
      <p:sp>
        <p:nvSpPr>
          <p:cNvPr id="52" name="TextBox 19"/>
          <p:cNvSpPr txBox="1">
            <a:spLocks noChangeArrowheads="1"/>
          </p:cNvSpPr>
          <p:nvPr/>
        </p:nvSpPr>
        <p:spPr bwMode="auto">
          <a:xfrm>
            <a:off x="996220" y="50426410"/>
            <a:ext cx="17457145" cy="50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8864" tIns="74431" rIns="148864" bIns="74431">
            <a:spAutoFit/>
          </a:bodyPr>
          <a:lstStyle>
            <a:lvl1pPr>
              <a:defRPr sz="3300">
                <a:solidFill>
                  <a:schemeClr val="tx1"/>
                </a:solidFill>
                <a:latin typeface="Times New Roman" pitchFamily="1" charset="0"/>
              </a:defRPr>
            </a:lvl1pPr>
            <a:lvl2pPr marL="742950" indent="-285750">
              <a:defRPr sz="3300">
                <a:solidFill>
                  <a:schemeClr val="tx1"/>
                </a:solidFill>
                <a:latin typeface="Times New Roman" pitchFamily="1" charset="0"/>
              </a:defRPr>
            </a:lvl2pPr>
            <a:lvl3pPr marL="1143000" indent="-228600">
              <a:defRPr sz="3300">
                <a:solidFill>
                  <a:schemeClr val="tx1"/>
                </a:solidFill>
                <a:latin typeface="Times New Roman" pitchFamily="1" charset="0"/>
              </a:defRPr>
            </a:lvl3pPr>
            <a:lvl4pPr marL="1600200" indent="-228600">
              <a:defRPr sz="3300">
                <a:solidFill>
                  <a:schemeClr val="tx1"/>
                </a:solidFill>
                <a:latin typeface="Times New Roman" pitchFamily="1" charset="0"/>
              </a:defRPr>
            </a:lvl4pPr>
            <a:lvl5pPr marL="2057400" indent="-228600">
              <a:defRPr sz="3300">
                <a:solidFill>
                  <a:schemeClr val="tx1"/>
                </a:solidFill>
                <a:latin typeface="Times New Roman" pitchFamily="1" charset="0"/>
              </a:defRPr>
            </a:lvl5pPr>
            <a:lvl6pPr marL="2514600" indent="-228600" eaLnBrk="0" fontAlgn="base" hangingPunct="0">
              <a:spcBef>
                <a:spcPct val="0"/>
              </a:spcBef>
              <a:spcAft>
                <a:spcPct val="0"/>
              </a:spcAft>
              <a:defRPr sz="3300">
                <a:solidFill>
                  <a:schemeClr val="tx1"/>
                </a:solidFill>
                <a:latin typeface="Times New Roman" pitchFamily="1" charset="0"/>
              </a:defRPr>
            </a:lvl6pPr>
            <a:lvl7pPr marL="2971800" indent="-228600" eaLnBrk="0" fontAlgn="base" hangingPunct="0">
              <a:spcBef>
                <a:spcPct val="0"/>
              </a:spcBef>
              <a:spcAft>
                <a:spcPct val="0"/>
              </a:spcAft>
              <a:defRPr sz="3300">
                <a:solidFill>
                  <a:schemeClr val="tx1"/>
                </a:solidFill>
                <a:latin typeface="Times New Roman" pitchFamily="1" charset="0"/>
              </a:defRPr>
            </a:lvl7pPr>
            <a:lvl8pPr marL="3429000" indent="-228600" eaLnBrk="0" fontAlgn="base" hangingPunct="0">
              <a:spcBef>
                <a:spcPct val="0"/>
              </a:spcBef>
              <a:spcAft>
                <a:spcPct val="0"/>
              </a:spcAft>
              <a:defRPr sz="3300">
                <a:solidFill>
                  <a:schemeClr val="tx1"/>
                </a:solidFill>
                <a:latin typeface="Times New Roman" pitchFamily="1" charset="0"/>
              </a:defRPr>
            </a:lvl8pPr>
            <a:lvl9pPr marL="3886200" indent="-228600" eaLnBrk="0" fontAlgn="base" hangingPunct="0">
              <a:spcBef>
                <a:spcPct val="0"/>
              </a:spcBef>
              <a:spcAft>
                <a:spcPct val="0"/>
              </a:spcAft>
              <a:defRPr sz="3300">
                <a:solidFill>
                  <a:schemeClr val="tx1"/>
                </a:solidFill>
                <a:latin typeface="Times New Roman" pitchFamily="1" charset="0"/>
              </a:defRPr>
            </a:lvl9pPr>
          </a:lstStyle>
          <a:p>
            <a:r>
              <a:rPr lang="en-US" sz="2300" dirty="0"/>
              <a:t>.</a:t>
            </a:r>
            <a:endParaRPr lang="en-US" sz="2300" dirty="0">
              <a:latin typeface="Times New Roman" pitchFamily="18" charset="0"/>
              <a:cs typeface="Times New Roman" pitchFamily="18" charset="0"/>
            </a:endParaRPr>
          </a:p>
        </p:txBody>
      </p:sp>
      <p:pic>
        <p:nvPicPr>
          <p:cNvPr id="54" name="Picture 29" descr="CSElogoText_500.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5890" y="533401"/>
            <a:ext cx="2883338" cy="350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12"/>
          <p:cNvSpPr>
            <a:spLocks noChangeShapeType="1"/>
          </p:cNvSpPr>
          <p:nvPr/>
        </p:nvSpPr>
        <p:spPr bwMode="auto">
          <a:xfrm>
            <a:off x="0" y="0"/>
            <a:ext cx="0" cy="42672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16833" tIns="58416" rIns="116833" bIns="58416"/>
          <a:lstStyle/>
          <a:p>
            <a:endParaRPr lang="en-US" dirty="0"/>
          </a:p>
        </p:txBody>
      </p:sp>
      <p:sp>
        <p:nvSpPr>
          <p:cNvPr id="25" name="Line 13"/>
          <p:cNvSpPr>
            <a:spLocks noChangeShapeType="1"/>
          </p:cNvSpPr>
          <p:nvPr/>
        </p:nvSpPr>
        <p:spPr bwMode="auto">
          <a:xfrm>
            <a:off x="0" y="2223"/>
            <a:ext cx="3429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16833" tIns="58416" rIns="116833" bIns="58416"/>
          <a:lstStyle/>
          <a:p>
            <a:endParaRPr lang="en-US" dirty="0"/>
          </a:p>
        </p:txBody>
      </p:sp>
      <p:sp>
        <p:nvSpPr>
          <p:cNvPr id="26" name="Line 14"/>
          <p:cNvSpPr>
            <a:spLocks noChangeShapeType="1"/>
          </p:cNvSpPr>
          <p:nvPr/>
        </p:nvSpPr>
        <p:spPr bwMode="auto">
          <a:xfrm>
            <a:off x="32902072" y="0"/>
            <a:ext cx="0" cy="42672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16833" tIns="58416" rIns="116833" bIns="58416"/>
          <a:lstStyle/>
          <a:p>
            <a:endParaRPr lang="en-US" dirty="0"/>
          </a:p>
        </p:txBody>
      </p:sp>
      <p:sp>
        <p:nvSpPr>
          <p:cNvPr id="27" name="Line 15"/>
          <p:cNvSpPr>
            <a:spLocks noChangeShapeType="1"/>
          </p:cNvSpPr>
          <p:nvPr/>
        </p:nvSpPr>
        <p:spPr bwMode="auto">
          <a:xfrm>
            <a:off x="32559172" y="0"/>
            <a:ext cx="3429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16833" tIns="58416" rIns="116833" bIns="58416"/>
          <a:lstStyle/>
          <a:p>
            <a:endParaRPr lang="en-US" dirty="0"/>
          </a:p>
        </p:txBody>
      </p:sp>
      <p:sp>
        <p:nvSpPr>
          <p:cNvPr id="37" name="Line 12"/>
          <p:cNvSpPr>
            <a:spLocks noChangeShapeType="1"/>
          </p:cNvSpPr>
          <p:nvPr/>
        </p:nvSpPr>
        <p:spPr bwMode="auto">
          <a:xfrm>
            <a:off x="-4084" y="50757137"/>
            <a:ext cx="0" cy="42672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16833" tIns="58416" rIns="116833" bIns="58416"/>
          <a:lstStyle/>
          <a:p>
            <a:endParaRPr lang="en-US" dirty="0"/>
          </a:p>
        </p:txBody>
      </p:sp>
      <p:sp>
        <p:nvSpPr>
          <p:cNvPr id="39" name="Line 13"/>
          <p:cNvSpPr>
            <a:spLocks noChangeShapeType="1"/>
          </p:cNvSpPr>
          <p:nvPr/>
        </p:nvSpPr>
        <p:spPr bwMode="auto">
          <a:xfrm>
            <a:off x="-4084" y="51186080"/>
            <a:ext cx="3429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16833" tIns="58416" rIns="116833" bIns="58416"/>
          <a:lstStyle/>
          <a:p>
            <a:endParaRPr lang="en-US" dirty="0"/>
          </a:p>
        </p:txBody>
      </p:sp>
      <p:sp>
        <p:nvSpPr>
          <p:cNvPr id="40" name="Line 14"/>
          <p:cNvSpPr>
            <a:spLocks noChangeShapeType="1"/>
          </p:cNvSpPr>
          <p:nvPr/>
        </p:nvSpPr>
        <p:spPr bwMode="auto">
          <a:xfrm>
            <a:off x="32902072" y="50759360"/>
            <a:ext cx="0" cy="42672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16833" tIns="58416" rIns="116833" bIns="58416"/>
          <a:lstStyle/>
          <a:p>
            <a:endParaRPr lang="en-US" dirty="0"/>
          </a:p>
        </p:txBody>
      </p:sp>
      <p:sp>
        <p:nvSpPr>
          <p:cNvPr id="41" name="Line 15"/>
          <p:cNvSpPr>
            <a:spLocks noChangeShapeType="1"/>
          </p:cNvSpPr>
          <p:nvPr/>
        </p:nvSpPr>
        <p:spPr bwMode="auto">
          <a:xfrm>
            <a:off x="32559172" y="51186080"/>
            <a:ext cx="3429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16833" tIns="58416" rIns="116833" bIns="58416"/>
          <a:lstStyle/>
          <a:p>
            <a:endParaRPr lang="en-US" dirty="0"/>
          </a:p>
        </p:txBody>
      </p:sp>
      <p:sp>
        <p:nvSpPr>
          <p:cNvPr id="43" name="TextBox 42"/>
          <p:cNvSpPr txBox="1"/>
          <p:nvPr/>
        </p:nvSpPr>
        <p:spPr>
          <a:xfrm>
            <a:off x="857250" y="26776680"/>
            <a:ext cx="15173325" cy="22434854"/>
          </a:xfrm>
          <a:prstGeom prst="rect">
            <a:avLst/>
          </a:prstGeom>
          <a:noFill/>
        </p:spPr>
        <p:txBody>
          <a:bodyPr wrap="square" lIns="116833" tIns="58416" rIns="116833" bIns="58416" rtlCol="0">
            <a:spAutoFit/>
          </a:bodyPr>
          <a:lstStyle/>
          <a:p>
            <a:pPr>
              <a:spcBef>
                <a:spcPts val="916"/>
              </a:spcBef>
              <a:spcAft>
                <a:spcPts val="1853"/>
              </a:spcAft>
            </a:pPr>
            <a:r>
              <a:rPr lang="en-US" sz="4500" b="1" dirty="0">
                <a:latin typeface="Times New Roman"/>
                <a:cs typeface="Times New Roman"/>
              </a:rPr>
              <a:t>Incorporating Context in predictions</a:t>
            </a:r>
            <a:endParaRPr lang="en-US" sz="3100" b="1" dirty="0">
              <a:latin typeface="Times New Roman"/>
              <a:cs typeface="Times New Roman"/>
            </a:endParaRPr>
          </a:p>
          <a:p>
            <a:pPr marL="584164" indent="-584164">
              <a:spcBef>
                <a:spcPts val="916"/>
              </a:spcBef>
              <a:spcAft>
                <a:spcPts val="1853"/>
              </a:spcAft>
              <a:buFont typeface="Arial"/>
              <a:buChar char="•"/>
            </a:pPr>
            <a:r>
              <a:rPr lang="en-US" sz="3700" dirty="0">
                <a:latin typeface="Times New Roman"/>
                <a:cs typeface="Times New Roman"/>
              </a:rPr>
              <a:t>Incorporating context into predictions has been researched separately, but most matrix factorization techniques do not make use of context.</a:t>
            </a:r>
          </a:p>
          <a:p>
            <a:pPr marL="584164" indent="-584164">
              <a:spcBef>
                <a:spcPts val="916"/>
              </a:spcBef>
              <a:spcAft>
                <a:spcPts val="1853"/>
              </a:spcAft>
              <a:buFont typeface="Arial"/>
              <a:buChar char="•"/>
            </a:pPr>
            <a:r>
              <a:rPr lang="en-US" sz="3700" dirty="0">
                <a:latin typeface="Times New Roman"/>
                <a:cs typeface="Times New Roman"/>
              </a:rPr>
              <a:t>Ideally, increasing the rank r for incomplete SVD as shown above takes care of missing context as the latent features increase with r. But increasing the rank increases computational complexity and this becomes increasingly difficult. Using context information, we should be able achieve similar results at lower ranks.</a:t>
            </a:r>
          </a:p>
          <a:p>
            <a:pPr marL="584164" indent="-584164">
              <a:spcBef>
                <a:spcPts val="916"/>
              </a:spcBef>
              <a:spcAft>
                <a:spcPts val="1853"/>
              </a:spcAft>
              <a:buFont typeface="Arial"/>
              <a:buChar char="•"/>
            </a:pPr>
            <a:r>
              <a:rPr lang="en-US" sz="3700" dirty="0">
                <a:latin typeface="Times New Roman"/>
                <a:cs typeface="Times New Roman"/>
              </a:rPr>
              <a:t>Context information like genre (for movies/music), age/gender/location of user can be either used to train the model or appropriately transform the train model into a similarity based weighted model, refer figure below.</a:t>
            </a:r>
          </a:p>
          <a:p>
            <a:pPr marL="584164" indent="-584164">
              <a:spcBef>
                <a:spcPts val="916"/>
              </a:spcBef>
              <a:spcAft>
                <a:spcPts val="1853"/>
              </a:spcAft>
              <a:buFont typeface="Arial"/>
              <a:buChar char="•"/>
            </a:pPr>
            <a:endParaRPr lang="en-US" sz="3700" dirty="0">
              <a:latin typeface="Times New Roman"/>
              <a:cs typeface="Times New Roman"/>
            </a:endParaRPr>
          </a:p>
          <a:p>
            <a:pPr marL="584164" indent="-584164">
              <a:spcBef>
                <a:spcPts val="916"/>
              </a:spcBef>
              <a:spcAft>
                <a:spcPts val="1853"/>
              </a:spcAft>
              <a:buFont typeface="Arial"/>
              <a:buChar char="•"/>
            </a:pPr>
            <a:endParaRPr lang="en-US" sz="3700" dirty="0">
              <a:latin typeface="Times New Roman"/>
              <a:cs typeface="Times New Roman"/>
            </a:endParaRPr>
          </a:p>
          <a:p>
            <a:pPr marL="584164" indent="-584164">
              <a:spcBef>
                <a:spcPts val="916"/>
              </a:spcBef>
              <a:spcAft>
                <a:spcPts val="1853"/>
              </a:spcAft>
              <a:buFont typeface="Arial"/>
              <a:buChar char="•"/>
            </a:pPr>
            <a:endParaRPr lang="en-US" sz="3700" dirty="0">
              <a:latin typeface="Times New Roman"/>
              <a:cs typeface="Times New Roman"/>
            </a:endParaRPr>
          </a:p>
          <a:p>
            <a:pPr marL="584164" indent="-584164">
              <a:spcBef>
                <a:spcPts val="916"/>
              </a:spcBef>
              <a:spcAft>
                <a:spcPts val="1853"/>
              </a:spcAft>
              <a:buFont typeface="Arial"/>
              <a:buChar char="•"/>
            </a:pPr>
            <a:endParaRPr lang="en-US" sz="3700" dirty="0">
              <a:latin typeface="Times New Roman"/>
              <a:cs typeface="Times New Roman"/>
            </a:endParaRPr>
          </a:p>
          <a:p>
            <a:pPr marL="584164" indent="-584164">
              <a:spcBef>
                <a:spcPts val="916"/>
              </a:spcBef>
              <a:spcAft>
                <a:spcPts val="1853"/>
              </a:spcAft>
              <a:buFont typeface="Arial"/>
              <a:buChar char="•"/>
            </a:pPr>
            <a:endParaRPr lang="en-US" sz="3700" dirty="0">
              <a:latin typeface="Times New Roman"/>
              <a:cs typeface="Times New Roman"/>
            </a:endParaRPr>
          </a:p>
          <a:p>
            <a:pPr marL="584164" indent="-584164">
              <a:spcBef>
                <a:spcPts val="916"/>
              </a:spcBef>
              <a:spcAft>
                <a:spcPts val="1853"/>
              </a:spcAft>
              <a:buFont typeface="Arial"/>
              <a:buChar char="•"/>
            </a:pPr>
            <a:endParaRPr lang="en-US" sz="3700" dirty="0">
              <a:latin typeface="Times New Roman"/>
              <a:cs typeface="Times New Roman"/>
            </a:endParaRPr>
          </a:p>
          <a:p>
            <a:pPr marL="584164" indent="-584164">
              <a:spcBef>
                <a:spcPts val="916"/>
              </a:spcBef>
              <a:spcAft>
                <a:spcPts val="1853"/>
              </a:spcAft>
              <a:buFont typeface="Arial"/>
              <a:buChar char="•"/>
            </a:pPr>
            <a:endParaRPr lang="en-US" sz="3700" dirty="0">
              <a:latin typeface="Times New Roman"/>
              <a:cs typeface="Times New Roman"/>
            </a:endParaRPr>
          </a:p>
          <a:p>
            <a:pPr marL="584164" indent="-584164">
              <a:spcBef>
                <a:spcPts val="916"/>
              </a:spcBef>
              <a:spcAft>
                <a:spcPts val="1853"/>
              </a:spcAft>
              <a:buFont typeface="Arial"/>
              <a:buChar char="•"/>
            </a:pPr>
            <a:endParaRPr lang="en-US" sz="3700" dirty="0">
              <a:latin typeface="Times New Roman"/>
              <a:cs typeface="Times New Roman"/>
            </a:endParaRPr>
          </a:p>
          <a:p>
            <a:pPr marL="584164" indent="-584164">
              <a:spcBef>
                <a:spcPts val="916"/>
              </a:spcBef>
              <a:spcAft>
                <a:spcPts val="1853"/>
              </a:spcAft>
              <a:buFont typeface="Arial"/>
              <a:buChar char="•"/>
            </a:pPr>
            <a:endParaRPr lang="en-US" sz="3700" dirty="0">
              <a:latin typeface="Times New Roman"/>
              <a:cs typeface="Times New Roman"/>
            </a:endParaRPr>
          </a:p>
          <a:p>
            <a:pPr marL="584164" indent="-584164">
              <a:spcBef>
                <a:spcPts val="916"/>
              </a:spcBef>
              <a:spcAft>
                <a:spcPts val="1853"/>
              </a:spcAft>
              <a:buFont typeface="Arial"/>
              <a:buChar char="•"/>
            </a:pPr>
            <a:r>
              <a:rPr lang="en-US" sz="3700" dirty="0">
                <a:latin typeface="Times New Roman"/>
                <a:cs typeface="Times New Roman"/>
              </a:rPr>
              <a:t>We explore both these methods by using the genre information available for movies (and gender/age/location information for users).</a:t>
            </a:r>
          </a:p>
          <a:p>
            <a:pPr marL="2987505" lvl="1" indent="-584164">
              <a:spcBef>
                <a:spcPts val="916"/>
              </a:spcBef>
              <a:spcAft>
                <a:spcPts val="1853"/>
              </a:spcAft>
              <a:buFont typeface="Arial"/>
              <a:buChar char="•"/>
            </a:pPr>
            <a:r>
              <a:rPr lang="en-US" sz="3700" dirty="0">
                <a:latin typeface="Times New Roman"/>
                <a:cs typeface="Times New Roman"/>
              </a:rPr>
              <a:t>For method one, we change the kernel</a:t>
            </a:r>
            <a:r>
              <a:rPr lang="en-US" sz="3700" i="1" dirty="0">
                <a:latin typeface="Times New Roman"/>
                <a:cs typeface="Times New Roman"/>
              </a:rPr>
              <a:t> </a:t>
            </a:r>
            <a:r>
              <a:rPr lang="en-US" sz="3700" i="1" dirty="0" err="1">
                <a:latin typeface="Times New Roman"/>
                <a:cs typeface="Times New Roman"/>
              </a:rPr>
              <a:t>K</a:t>
            </a:r>
            <a:r>
              <a:rPr lang="en-US" sz="3700" i="1" baseline="-25000" dirty="0" err="1">
                <a:latin typeface="Times New Roman"/>
                <a:cs typeface="Times New Roman"/>
              </a:rPr>
              <a:t>h</a:t>
            </a:r>
            <a:r>
              <a:rPr lang="en-US" sz="3700" i="1" baseline="-25000" dirty="0">
                <a:latin typeface="Times New Roman"/>
                <a:cs typeface="Times New Roman"/>
              </a:rPr>
              <a:t> </a:t>
            </a:r>
            <a:r>
              <a:rPr lang="en-US" sz="3700" baseline="-25000" dirty="0">
                <a:latin typeface="Times New Roman"/>
                <a:cs typeface="Times New Roman"/>
              </a:rPr>
              <a:t> </a:t>
            </a:r>
            <a:r>
              <a:rPr lang="en-US" sz="3700" dirty="0">
                <a:latin typeface="Times New Roman"/>
                <a:cs typeface="Times New Roman"/>
              </a:rPr>
              <a:t>before training the model to use genre based similarity measure instead of (or along with) the cosine similarity of the rows of </a:t>
            </a:r>
            <a:r>
              <a:rPr lang="en-US" sz="3700" i="1" dirty="0">
                <a:latin typeface="Times New Roman"/>
                <a:cs typeface="Times New Roman"/>
              </a:rPr>
              <a:t>V</a:t>
            </a:r>
            <a:r>
              <a:rPr lang="en-US" sz="3700" i="1" baseline="30000" dirty="0">
                <a:latin typeface="Times New Roman"/>
                <a:cs typeface="Times New Roman"/>
              </a:rPr>
              <a:t>T</a:t>
            </a:r>
            <a:r>
              <a:rPr lang="en-US" sz="3700" dirty="0">
                <a:latin typeface="Times New Roman"/>
                <a:cs typeface="Times New Roman"/>
              </a:rPr>
              <a:t> .</a:t>
            </a:r>
          </a:p>
          <a:p>
            <a:pPr marL="2987505" lvl="1" indent="-584164">
              <a:spcBef>
                <a:spcPts val="916"/>
              </a:spcBef>
              <a:spcAft>
                <a:spcPts val="1853"/>
              </a:spcAft>
              <a:buFont typeface="Arial"/>
              <a:buChar char="•"/>
            </a:pPr>
            <a:r>
              <a:rPr lang="en-US" sz="3700" dirty="0">
                <a:latin typeface="Times New Roman"/>
                <a:cs typeface="Times New Roman"/>
              </a:rPr>
              <a:t>For method two, we train the model as is, but at the time computing a weighted prediction, we change the kernel</a:t>
            </a:r>
            <a:r>
              <a:rPr lang="en-US" sz="3700" i="1" dirty="0">
                <a:latin typeface="Times New Roman"/>
                <a:cs typeface="Times New Roman"/>
              </a:rPr>
              <a:t> </a:t>
            </a:r>
            <a:r>
              <a:rPr lang="en-US" sz="3700" i="1" dirty="0" err="1">
                <a:latin typeface="Times New Roman"/>
                <a:cs typeface="Times New Roman"/>
              </a:rPr>
              <a:t>K</a:t>
            </a:r>
            <a:r>
              <a:rPr lang="en-US" sz="3700" i="1" baseline="-25000" dirty="0" err="1">
                <a:latin typeface="Times New Roman"/>
                <a:cs typeface="Times New Roman"/>
              </a:rPr>
              <a:t>h</a:t>
            </a:r>
            <a:r>
              <a:rPr lang="en-US" sz="3700" i="1" baseline="-25000" dirty="0">
                <a:latin typeface="Times New Roman"/>
                <a:cs typeface="Times New Roman"/>
              </a:rPr>
              <a:t> </a:t>
            </a:r>
            <a:r>
              <a:rPr lang="en-US" sz="3700" dirty="0">
                <a:latin typeface="Times New Roman"/>
                <a:cs typeface="Times New Roman"/>
              </a:rPr>
              <a:t>model to use genre based similarity measure.</a:t>
            </a:r>
          </a:p>
          <a:p>
            <a:pPr marL="2987505" lvl="1" indent="-584164">
              <a:spcBef>
                <a:spcPts val="916"/>
              </a:spcBef>
              <a:spcAft>
                <a:spcPts val="1853"/>
              </a:spcAft>
              <a:buFont typeface="Arial"/>
              <a:buChar char="•"/>
            </a:pPr>
            <a:endParaRPr lang="en-US" sz="3700" dirty="0">
              <a:latin typeface="Times New Roman"/>
              <a:cs typeface="Times New Roman"/>
            </a:endParaRPr>
          </a:p>
        </p:txBody>
      </p:sp>
      <p:sp>
        <p:nvSpPr>
          <p:cNvPr id="8" name="TextBox 7"/>
          <p:cNvSpPr txBox="1"/>
          <p:nvPr/>
        </p:nvSpPr>
        <p:spPr>
          <a:xfrm>
            <a:off x="16459200" y="7086600"/>
            <a:ext cx="15178824" cy="26775539"/>
          </a:xfrm>
          <a:prstGeom prst="rect">
            <a:avLst/>
          </a:prstGeom>
          <a:noFill/>
        </p:spPr>
        <p:txBody>
          <a:bodyPr wrap="square" lIns="116833" tIns="58416" rIns="116833" bIns="58416" rtlCol="0">
            <a:spAutoFit/>
          </a:bodyPr>
          <a:lstStyle/>
          <a:p>
            <a:pPr>
              <a:spcBef>
                <a:spcPts val="916"/>
              </a:spcBef>
            </a:pPr>
            <a:r>
              <a:rPr lang="en-US" sz="4500" b="1" dirty="0">
                <a:latin typeface="Times New Roman"/>
                <a:cs typeface="Times New Roman"/>
              </a:rPr>
              <a:t>Experiments</a:t>
            </a:r>
          </a:p>
          <a:p>
            <a:pPr algn="just">
              <a:spcBef>
                <a:spcPts val="916"/>
              </a:spcBef>
            </a:pPr>
            <a:r>
              <a:rPr lang="en-US" sz="3700" dirty="0">
                <a:latin typeface="Times New Roman"/>
                <a:cs typeface="Times New Roman"/>
              </a:rPr>
              <a:t>We tried multiple experiments with various context available, user::age/gender/location and movies::Genre. User context is not available for </a:t>
            </a:r>
            <a:r>
              <a:rPr lang="en-US" sz="3700" dirty="0" err="1">
                <a:latin typeface="Times New Roman"/>
                <a:cs typeface="Times New Roman"/>
              </a:rPr>
              <a:t>MovieLens</a:t>
            </a:r>
            <a:r>
              <a:rPr lang="en-US" sz="3700" dirty="0">
                <a:latin typeface="Times New Roman"/>
                <a:cs typeface="Times New Roman"/>
              </a:rPr>
              <a:t> – 10M dataset, so for comparison we present the results </a:t>
            </a:r>
            <a:r>
              <a:rPr lang="en-US" sz="3700" dirty="0" smtClean="0">
                <a:latin typeface="Times New Roman"/>
                <a:cs typeface="Times New Roman"/>
              </a:rPr>
              <a:t>using </a:t>
            </a:r>
            <a:r>
              <a:rPr lang="en-US" sz="3700" dirty="0">
                <a:latin typeface="Times New Roman"/>
                <a:cs typeface="Times New Roman"/>
              </a:rPr>
              <a:t>movies::Genre as additional context information for our experiments.</a:t>
            </a:r>
          </a:p>
          <a:p>
            <a:pPr>
              <a:spcBef>
                <a:spcPts val="916"/>
              </a:spcBef>
            </a:pPr>
            <a:endParaRPr lang="en-US" sz="3700" dirty="0">
              <a:latin typeface="Times New Roman"/>
              <a:cs typeface="Times New Roman"/>
            </a:endParaRPr>
          </a:p>
          <a:p>
            <a:pPr>
              <a:spcBef>
                <a:spcPts val="916"/>
              </a:spcBef>
            </a:pPr>
            <a:r>
              <a:rPr lang="en-US" sz="3700" dirty="0">
                <a:latin typeface="Times New Roman"/>
                <a:cs typeface="Times New Roman"/>
              </a:rPr>
              <a:t>MovieLens-1M dataset: </a:t>
            </a: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r>
              <a:rPr lang="en-US" sz="3700" dirty="0">
                <a:latin typeface="Times New Roman"/>
                <a:cs typeface="Times New Roman"/>
              </a:rPr>
              <a:t>MovieLens-10M dataset: </a:t>
            </a: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smtClean="0">
              <a:latin typeface="Times New Roman"/>
              <a:cs typeface="Times New Roman"/>
            </a:endParaRPr>
          </a:p>
          <a:p>
            <a:pPr>
              <a:spcBef>
                <a:spcPts val="916"/>
              </a:spcBef>
            </a:pPr>
            <a:endParaRPr lang="en-US" sz="3700" dirty="0">
              <a:latin typeface="Times New Roman"/>
              <a:cs typeface="Times New Roman"/>
            </a:endParaRPr>
          </a:p>
          <a:p>
            <a:pPr>
              <a:spcBef>
                <a:spcPts val="916"/>
              </a:spcBef>
            </a:pPr>
            <a:endParaRPr lang="en-US" sz="3700" dirty="0">
              <a:latin typeface="Times New Roman"/>
              <a:cs typeface="Times New Roman"/>
            </a:endParaRPr>
          </a:p>
          <a:p>
            <a:pPr>
              <a:spcBef>
                <a:spcPts val="916"/>
              </a:spcBef>
            </a:pPr>
            <a:r>
              <a:rPr lang="en-US" sz="3700" b="1" dirty="0">
                <a:latin typeface="Times New Roman"/>
                <a:cs typeface="Times New Roman"/>
              </a:rPr>
              <a:t>Conclusions:</a:t>
            </a:r>
          </a:p>
          <a:p>
            <a:pPr>
              <a:spcBef>
                <a:spcPts val="916"/>
              </a:spcBef>
            </a:pPr>
            <a:r>
              <a:rPr lang="en-US" sz="3700" dirty="0">
                <a:latin typeface="Times New Roman"/>
                <a:cs typeface="Times New Roman"/>
              </a:rPr>
              <a:t>From our experiments we note that:</a:t>
            </a:r>
          </a:p>
          <a:p>
            <a:pPr marL="584164" indent="-584164">
              <a:spcBef>
                <a:spcPts val="916"/>
              </a:spcBef>
              <a:buFont typeface="Arial"/>
              <a:buChar char="•"/>
            </a:pPr>
            <a:r>
              <a:rPr lang="en-US" sz="3700" dirty="0">
                <a:latin typeface="Times New Roman"/>
                <a:cs typeface="Times New Roman"/>
              </a:rPr>
              <a:t>For locally low rank matrix factorization, both methods work better than the base algorithm until a certain rank.</a:t>
            </a:r>
          </a:p>
          <a:p>
            <a:pPr marL="584164" indent="-584164">
              <a:spcBef>
                <a:spcPts val="916"/>
              </a:spcBef>
              <a:buFont typeface="Arial"/>
              <a:buChar char="•"/>
            </a:pPr>
            <a:r>
              <a:rPr lang="en-US" sz="3700" dirty="0">
                <a:latin typeface="Times New Roman"/>
                <a:cs typeface="Times New Roman"/>
              </a:rPr>
              <a:t>Context information as used, </a:t>
            </a:r>
            <a:r>
              <a:rPr lang="en-US" sz="3700" dirty="0" err="1">
                <a:latin typeface="Times New Roman"/>
                <a:cs typeface="Times New Roman"/>
              </a:rPr>
              <a:t>doesnt</a:t>
            </a:r>
            <a:r>
              <a:rPr lang="en-US" sz="3700" dirty="0">
                <a:latin typeface="Times New Roman"/>
                <a:cs typeface="Times New Roman"/>
              </a:rPr>
              <a:t> help much high ranks. But, for very large datasets (Netflix, </a:t>
            </a:r>
            <a:r>
              <a:rPr lang="en-US" sz="3700" dirty="0" err="1">
                <a:latin typeface="Times New Roman"/>
                <a:cs typeface="Times New Roman"/>
              </a:rPr>
              <a:t>MovieLens</a:t>
            </a:r>
            <a:r>
              <a:rPr lang="en-US" sz="3700" dirty="0">
                <a:latin typeface="Times New Roman"/>
                <a:cs typeface="Times New Roman"/>
              </a:rPr>
              <a:t> 10M), when it might be costlier to use higher rank computations, we can use context to make computations faster at a small cost to RMSE.</a:t>
            </a:r>
          </a:p>
        </p:txBody>
      </p:sp>
      <p:sp>
        <p:nvSpPr>
          <p:cNvPr id="11" name="TextBox 10"/>
          <p:cNvSpPr txBox="1"/>
          <p:nvPr/>
        </p:nvSpPr>
        <p:spPr>
          <a:xfrm>
            <a:off x="16459200" y="35509200"/>
            <a:ext cx="14573250" cy="5881610"/>
          </a:xfrm>
          <a:prstGeom prst="rect">
            <a:avLst/>
          </a:prstGeom>
          <a:noFill/>
        </p:spPr>
        <p:txBody>
          <a:bodyPr wrap="square" lIns="116833" tIns="58416" rIns="116833" bIns="58416" rtlCol="0">
            <a:spAutoFit/>
          </a:bodyPr>
          <a:lstStyle/>
          <a:p>
            <a:r>
              <a:rPr lang="en-US" sz="4500" b="1" dirty="0">
                <a:latin typeface="Times New Roman"/>
                <a:cs typeface="Times New Roman"/>
              </a:rPr>
              <a:t>Challenges</a:t>
            </a:r>
          </a:p>
          <a:p>
            <a:pPr marL="584164" indent="-584164">
              <a:buFont typeface="Arial"/>
              <a:buChar char="•"/>
            </a:pPr>
            <a:r>
              <a:rPr lang="en-US" sz="3700" dirty="0">
                <a:latin typeface="Times New Roman"/>
                <a:cs typeface="Times New Roman"/>
              </a:rPr>
              <a:t>Not all datasets provide context information (</a:t>
            </a:r>
            <a:r>
              <a:rPr lang="en-US" sz="3700" dirty="0" err="1">
                <a:latin typeface="Times New Roman"/>
                <a:cs typeface="Times New Roman"/>
              </a:rPr>
              <a:t>eg</a:t>
            </a:r>
            <a:r>
              <a:rPr lang="en-US" sz="3700" dirty="0">
                <a:latin typeface="Times New Roman"/>
                <a:cs typeface="Times New Roman"/>
              </a:rPr>
              <a:t> </a:t>
            </a:r>
            <a:r>
              <a:rPr lang="en-US" sz="3700" dirty="0" err="1">
                <a:latin typeface="Times New Roman"/>
                <a:cs typeface="Times New Roman"/>
              </a:rPr>
              <a:t>netflix</a:t>
            </a:r>
            <a:r>
              <a:rPr lang="en-US" sz="3700" dirty="0">
                <a:latin typeface="Times New Roman"/>
                <a:cs typeface="Times New Roman"/>
              </a:rPr>
              <a:t>), so using context is either not possible or requires merging data sets from multiple sources.</a:t>
            </a:r>
          </a:p>
          <a:p>
            <a:pPr marL="584164" indent="-584164">
              <a:buFont typeface="Arial"/>
              <a:buChar char="•"/>
            </a:pPr>
            <a:r>
              <a:rPr lang="en-US" sz="3700" dirty="0">
                <a:latin typeface="Times New Roman"/>
                <a:cs typeface="Times New Roman"/>
              </a:rPr>
              <a:t>For smaller datasets, Local Low Rank Matrix Factorization algorithm works better without context information as we can increase r to much higher values without incurring the computational costs.</a:t>
            </a:r>
          </a:p>
          <a:p>
            <a:pPr marL="584164" indent="-584164">
              <a:buFont typeface="Arial"/>
              <a:buChar char="•"/>
            </a:pPr>
            <a:r>
              <a:rPr lang="en-US" sz="3700" dirty="0">
                <a:latin typeface="Times New Roman"/>
                <a:cs typeface="Times New Roman"/>
              </a:rPr>
              <a:t>Choosing anchor points at random can cause RMSE to go to higher values if we are unlucky and choose an outlier. To avoid this, we had to run each experiment multiple time and use an average RMSE value.</a:t>
            </a:r>
          </a:p>
        </p:txBody>
      </p:sp>
      <p:sp>
        <p:nvSpPr>
          <p:cNvPr id="60" name="TextBox 59"/>
          <p:cNvSpPr txBox="1"/>
          <p:nvPr/>
        </p:nvSpPr>
        <p:spPr>
          <a:xfrm>
            <a:off x="16459200" y="43205400"/>
            <a:ext cx="14573250" cy="5365563"/>
          </a:xfrm>
          <a:prstGeom prst="rect">
            <a:avLst/>
          </a:prstGeom>
          <a:noFill/>
        </p:spPr>
        <p:txBody>
          <a:bodyPr wrap="square" lIns="116833" tIns="58416" rIns="116833" bIns="58416" rtlCol="0">
            <a:spAutoFit/>
          </a:bodyPr>
          <a:lstStyle/>
          <a:p>
            <a:r>
              <a:rPr lang="en-US" sz="4500" b="1" dirty="0">
                <a:latin typeface="Times New Roman"/>
                <a:cs typeface="Times New Roman"/>
              </a:rPr>
              <a:t>References</a:t>
            </a:r>
          </a:p>
          <a:p>
            <a:r>
              <a:rPr lang="en-US" sz="3700" dirty="0">
                <a:latin typeface="Times New Roman"/>
                <a:cs typeface="Times New Roman"/>
              </a:rPr>
              <a:t>[1] </a:t>
            </a:r>
            <a:r>
              <a:rPr lang="en-US" sz="3700" dirty="0" err="1">
                <a:latin typeface="Times New Roman"/>
                <a:cs typeface="Times New Roman"/>
              </a:rPr>
              <a:t>Joonseok</a:t>
            </a:r>
            <a:r>
              <a:rPr lang="en-US" sz="3700" dirty="0">
                <a:latin typeface="Times New Roman"/>
                <a:cs typeface="Times New Roman"/>
              </a:rPr>
              <a:t> Lee et al., Local Low-Rank Matrix Approximation. Proceedings of the 30th International Conference on Machine Learning, Atlanta, Georgia, USA, 2013.</a:t>
            </a:r>
          </a:p>
          <a:p>
            <a:r>
              <a:rPr lang="en-US" sz="3700" dirty="0">
                <a:latin typeface="Times New Roman"/>
                <a:cs typeface="Times New Roman"/>
              </a:rPr>
              <a:t>[2] Yehuda </a:t>
            </a:r>
            <a:r>
              <a:rPr lang="en-US" sz="3700" dirty="0" err="1">
                <a:latin typeface="Times New Roman"/>
                <a:cs typeface="Times New Roman"/>
              </a:rPr>
              <a:t>Koren</a:t>
            </a:r>
            <a:r>
              <a:rPr lang="en-US" sz="3700" dirty="0">
                <a:latin typeface="Times New Roman"/>
                <a:cs typeface="Times New Roman"/>
              </a:rPr>
              <a:t> et al., Matrix Factorization Techniques for Recommender Systems. Cover Feature, IEEE Computing Society, 2009.</a:t>
            </a:r>
          </a:p>
          <a:p>
            <a:r>
              <a:rPr lang="en-US" sz="3700" dirty="0">
                <a:latin typeface="Times New Roman"/>
                <a:cs typeface="Times New Roman"/>
              </a:rPr>
              <a:t>[3] </a:t>
            </a:r>
            <a:r>
              <a:rPr lang="en-US" sz="3700" dirty="0" err="1">
                <a:latin typeface="Times New Roman"/>
                <a:cs typeface="Times New Roman"/>
              </a:rPr>
              <a:t>Adomavicius</a:t>
            </a:r>
            <a:r>
              <a:rPr lang="en-US" sz="3700" dirty="0">
                <a:latin typeface="Times New Roman"/>
                <a:cs typeface="Times New Roman"/>
              </a:rPr>
              <a:t>, G., et al., Incorporating Contextual Information in Recommender Systems Using a Multidimensional Approach.</a:t>
            </a:r>
          </a:p>
          <a:p>
            <a:r>
              <a:rPr lang="en-US" sz="3700" dirty="0">
                <a:latin typeface="Times New Roman"/>
                <a:cs typeface="Times New Roman"/>
              </a:rPr>
              <a:t>[4] </a:t>
            </a:r>
            <a:r>
              <a:rPr lang="en-US" sz="3700" dirty="0" err="1">
                <a:latin typeface="Times New Roman"/>
                <a:cs typeface="Times New Roman"/>
              </a:rPr>
              <a:t>Adomavicius</a:t>
            </a:r>
            <a:r>
              <a:rPr lang="en-US" sz="3700" dirty="0">
                <a:latin typeface="Times New Roman"/>
                <a:cs typeface="Times New Roman"/>
              </a:rPr>
              <a:t>, G., et al., Context-Aware Recommender Systems.</a:t>
            </a:r>
          </a:p>
        </p:txBody>
      </p:sp>
      <p:pic>
        <p:nvPicPr>
          <p:cNvPr id="13" name="Picture 12" descr="incompleteSV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100" y="19309081"/>
            <a:ext cx="10287000" cy="2127861"/>
          </a:xfrm>
          <a:prstGeom prst="rect">
            <a:avLst/>
          </a:prstGeom>
        </p:spPr>
      </p:pic>
      <p:pic>
        <p:nvPicPr>
          <p:cNvPr id="14" name="Picture 13" descr="predictionRul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7625" y="22722841"/>
            <a:ext cx="7500938" cy="1743643"/>
          </a:xfrm>
          <a:prstGeom prst="rect">
            <a:avLst/>
          </a:prstGeom>
        </p:spPr>
      </p:pic>
      <p:grpSp>
        <p:nvGrpSpPr>
          <p:cNvPr id="132" name="Group 131"/>
          <p:cNvGrpSpPr/>
          <p:nvPr/>
        </p:nvGrpSpPr>
        <p:grpSpPr>
          <a:xfrm>
            <a:off x="3514726" y="35737800"/>
            <a:ext cx="8053970" cy="7010420"/>
            <a:chOff x="260501" y="433979"/>
            <a:chExt cx="7159085" cy="5007443"/>
          </a:xfrm>
        </p:grpSpPr>
        <p:sp>
          <p:nvSpPr>
            <p:cNvPr id="133" name="Rectangle 132"/>
            <p:cNvSpPr/>
            <p:nvPr/>
          </p:nvSpPr>
          <p:spPr>
            <a:xfrm>
              <a:off x="2002603" y="1538471"/>
              <a:ext cx="1676976" cy="73260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1168329"/>
              <a:r>
                <a:rPr lang="en-US" sz="2300" kern="0" dirty="0">
                  <a:solidFill>
                    <a:sysClr val="window" lastClr="FFFFFF"/>
                  </a:solidFill>
                  <a:latin typeface="Calibri"/>
                </a:rPr>
                <a:t>Train Model</a:t>
              </a:r>
            </a:p>
          </p:txBody>
        </p:sp>
        <p:sp>
          <p:nvSpPr>
            <p:cNvPr id="134" name="Rectangle 133"/>
            <p:cNvSpPr/>
            <p:nvPr/>
          </p:nvSpPr>
          <p:spPr>
            <a:xfrm>
              <a:off x="2002603" y="3432843"/>
              <a:ext cx="1676976" cy="73260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1168329"/>
              <a:r>
                <a:rPr lang="en-US" sz="2300" kern="0" dirty="0">
                  <a:solidFill>
                    <a:sysClr val="window" lastClr="FFFFFF"/>
                  </a:solidFill>
                  <a:latin typeface="Calibri"/>
                </a:rPr>
                <a:t>Make Predictions</a:t>
              </a:r>
            </a:p>
          </p:txBody>
        </p:sp>
        <p:cxnSp>
          <p:nvCxnSpPr>
            <p:cNvPr id="135" name="Straight Arrow Connector 134"/>
            <p:cNvCxnSpPr/>
            <p:nvPr/>
          </p:nvCxnSpPr>
          <p:spPr>
            <a:xfrm>
              <a:off x="2832951" y="765166"/>
              <a:ext cx="16281" cy="773305"/>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36" name="Straight Arrow Connector 135"/>
            <p:cNvCxnSpPr>
              <a:stCxn id="133" idx="2"/>
              <a:endCxn id="134" idx="0"/>
            </p:cNvCxnSpPr>
            <p:nvPr/>
          </p:nvCxnSpPr>
          <p:spPr>
            <a:xfrm>
              <a:off x="2841091" y="2271076"/>
              <a:ext cx="0" cy="116176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37" name="Straight Arrow Connector 136"/>
            <p:cNvCxnSpPr>
              <a:stCxn id="134" idx="2"/>
            </p:cNvCxnSpPr>
            <p:nvPr/>
          </p:nvCxnSpPr>
          <p:spPr>
            <a:xfrm flipH="1">
              <a:off x="2832951" y="4165448"/>
              <a:ext cx="8140" cy="60462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38" name="TextBox 137"/>
            <p:cNvSpPr txBox="1"/>
            <p:nvPr/>
          </p:nvSpPr>
          <p:spPr>
            <a:xfrm>
              <a:off x="2113944" y="433979"/>
              <a:ext cx="1587703" cy="318769"/>
            </a:xfrm>
            <a:prstGeom prst="rect">
              <a:avLst/>
            </a:prstGeom>
            <a:noFill/>
          </p:spPr>
          <p:txBody>
            <a:bodyPr wrap="none" rtlCol="0">
              <a:spAutoFit/>
            </a:bodyPr>
            <a:lstStyle/>
            <a:p>
              <a:pPr defTabSz="1168329"/>
              <a:r>
                <a:rPr lang="en-US" sz="2300" kern="0" dirty="0">
                  <a:solidFill>
                    <a:sysClr val="windowText" lastClr="000000"/>
                  </a:solidFill>
                </a:rPr>
                <a:t>Training Data</a:t>
              </a:r>
            </a:p>
          </p:txBody>
        </p:sp>
        <p:sp>
          <p:nvSpPr>
            <p:cNvPr id="139" name="TextBox 138"/>
            <p:cNvSpPr txBox="1"/>
            <p:nvPr/>
          </p:nvSpPr>
          <p:spPr>
            <a:xfrm>
              <a:off x="260501" y="1720108"/>
              <a:ext cx="999590" cy="318769"/>
            </a:xfrm>
            <a:prstGeom prst="rect">
              <a:avLst/>
            </a:prstGeom>
            <a:noFill/>
          </p:spPr>
          <p:txBody>
            <a:bodyPr wrap="none" rtlCol="0">
              <a:spAutoFit/>
            </a:bodyPr>
            <a:lstStyle/>
            <a:p>
              <a:pPr defTabSz="1168329"/>
              <a:r>
                <a:rPr lang="en-US" sz="2300" kern="0" dirty="0">
                  <a:solidFill>
                    <a:sysClr val="windowText" lastClr="000000"/>
                  </a:solidFill>
                </a:rPr>
                <a:t>Context</a:t>
              </a:r>
            </a:p>
          </p:txBody>
        </p:sp>
        <p:cxnSp>
          <p:nvCxnSpPr>
            <p:cNvPr id="140" name="Straight Arrow Connector 139"/>
            <p:cNvCxnSpPr>
              <a:stCxn id="139" idx="3"/>
              <a:endCxn id="133" idx="1"/>
            </p:cNvCxnSpPr>
            <p:nvPr/>
          </p:nvCxnSpPr>
          <p:spPr>
            <a:xfrm>
              <a:off x="1260091" y="1879493"/>
              <a:ext cx="742512" cy="2528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41" name="Rectangle 140"/>
            <p:cNvSpPr/>
            <p:nvPr/>
          </p:nvSpPr>
          <p:spPr>
            <a:xfrm>
              <a:off x="5720542" y="1576911"/>
              <a:ext cx="1676976" cy="73260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1168329"/>
              <a:r>
                <a:rPr lang="en-US" sz="2300" kern="0" dirty="0">
                  <a:solidFill>
                    <a:sysClr val="window" lastClr="FFFFFF"/>
                  </a:solidFill>
                  <a:latin typeface="Calibri"/>
                </a:rPr>
                <a:t>Train Model</a:t>
              </a:r>
            </a:p>
          </p:txBody>
        </p:sp>
        <p:sp>
          <p:nvSpPr>
            <p:cNvPr id="142" name="Rectangle 141"/>
            <p:cNvSpPr/>
            <p:nvPr/>
          </p:nvSpPr>
          <p:spPr>
            <a:xfrm>
              <a:off x="5720542" y="3471283"/>
              <a:ext cx="1676976" cy="73260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1168329"/>
              <a:r>
                <a:rPr lang="en-US" sz="2300" kern="0" dirty="0">
                  <a:solidFill>
                    <a:sysClr val="window" lastClr="FFFFFF"/>
                  </a:solidFill>
                  <a:latin typeface="Calibri"/>
                </a:rPr>
                <a:t>Make Predictions</a:t>
              </a:r>
            </a:p>
          </p:txBody>
        </p:sp>
        <p:cxnSp>
          <p:nvCxnSpPr>
            <p:cNvPr id="143" name="Straight Arrow Connector 142"/>
            <p:cNvCxnSpPr/>
            <p:nvPr/>
          </p:nvCxnSpPr>
          <p:spPr>
            <a:xfrm>
              <a:off x="6550890" y="803606"/>
              <a:ext cx="16281" cy="773305"/>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44" name="Straight Arrow Connector 143"/>
            <p:cNvCxnSpPr>
              <a:stCxn id="141" idx="2"/>
              <a:endCxn id="142" idx="0"/>
            </p:cNvCxnSpPr>
            <p:nvPr/>
          </p:nvCxnSpPr>
          <p:spPr>
            <a:xfrm>
              <a:off x="6559030" y="2309516"/>
              <a:ext cx="0" cy="116176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45" name="Straight Arrow Connector 144"/>
            <p:cNvCxnSpPr>
              <a:stCxn id="142" idx="2"/>
            </p:cNvCxnSpPr>
            <p:nvPr/>
          </p:nvCxnSpPr>
          <p:spPr>
            <a:xfrm flipH="1">
              <a:off x="6550890" y="4203888"/>
              <a:ext cx="8140" cy="60462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46" name="TextBox 145"/>
            <p:cNvSpPr txBox="1"/>
            <p:nvPr/>
          </p:nvSpPr>
          <p:spPr>
            <a:xfrm>
              <a:off x="5831883" y="472419"/>
              <a:ext cx="1587703" cy="318769"/>
            </a:xfrm>
            <a:prstGeom prst="rect">
              <a:avLst/>
            </a:prstGeom>
            <a:noFill/>
          </p:spPr>
          <p:txBody>
            <a:bodyPr wrap="none" rtlCol="0">
              <a:spAutoFit/>
            </a:bodyPr>
            <a:lstStyle/>
            <a:p>
              <a:pPr defTabSz="1168329"/>
              <a:r>
                <a:rPr lang="en-US" sz="2300" kern="0" dirty="0">
                  <a:solidFill>
                    <a:sysClr val="windowText" lastClr="000000"/>
                  </a:solidFill>
                </a:rPr>
                <a:t>Training Data</a:t>
              </a:r>
            </a:p>
          </p:txBody>
        </p:sp>
        <p:sp>
          <p:nvSpPr>
            <p:cNvPr id="147" name="TextBox 146"/>
            <p:cNvSpPr txBox="1"/>
            <p:nvPr/>
          </p:nvSpPr>
          <p:spPr>
            <a:xfrm>
              <a:off x="3978440" y="3630748"/>
              <a:ext cx="999590" cy="318769"/>
            </a:xfrm>
            <a:prstGeom prst="rect">
              <a:avLst/>
            </a:prstGeom>
            <a:noFill/>
          </p:spPr>
          <p:txBody>
            <a:bodyPr wrap="none" rtlCol="0">
              <a:spAutoFit/>
            </a:bodyPr>
            <a:lstStyle/>
            <a:p>
              <a:pPr defTabSz="1168329"/>
              <a:r>
                <a:rPr lang="en-US" sz="2300" kern="0" dirty="0">
                  <a:solidFill>
                    <a:sysClr val="windowText" lastClr="000000"/>
                  </a:solidFill>
                </a:rPr>
                <a:t>Context</a:t>
              </a:r>
            </a:p>
          </p:txBody>
        </p:sp>
        <p:cxnSp>
          <p:nvCxnSpPr>
            <p:cNvPr id="148" name="Straight Arrow Connector 147"/>
            <p:cNvCxnSpPr>
              <a:stCxn id="147" idx="3"/>
            </p:cNvCxnSpPr>
            <p:nvPr/>
          </p:nvCxnSpPr>
          <p:spPr>
            <a:xfrm>
              <a:off x="4978030" y="3790133"/>
              <a:ext cx="742511" cy="2528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49" name="TextBox 148"/>
            <p:cNvSpPr txBox="1"/>
            <p:nvPr/>
          </p:nvSpPr>
          <p:spPr>
            <a:xfrm>
              <a:off x="2279122" y="5122653"/>
              <a:ext cx="1212484" cy="318769"/>
            </a:xfrm>
            <a:prstGeom prst="rect">
              <a:avLst/>
            </a:prstGeom>
            <a:noFill/>
          </p:spPr>
          <p:txBody>
            <a:bodyPr wrap="none" rtlCol="0">
              <a:spAutoFit/>
            </a:bodyPr>
            <a:lstStyle/>
            <a:p>
              <a:pPr defTabSz="1168329"/>
              <a:r>
                <a:rPr lang="en-US" sz="2300" kern="0" dirty="0">
                  <a:solidFill>
                    <a:sysClr val="windowText" lastClr="000000"/>
                  </a:solidFill>
                </a:rPr>
                <a:t>Method 1</a:t>
              </a:r>
            </a:p>
          </p:txBody>
        </p:sp>
        <p:sp>
          <p:nvSpPr>
            <p:cNvPr id="150" name="TextBox 149"/>
            <p:cNvSpPr txBox="1"/>
            <p:nvPr/>
          </p:nvSpPr>
          <p:spPr>
            <a:xfrm>
              <a:off x="6013342" y="5122653"/>
              <a:ext cx="1212484" cy="318769"/>
            </a:xfrm>
            <a:prstGeom prst="rect">
              <a:avLst/>
            </a:prstGeom>
            <a:noFill/>
          </p:spPr>
          <p:txBody>
            <a:bodyPr wrap="none" rtlCol="0">
              <a:spAutoFit/>
            </a:bodyPr>
            <a:lstStyle/>
            <a:p>
              <a:pPr defTabSz="1168329"/>
              <a:r>
                <a:rPr lang="en-US" sz="2300" kern="0" dirty="0">
                  <a:solidFill>
                    <a:sysClr val="windowText" lastClr="000000"/>
                  </a:solidFill>
                </a:rPr>
                <a:t>Method 2</a:t>
              </a:r>
            </a:p>
          </p:txBody>
        </p:sp>
      </p:grpSp>
      <p:graphicFrame>
        <p:nvGraphicFramePr>
          <p:cNvPr id="153" name="Chart 152"/>
          <p:cNvGraphicFramePr>
            <a:graphicFrameLocks/>
          </p:cNvGraphicFramePr>
          <p:nvPr>
            <p:extLst>
              <p:ext uri="{D42A27DB-BD31-4B8C-83A1-F6EECF244321}">
                <p14:modId xmlns:p14="http://schemas.microsoft.com/office/powerpoint/2010/main" val="1790577422"/>
              </p:ext>
            </p:extLst>
          </p:nvPr>
        </p:nvGraphicFramePr>
        <p:xfrm>
          <a:off x="19716750" y="11948160"/>
          <a:ext cx="10458450" cy="7025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4" name="Chart 153"/>
          <p:cNvGraphicFramePr>
            <a:graphicFrameLocks/>
          </p:cNvGraphicFramePr>
          <p:nvPr>
            <p:extLst>
              <p:ext uri="{D42A27DB-BD31-4B8C-83A1-F6EECF244321}">
                <p14:modId xmlns:p14="http://schemas.microsoft.com/office/powerpoint/2010/main" val="4024436681"/>
              </p:ext>
            </p:extLst>
          </p:nvPr>
        </p:nvGraphicFramePr>
        <p:xfrm>
          <a:off x="18897600" y="20040600"/>
          <a:ext cx="11401425" cy="7543800"/>
        </p:xfrm>
        <a:graphic>
          <a:graphicData uri="http://schemas.openxmlformats.org/drawingml/2006/chart">
            <c:chart xmlns:c="http://schemas.openxmlformats.org/drawingml/2006/chart" xmlns:r="http://schemas.openxmlformats.org/officeDocument/2006/relationships" r:id="rId9"/>
          </a:graphicData>
        </a:graphic>
      </p:graphicFrame>
      <p:sp>
        <p:nvSpPr>
          <p:cNvPr id="15" name="TextBox 14"/>
          <p:cNvSpPr txBox="1"/>
          <p:nvPr/>
        </p:nvSpPr>
        <p:spPr>
          <a:xfrm>
            <a:off x="29413200" y="685800"/>
            <a:ext cx="1483886" cy="1595300"/>
          </a:xfrm>
          <a:prstGeom prst="rect">
            <a:avLst/>
          </a:prstGeom>
          <a:noFill/>
        </p:spPr>
        <p:txBody>
          <a:bodyPr wrap="none" lIns="116833" tIns="58416" rIns="116833" bIns="58416" rtlCol="0">
            <a:spAutoFit/>
          </a:bodyPr>
          <a:lstStyle/>
          <a:p>
            <a:r>
              <a:rPr lang="en-US" sz="9600" dirty="0"/>
              <a:t>13</a:t>
            </a:r>
          </a:p>
        </p:txBody>
      </p:sp>
    </p:spTree>
    <p:extLst>
      <p:ext uri="{BB962C8B-B14F-4D97-AF65-F5344CB8AC3E}">
        <p14:creationId xmlns:p14="http://schemas.microsoft.com/office/powerpoint/2010/main" val="16035451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2255</TotalTime>
  <Words>802</Words>
  <Application>Microsoft Macintosh PowerPoint</Application>
  <PresentationFormat>Custom</PresentationFormat>
  <Paragraphs>94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shrainikjain</dc:creator>
  <cp:keywords/>
  <dc:description/>
  <cp:lastModifiedBy>Shrainik Jain</cp:lastModifiedBy>
  <cp:revision>242</cp:revision>
  <cp:lastPrinted>2013-12-04T18:51:55Z</cp:lastPrinted>
  <dcterms:created xsi:type="dcterms:W3CDTF">2012-03-10T00:09:11Z</dcterms:created>
  <dcterms:modified xsi:type="dcterms:W3CDTF">2013-12-09T05:08:20Z</dcterms:modified>
  <cp:category/>
</cp:coreProperties>
</file>