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6" r:id="rId15"/>
    <p:sldId id="267" r:id="rId16"/>
    <p:sldId id="279" r:id="rId17"/>
    <p:sldId id="278" r:id="rId18"/>
    <p:sldId id="268" r:id="rId19"/>
    <p:sldId id="281" r:id="rId20"/>
    <p:sldId id="280" r:id="rId21"/>
    <p:sldId id="269" r:id="rId22"/>
    <p:sldId id="283" r:id="rId23"/>
    <p:sldId id="282" r:id="rId24"/>
    <p:sldId id="270" r:id="rId25"/>
    <p:sldId id="285" r:id="rId26"/>
    <p:sldId id="284" r:id="rId27"/>
    <p:sldId id="271" r:id="rId28"/>
    <p:sldId id="287" r:id="rId29"/>
    <p:sldId id="286" r:id="rId30"/>
    <p:sldId id="272" r:id="rId31"/>
    <p:sldId id="289" r:id="rId32"/>
    <p:sldId id="288" r:id="rId33"/>
    <p:sldId id="273" r:id="rId34"/>
    <p:sldId id="291" r:id="rId35"/>
    <p:sldId id="290" r:id="rId36"/>
    <p:sldId id="275" r:id="rId37"/>
    <p:sldId id="293" r:id="rId38"/>
    <p:sldId id="292" r:id="rId39"/>
    <p:sldId id="274" r:id="rId40"/>
    <p:sldId id="295" r:id="rId41"/>
    <p:sldId id="294" r:id="rId42"/>
    <p:sldId id="29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3FC983F-A4FE-411C-9FB2-800F1B4205EA}">
          <p14:sldIdLst>
            <p14:sldId id="256"/>
            <p14:sldId id="29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7"/>
            <p14:sldId id="276"/>
            <p14:sldId id="267"/>
            <p14:sldId id="279"/>
            <p14:sldId id="278"/>
            <p14:sldId id="268"/>
            <p14:sldId id="281"/>
            <p14:sldId id="280"/>
            <p14:sldId id="269"/>
            <p14:sldId id="283"/>
            <p14:sldId id="282"/>
            <p14:sldId id="270"/>
            <p14:sldId id="285"/>
            <p14:sldId id="284"/>
            <p14:sldId id="271"/>
            <p14:sldId id="287"/>
            <p14:sldId id="286"/>
            <p14:sldId id="272"/>
            <p14:sldId id="289"/>
            <p14:sldId id="288"/>
            <p14:sldId id="273"/>
            <p14:sldId id="291"/>
            <p14:sldId id="290"/>
            <p14:sldId id="275"/>
            <p14:sldId id="293"/>
            <p14:sldId id="292"/>
            <p14:sldId id="274"/>
            <p14:sldId id="295"/>
            <p14:sldId id="294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10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076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3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36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160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0404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0751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171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75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81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711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381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756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969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0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98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712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1022-1216-452C-AFB4-D942FC21C0CB}" type="datetimeFigureOut">
              <a:rPr lang="uk-UA" smtClean="0"/>
              <a:t>03.04.2021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3ACA-24D8-49B6-823D-85205CB558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0109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7C9ED-5DF3-4163-937C-76D48FAA9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accent2">
                    <a:lumMod val="75000"/>
                  </a:schemeClr>
                </a:solidFill>
              </a:rPr>
              <a:t>Комп’ютер та його складові</a:t>
            </a:r>
            <a:br>
              <a:rPr lang="uk-UA" dirty="0">
                <a:solidFill>
                  <a:schemeClr val="accent2">
                    <a:lumMod val="75000"/>
                  </a:schemeClr>
                </a:solidFill>
              </a:rPr>
            </a:br>
            <a:endParaRPr lang="uk-U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502C78-504D-495B-8063-F6A05DE1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9403" y="4419274"/>
            <a:ext cx="6105194" cy="682079"/>
          </a:xfrm>
        </p:spPr>
        <p:txBody>
          <a:bodyPr>
            <a:normAutofit fontScale="70000" lnSpcReduction="20000"/>
          </a:bodyPr>
          <a:lstStyle/>
          <a:p>
            <a:r>
              <a:rPr lang="uk-UA" dirty="0">
                <a:solidFill>
                  <a:srgbClr val="FFFFFF"/>
                </a:solidFill>
              </a:rPr>
              <a:t>Виконав студент групи іст-11</a:t>
            </a:r>
          </a:p>
          <a:p>
            <a:r>
              <a:rPr lang="uk-UA" dirty="0" err="1">
                <a:solidFill>
                  <a:srgbClr val="FFFFFF"/>
                </a:solidFill>
              </a:rPr>
              <a:t>заворотюк</a:t>
            </a:r>
            <a:r>
              <a:rPr lang="uk-UA" dirty="0">
                <a:solidFill>
                  <a:srgbClr val="FFFFFF"/>
                </a:solidFill>
              </a:rPr>
              <a:t> Максим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8DA4B6EE-AC12-4F71-A1AC-3B5264C98B43}"/>
              </a:ext>
            </a:extLst>
          </p:cNvPr>
          <p:cNvSpPr/>
          <p:nvPr/>
        </p:nvSpPr>
        <p:spPr>
          <a:xfrm>
            <a:off x="4565308" y="5691946"/>
            <a:ext cx="2875854" cy="5168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Інструкція щодо виконання тесту</a:t>
            </a:r>
          </a:p>
        </p:txBody>
      </p:sp>
    </p:spTree>
    <p:extLst>
      <p:ext uri="{BB962C8B-B14F-4D97-AF65-F5344CB8AC3E}">
        <p14:creationId xmlns:p14="http://schemas.microsoft.com/office/powerpoint/2010/main" val="25378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412062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258959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2E6C6-7FA4-4941-A3EC-2B9BF82E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Електронний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пристрій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призначений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опрацювання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даних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різного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типу – …</a:t>
            </a:r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E28A76AA-2318-453C-B316-68FD598ABF03}"/>
              </a:ext>
            </a:extLst>
          </p:cNvPr>
          <p:cNvSpPr/>
          <p:nvPr/>
        </p:nvSpPr>
        <p:spPr>
          <a:xfrm>
            <a:off x="1446213" y="4755839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Відеокамера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0ECAC05C-27A1-4715-A5B4-000825A01CE9}"/>
              </a:ext>
            </a:extLst>
          </p:cNvPr>
          <p:cNvSpPr/>
          <p:nvPr/>
        </p:nvSpPr>
        <p:spPr>
          <a:xfrm>
            <a:off x="1446213" y="3090155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Комп’ютер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51529866-D9EA-4454-822B-4546AA1622E4}"/>
              </a:ext>
            </a:extLst>
          </p:cNvPr>
          <p:cNvSpPr/>
          <p:nvPr/>
        </p:nvSpPr>
        <p:spPr>
          <a:xfrm>
            <a:off x="7565133" y="3090155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Калькулятор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4A033884-BF28-48EB-8D3B-3F510DCE6561}"/>
              </a:ext>
            </a:extLst>
          </p:cNvPr>
          <p:cNvSpPr/>
          <p:nvPr/>
        </p:nvSpPr>
        <p:spPr>
          <a:xfrm>
            <a:off x="7565133" y="4755839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Диктофон</a:t>
            </a:r>
          </a:p>
        </p:txBody>
      </p:sp>
    </p:spTree>
    <p:extLst>
      <p:ext uri="{BB962C8B-B14F-4D97-AF65-F5344CB8AC3E}">
        <p14:creationId xmlns:p14="http://schemas.microsoft.com/office/powerpoint/2010/main" val="398450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414858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18140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78819-7FFD-4B13-8847-377F0670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Пристрої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якого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типу не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відносяться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складових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комп’ютера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DCE04826-F0CC-43FB-A9CB-E270729D9068}"/>
              </a:ext>
            </a:extLst>
          </p:cNvPr>
          <p:cNvSpPr/>
          <p:nvPr/>
        </p:nvSpPr>
        <p:spPr>
          <a:xfrm>
            <a:off x="1333570" y="321182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Пристрої введення даних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F88F6FFB-B11D-47A3-AE96-9CE6EB77DF8E}"/>
              </a:ext>
            </a:extLst>
          </p:cNvPr>
          <p:cNvSpPr/>
          <p:nvPr/>
        </p:nvSpPr>
        <p:spPr>
          <a:xfrm>
            <a:off x="1333570" y="509123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Пристрої для зберігання даних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3F408AB1-3B60-4B2F-8C8D-776C664CD7CD}"/>
              </a:ext>
            </a:extLst>
          </p:cNvPr>
          <p:cNvSpPr/>
          <p:nvPr/>
        </p:nvSpPr>
        <p:spPr>
          <a:xfrm>
            <a:off x="7270543" y="509123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Правильного варіанта немає!</a:t>
            </a:r>
          </a:p>
        </p:txBody>
      </p:sp>
      <p:sp>
        <p:nvSpPr>
          <p:cNvPr id="8" name="Прямоугольник: скругленные углы 7">
            <a:hlinkClick r:id="rId3" action="ppaction://hlinksldjump"/>
            <a:extLst>
              <a:ext uri="{FF2B5EF4-FFF2-40B4-BE49-F238E27FC236}">
                <a16:creationId xmlns:a16="http://schemas.microsoft.com/office/drawing/2014/main" id="{04A3B544-1FA7-4A5A-AFA1-07F5EE1834EE}"/>
              </a:ext>
            </a:extLst>
          </p:cNvPr>
          <p:cNvSpPr/>
          <p:nvPr/>
        </p:nvSpPr>
        <p:spPr>
          <a:xfrm>
            <a:off x="7270543" y="321182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Пристрої для видалення даних</a:t>
            </a:r>
          </a:p>
        </p:txBody>
      </p:sp>
    </p:spTree>
    <p:extLst>
      <p:ext uri="{BB962C8B-B14F-4D97-AF65-F5344CB8AC3E}">
        <p14:creationId xmlns:p14="http://schemas.microsoft.com/office/powerpoint/2010/main" val="348734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417845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311037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4D103-B7B7-4305-931D-88A24514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пристроїв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належить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пристроїв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збереження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даних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9241ACAB-AE31-409E-807B-46C53DC2D0B4}"/>
              </a:ext>
            </a:extLst>
          </p:cNvPr>
          <p:cNvSpPr/>
          <p:nvPr/>
        </p:nvSpPr>
        <p:spPr>
          <a:xfrm>
            <a:off x="1512475" y="2999789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Флеш-пам'ять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ABFDD33A-1559-4B6D-B7F9-2F1CB8DCB3AE}"/>
              </a:ext>
            </a:extLst>
          </p:cNvPr>
          <p:cNvSpPr/>
          <p:nvPr/>
        </p:nvSpPr>
        <p:spPr>
          <a:xfrm>
            <a:off x="1512475" y="501411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Веб-камера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3F723B7C-6E4C-4828-AD53-1E9BFB680418}"/>
              </a:ext>
            </a:extLst>
          </p:cNvPr>
          <p:cNvSpPr/>
          <p:nvPr/>
        </p:nvSpPr>
        <p:spPr>
          <a:xfrm>
            <a:off x="7263918" y="501411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Всі належать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0B5358F1-4E9C-4532-8700-6978F9546731}"/>
              </a:ext>
            </a:extLst>
          </p:cNvPr>
          <p:cNvSpPr/>
          <p:nvPr/>
        </p:nvSpPr>
        <p:spPr>
          <a:xfrm>
            <a:off x="7263918" y="2999789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Оптичний диск</a:t>
            </a:r>
          </a:p>
        </p:txBody>
      </p:sp>
    </p:spTree>
    <p:extLst>
      <p:ext uri="{BB962C8B-B14F-4D97-AF65-F5344CB8AC3E}">
        <p14:creationId xmlns:p14="http://schemas.microsoft.com/office/powerpoint/2010/main" val="52622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281436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19E3B-3DF5-4C00-B87E-EDFBE766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2">
                    <a:lumMod val="75000"/>
                  </a:schemeClr>
                </a:solidFill>
              </a:rPr>
              <a:t>Інструкція з виконання тесту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EF2A8E-BD3E-4C8B-B64F-13DBA654C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800" y="2303393"/>
            <a:ext cx="6428478" cy="17782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E44855-0DBD-466A-B78F-0008EE7D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00" y="3867287"/>
            <a:ext cx="6428478" cy="893626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hlinkClick r:id="rId4" action="ppaction://hlinksldjump"/>
            <a:extLst>
              <a:ext uri="{FF2B5EF4-FFF2-40B4-BE49-F238E27FC236}">
                <a16:creationId xmlns:a16="http://schemas.microsoft.com/office/drawing/2014/main" id="{522E9D7E-DA25-490D-B611-0EC8D7045BC3}"/>
              </a:ext>
            </a:extLst>
          </p:cNvPr>
          <p:cNvSpPr/>
          <p:nvPr/>
        </p:nvSpPr>
        <p:spPr>
          <a:xfrm>
            <a:off x="3547385" y="538714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Розпочати тест!</a:t>
            </a:r>
          </a:p>
        </p:txBody>
      </p:sp>
    </p:spTree>
    <p:extLst>
      <p:ext uri="{BB962C8B-B14F-4D97-AF65-F5344CB8AC3E}">
        <p14:creationId xmlns:p14="http://schemas.microsoft.com/office/powerpoint/2010/main" val="1449191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412472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58D69-F6A6-4F69-8090-0E06D3DB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2744"/>
            <a:ext cx="9905998" cy="1478570"/>
          </a:xfrm>
        </p:spPr>
        <p:txBody>
          <a:bodyPr/>
          <a:lstStyle/>
          <a:p>
            <a:r>
              <a:rPr lang="uk-UA" dirty="0">
                <a:solidFill>
                  <a:schemeClr val="bg2">
                    <a:lumMod val="75000"/>
                  </a:schemeClr>
                </a:solidFill>
              </a:rPr>
              <a:t>Сканер - це пристрій для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B2F31678-22E9-44FF-9ED5-9B8C4A5CF809}"/>
              </a:ext>
            </a:extLst>
          </p:cNvPr>
          <p:cNvSpPr/>
          <p:nvPr/>
        </p:nvSpPr>
        <p:spPr>
          <a:xfrm>
            <a:off x="1512475" y="2999789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передавання даних до мережі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FC4B241B-6F1B-413F-A3E5-EDAD943E2973}"/>
              </a:ext>
            </a:extLst>
          </p:cNvPr>
          <p:cNvSpPr/>
          <p:nvPr/>
        </p:nvSpPr>
        <p:spPr>
          <a:xfrm>
            <a:off x="1512475" y="492953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введення даних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B354B05E-5CB9-4559-B591-353E23FB714E}"/>
              </a:ext>
            </a:extLst>
          </p:cNvPr>
          <p:cNvSpPr/>
          <p:nvPr/>
        </p:nvSpPr>
        <p:spPr>
          <a:xfrm>
            <a:off x="6621188" y="492953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всі варіанти невірні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32E447C3-FE41-4487-923E-935552447BA5}"/>
              </a:ext>
            </a:extLst>
          </p:cNvPr>
          <p:cNvSpPr/>
          <p:nvPr/>
        </p:nvSpPr>
        <p:spPr>
          <a:xfrm>
            <a:off x="6503712" y="2999789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виведення даних</a:t>
            </a:r>
          </a:p>
        </p:txBody>
      </p:sp>
    </p:spTree>
    <p:extLst>
      <p:ext uri="{BB962C8B-B14F-4D97-AF65-F5344CB8AC3E}">
        <p14:creationId xmlns:p14="http://schemas.microsoft.com/office/powerpoint/2010/main" val="400359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237068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331820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FBD50-3520-4EAD-B2D1-3EA291ED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2">
                    <a:lumMod val="75000"/>
                  </a:schemeClr>
                </a:solidFill>
              </a:rPr>
              <a:t>Принтер використовується для виведення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C4E3A7CC-D9F0-40BB-ACBF-978DE4EECE9E}"/>
              </a:ext>
            </a:extLst>
          </p:cNvPr>
          <p:cNvSpPr/>
          <p:nvPr/>
        </p:nvSpPr>
        <p:spPr>
          <a:xfrm>
            <a:off x="1512475" y="317058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uk-UA" dirty="0">
                <a:solidFill>
                  <a:schemeClr val="bg1"/>
                </a:solidFill>
              </a:rPr>
              <a:t> текстових даних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ECA0D8F8-695D-49A7-849A-3F741C832932}"/>
              </a:ext>
            </a:extLst>
          </p:cNvPr>
          <p:cNvSpPr/>
          <p:nvPr/>
        </p:nvSpPr>
        <p:spPr>
          <a:xfrm>
            <a:off x="1512475" y="4818719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uk-UA" dirty="0">
                <a:solidFill>
                  <a:schemeClr val="bg1"/>
                </a:solidFill>
              </a:rPr>
              <a:t>відеоданих</a:t>
            </a:r>
          </a:p>
        </p:txBody>
      </p:sp>
      <p:sp>
        <p:nvSpPr>
          <p:cNvPr id="6" name="Прямоугольник: скругленные углы 5">
            <a:hlinkClick r:id="rId3" action="ppaction://hlinksldjump"/>
            <a:extLst>
              <a:ext uri="{FF2B5EF4-FFF2-40B4-BE49-F238E27FC236}">
                <a16:creationId xmlns:a16="http://schemas.microsoft.com/office/drawing/2014/main" id="{7655F819-42ED-4F63-BC5C-ED407BE852EE}"/>
              </a:ext>
            </a:extLst>
          </p:cNvPr>
          <p:cNvSpPr/>
          <p:nvPr/>
        </p:nvSpPr>
        <p:spPr>
          <a:xfrm>
            <a:off x="7045258" y="4818719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>
                <a:solidFill>
                  <a:schemeClr val="bg1"/>
                </a:solidFill>
              </a:rPr>
              <a:t>всі варіанти невірні</a:t>
            </a:r>
          </a:p>
        </p:txBody>
      </p:sp>
      <p:sp>
        <p:nvSpPr>
          <p:cNvPr id="7" name="Прямоугольник: скругленные углы 6">
            <a:hlinkClick r:id="rId3" action="ppaction://hlinksldjump"/>
            <a:extLst>
              <a:ext uri="{FF2B5EF4-FFF2-40B4-BE49-F238E27FC236}">
                <a16:creationId xmlns:a16="http://schemas.microsoft.com/office/drawing/2014/main" id="{C57F60B4-D5BB-41FF-9D67-BB865DE5E0C0}"/>
              </a:ext>
            </a:extLst>
          </p:cNvPr>
          <p:cNvSpPr/>
          <p:nvPr/>
        </p:nvSpPr>
        <p:spPr>
          <a:xfrm>
            <a:off x="7045258" y="317058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uk-UA" dirty="0"/>
            </a:b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924C1-323F-4FC3-9244-1DD9A8DAE181}"/>
              </a:ext>
            </a:extLst>
          </p:cNvPr>
          <p:cNvSpPr txBox="1"/>
          <p:nvPr/>
        </p:nvSpPr>
        <p:spPr>
          <a:xfrm>
            <a:off x="7233827" y="3228390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uk-UA" dirty="0">
                <a:solidFill>
                  <a:schemeClr val="bg1"/>
                </a:solidFill>
              </a:rPr>
              <a:t>звукових даних</a:t>
            </a:r>
          </a:p>
          <a:p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1281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312622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272730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76F48-E797-48BF-B32F-16F1F025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2">
                    <a:lumMod val="75000"/>
                  </a:schemeClr>
                </a:solidFill>
              </a:rPr>
              <a:t>Мікрофон використовується для введення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D62237A8-60E6-42FF-A105-28D74845F002}"/>
              </a:ext>
            </a:extLst>
          </p:cNvPr>
          <p:cNvSpPr/>
          <p:nvPr/>
        </p:nvSpPr>
        <p:spPr>
          <a:xfrm>
            <a:off x="1446213" y="3090155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9D5366F2-9D47-4328-95F1-9E441C92BA38}"/>
              </a:ext>
            </a:extLst>
          </p:cNvPr>
          <p:cNvSpPr/>
          <p:nvPr/>
        </p:nvSpPr>
        <p:spPr>
          <a:xfrm>
            <a:off x="7124770" y="3090155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звукових даних</a:t>
            </a: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F9C7DBC4-A10E-4B21-9341-2D258D968112}"/>
              </a:ext>
            </a:extLst>
          </p:cNvPr>
          <p:cNvSpPr/>
          <p:nvPr/>
        </p:nvSpPr>
        <p:spPr>
          <a:xfrm>
            <a:off x="1446213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текстових даних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7F8E818D-FE9B-4A60-B407-F6CD95F2F68B}"/>
              </a:ext>
            </a:extLst>
          </p:cNvPr>
          <p:cNvSpPr/>
          <p:nvPr/>
        </p:nvSpPr>
        <p:spPr>
          <a:xfrm>
            <a:off x="7124770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всі варіанти невірні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076A8-333C-482D-BD60-AACD6D8221B7}"/>
              </a:ext>
            </a:extLst>
          </p:cNvPr>
          <p:cNvSpPr txBox="1"/>
          <p:nvPr/>
        </p:nvSpPr>
        <p:spPr>
          <a:xfrm>
            <a:off x="1969740" y="296065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uk-UA" dirty="0">
                <a:solidFill>
                  <a:schemeClr val="bg1"/>
                </a:solidFill>
              </a:rPr>
            </a:br>
            <a:r>
              <a:rPr lang="uk-UA" dirty="0">
                <a:solidFill>
                  <a:schemeClr val="bg1"/>
                </a:solidFill>
              </a:rPr>
              <a:t>числових даних</a:t>
            </a:r>
          </a:p>
        </p:txBody>
      </p:sp>
    </p:spTree>
    <p:extLst>
      <p:ext uri="{BB962C8B-B14F-4D97-AF65-F5344CB8AC3E}">
        <p14:creationId xmlns:p14="http://schemas.microsoft.com/office/powerpoint/2010/main" val="61528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144590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32633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B773A-AEB8-4CBE-A9B9-02388D2C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5" y="618518"/>
            <a:ext cx="9616176" cy="147857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rgbClr val="002060"/>
                </a:solidFill>
              </a:rPr>
              <a:t>Який</a:t>
            </a:r>
            <a:r>
              <a:rPr lang="ru-RU" dirty="0">
                <a:solidFill>
                  <a:srgbClr val="002060"/>
                </a:solidFill>
              </a:rPr>
              <a:t> з </a:t>
            </a:r>
            <a:r>
              <a:rPr lang="ru-RU" dirty="0" err="1">
                <a:solidFill>
                  <a:srgbClr val="002060"/>
                </a:solidFill>
              </a:rPr>
              <a:t>пристроїв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належить</a:t>
            </a:r>
            <a:r>
              <a:rPr lang="ru-RU" dirty="0">
                <a:solidFill>
                  <a:srgbClr val="002060"/>
                </a:solidFill>
              </a:rPr>
              <a:t> до </a:t>
            </a:r>
            <a:r>
              <a:rPr lang="ru-RU" dirty="0" err="1">
                <a:solidFill>
                  <a:srgbClr val="002060"/>
                </a:solidFill>
              </a:rPr>
              <a:t>пристроїв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збереження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err="1">
                <a:solidFill>
                  <a:srgbClr val="002060"/>
                </a:solidFill>
              </a:rPr>
              <a:t>даних</a:t>
            </a:r>
            <a:r>
              <a:rPr lang="ru-RU" dirty="0">
                <a:solidFill>
                  <a:srgbClr val="002060"/>
                </a:solidFill>
              </a:rPr>
              <a:t>?</a:t>
            </a:r>
            <a:br>
              <a:rPr lang="ru-RU" dirty="0">
                <a:solidFill>
                  <a:srgbClr val="002060"/>
                </a:solidFill>
              </a:rPr>
            </a:br>
            <a:br>
              <a:rPr lang="ru-RU" dirty="0">
                <a:solidFill>
                  <a:srgbClr val="002060"/>
                </a:solidFill>
              </a:rPr>
            </a:br>
            <a:endParaRPr lang="uk-UA" dirty="0">
              <a:solidFill>
                <a:srgbClr val="002060"/>
              </a:solidFill>
            </a:endParaRPr>
          </a:p>
        </p:txBody>
      </p:sp>
      <p:sp>
        <p:nvSpPr>
          <p:cNvPr id="24" name="Прямоугольник: скругленные углы 23">
            <a:hlinkClick r:id="rId2" action="ppaction://hlinksldjump"/>
            <a:extLst>
              <a:ext uri="{FF2B5EF4-FFF2-40B4-BE49-F238E27FC236}">
                <a16:creationId xmlns:a16="http://schemas.microsoft.com/office/drawing/2014/main" id="{C0E29369-EA12-4667-B8E0-2DD8A9D81C9E}"/>
              </a:ext>
            </a:extLst>
          </p:cNvPr>
          <p:cNvSpPr/>
          <p:nvPr/>
        </p:nvSpPr>
        <p:spPr>
          <a:xfrm>
            <a:off x="1745089" y="327216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Жорсткий диск</a:t>
            </a:r>
          </a:p>
        </p:txBody>
      </p:sp>
      <p:sp>
        <p:nvSpPr>
          <p:cNvPr id="25" name="Прямоугольник: скругленные углы 24">
            <a:hlinkClick r:id="rId3" action="ppaction://hlinksldjump"/>
            <a:extLst>
              <a:ext uri="{FF2B5EF4-FFF2-40B4-BE49-F238E27FC236}">
                <a16:creationId xmlns:a16="http://schemas.microsoft.com/office/drawing/2014/main" id="{568F5D65-C9FB-414E-9B58-B7855129A731}"/>
              </a:ext>
            </a:extLst>
          </p:cNvPr>
          <p:cNvSpPr/>
          <p:nvPr/>
        </p:nvSpPr>
        <p:spPr>
          <a:xfrm>
            <a:off x="6898088" y="4557644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Відеокарта</a:t>
            </a:r>
          </a:p>
        </p:txBody>
      </p:sp>
      <p:sp>
        <p:nvSpPr>
          <p:cNvPr id="26" name="Прямоугольник: скругленные углы 25">
            <a:hlinkClick r:id="rId3" action="ppaction://hlinksldjump"/>
            <a:extLst>
              <a:ext uri="{FF2B5EF4-FFF2-40B4-BE49-F238E27FC236}">
                <a16:creationId xmlns:a16="http://schemas.microsoft.com/office/drawing/2014/main" id="{CDD7D099-E399-4404-9658-94D3286E3F43}"/>
              </a:ext>
            </a:extLst>
          </p:cNvPr>
          <p:cNvSpPr/>
          <p:nvPr/>
        </p:nvSpPr>
        <p:spPr>
          <a:xfrm>
            <a:off x="1745089" y="4557644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Монітор</a:t>
            </a:r>
          </a:p>
        </p:txBody>
      </p:sp>
      <p:sp>
        <p:nvSpPr>
          <p:cNvPr id="27" name="Прямоугольник: скругленные углы 26">
            <a:hlinkClick r:id="rId3" action="ppaction://hlinksldjump"/>
            <a:extLst>
              <a:ext uri="{FF2B5EF4-FFF2-40B4-BE49-F238E27FC236}">
                <a16:creationId xmlns:a16="http://schemas.microsoft.com/office/drawing/2014/main" id="{A5ACD1AB-57FF-4DA6-A36A-80E72096F1A6}"/>
              </a:ext>
            </a:extLst>
          </p:cNvPr>
          <p:cNvSpPr/>
          <p:nvPr/>
        </p:nvSpPr>
        <p:spPr>
          <a:xfrm>
            <a:off x="6898088" y="327216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Принтер</a:t>
            </a:r>
          </a:p>
        </p:txBody>
      </p:sp>
    </p:spTree>
    <p:extLst>
      <p:ext uri="{BB962C8B-B14F-4D97-AF65-F5344CB8AC3E}">
        <p14:creationId xmlns:p14="http://schemas.microsoft.com/office/powerpoint/2010/main" val="1050239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712DA-97E9-4935-B361-1A6302F2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одиницю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вимірювання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кількості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інформації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прийнятий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.</a:t>
            </a:r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A5649258-4F38-4704-B7EF-2C28F85FB566}"/>
              </a:ext>
            </a:extLst>
          </p:cNvPr>
          <p:cNvSpPr/>
          <p:nvPr/>
        </p:nvSpPr>
        <p:spPr>
          <a:xfrm>
            <a:off x="7124770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всі варіанти невірні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1A81D9C9-734A-4A67-A4ED-34B431BF36DE}"/>
              </a:ext>
            </a:extLst>
          </p:cNvPr>
          <p:cNvSpPr/>
          <p:nvPr/>
        </p:nvSpPr>
        <p:spPr>
          <a:xfrm>
            <a:off x="7124770" y="310460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1 </a:t>
            </a:r>
            <a:r>
              <a:rPr lang="uk-UA" dirty="0" err="1">
                <a:solidFill>
                  <a:schemeClr val="bg1"/>
                </a:solidFill>
              </a:rPr>
              <a:t>кбайт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EAD692C4-137F-48CB-A5B8-84A321AFC6B4}"/>
              </a:ext>
            </a:extLst>
          </p:cNvPr>
          <p:cNvSpPr/>
          <p:nvPr/>
        </p:nvSpPr>
        <p:spPr>
          <a:xfrm>
            <a:off x="1764266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1 бот</a:t>
            </a:r>
          </a:p>
        </p:txBody>
      </p:sp>
      <p:sp>
        <p:nvSpPr>
          <p:cNvPr id="7" name="Прямоугольник: скругленные углы 6">
            <a:hlinkClick r:id="rId3" action="ppaction://hlinksldjump"/>
            <a:extLst>
              <a:ext uri="{FF2B5EF4-FFF2-40B4-BE49-F238E27FC236}">
                <a16:creationId xmlns:a16="http://schemas.microsoft.com/office/drawing/2014/main" id="{B88377E5-4417-4A28-83FD-6438FE8F2F48}"/>
              </a:ext>
            </a:extLst>
          </p:cNvPr>
          <p:cNvSpPr/>
          <p:nvPr/>
        </p:nvSpPr>
        <p:spPr>
          <a:xfrm>
            <a:off x="1764266" y="310460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1 байт</a:t>
            </a:r>
          </a:p>
        </p:txBody>
      </p:sp>
    </p:spTree>
    <p:extLst>
      <p:ext uri="{BB962C8B-B14F-4D97-AF65-F5344CB8AC3E}">
        <p14:creationId xmlns:p14="http://schemas.microsoft.com/office/powerpoint/2010/main" val="2560345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195785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2092288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26C05-F466-4323-8FE9-BB97D8F9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Продуктивність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роботи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комп'ютера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швидкість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виконання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операцій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залежить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від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...</a:t>
            </a:r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A7EC8C61-EC41-4053-A192-8CCE5F46302F}"/>
              </a:ext>
            </a:extLst>
          </p:cNvPr>
          <p:cNvSpPr/>
          <p:nvPr/>
        </p:nvSpPr>
        <p:spPr>
          <a:xfrm>
            <a:off x="7124770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всі варіанти невірні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87A8BD5F-39AC-4FE3-9F3D-47B4FD6D642F}"/>
              </a:ext>
            </a:extLst>
          </p:cNvPr>
          <p:cNvSpPr/>
          <p:nvPr/>
        </p:nvSpPr>
        <p:spPr>
          <a:xfrm>
            <a:off x="7124770" y="306879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частоти процесора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22028E-FD91-41C1-AD6D-029FDCA7034E}"/>
              </a:ext>
            </a:extLst>
          </p:cNvPr>
          <p:cNvSpPr/>
          <p:nvPr/>
        </p:nvSpPr>
        <p:spPr>
          <a:xfrm>
            <a:off x="1923291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F4550311-6C4E-4BD9-9355-773AFA624237}"/>
              </a:ext>
            </a:extLst>
          </p:cNvPr>
          <p:cNvSpPr/>
          <p:nvPr/>
        </p:nvSpPr>
        <p:spPr>
          <a:xfrm>
            <a:off x="1923291" y="306879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швидкості натискання на клавіші</a:t>
            </a: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C064C051-32A9-4066-B67E-4572CE933EDD}"/>
              </a:ext>
            </a:extLst>
          </p:cNvPr>
          <p:cNvSpPr txBox="1"/>
          <p:nvPr/>
        </p:nvSpPr>
        <p:spPr>
          <a:xfrm>
            <a:off x="2470535" y="4435001"/>
            <a:ext cx="232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uk-UA" dirty="0">
                <a:solidFill>
                  <a:schemeClr val="bg1"/>
                </a:solidFill>
              </a:rPr>
            </a:br>
            <a:r>
              <a:rPr lang="uk-UA" dirty="0">
                <a:solidFill>
                  <a:schemeClr val="bg1"/>
                </a:solidFill>
              </a:rPr>
              <a:t>розміру екрана</a:t>
            </a:r>
          </a:p>
        </p:txBody>
      </p:sp>
    </p:spTree>
    <p:extLst>
      <p:ext uri="{BB962C8B-B14F-4D97-AF65-F5344CB8AC3E}">
        <p14:creationId xmlns:p14="http://schemas.microsoft.com/office/powerpoint/2010/main" val="369448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1724840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3977359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CC1FC-ED3F-4003-AD29-67B80B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Веб-камера використовується для введення?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A3C5913E-816A-49EE-B364-1A1D53C2F62D}"/>
              </a:ext>
            </a:extLst>
          </p:cNvPr>
          <p:cNvSpPr/>
          <p:nvPr/>
        </p:nvSpPr>
        <p:spPr>
          <a:xfrm>
            <a:off x="7124770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всі варіанти невірні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4A8BCC1D-024F-4951-92C1-9BE24BF1D380}"/>
              </a:ext>
            </a:extLst>
          </p:cNvPr>
          <p:cNvSpPr/>
          <p:nvPr/>
        </p:nvSpPr>
        <p:spPr>
          <a:xfrm>
            <a:off x="7124770" y="317058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Графічних даних</a:t>
            </a:r>
          </a:p>
        </p:txBody>
      </p:sp>
      <p:sp>
        <p:nvSpPr>
          <p:cNvPr id="6" name="Прямоугольник: скругленные углы 5">
            <a:hlinkClick r:id="rId3" action="ppaction://hlinksldjump"/>
            <a:extLst>
              <a:ext uri="{FF2B5EF4-FFF2-40B4-BE49-F238E27FC236}">
                <a16:creationId xmlns:a16="http://schemas.microsoft.com/office/drawing/2014/main" id="{DC5AC486-81B3-4F67-B661-FF9277750E30}"/>
              </a:ext>
            </a:extLst>
          </p:cNvPr>
          <p:cNvSpPr/>
          <p:nvPr/>
        </p:nvSpPr>
        <p:spPr>
          <a:xfrm>
            <a:off x="2082318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Відеоданих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20185CB8-6C12-4A4C-9147-D7418C8447A4}"/>
              </a:ext>
            </a:extLst>
          </p:cNvPr>
          <p:cNvSpPr/>
          <p:nvPr/>
        </p:nvSpPr>
        <p:spPr>
          <a:xfrm>
            <a:off x="2082318" y="3170583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Текстових даних</a:t>
            </a:r>
          </a:p>
        </p:txBody>
      </p:sp>
    </p:spTree>
    <p:extLst>
      <p:ext uri="{BB962C8B-B14F-4D97-AF65-F5344CB8AC3E}">
        <p14:creationId xmlns:p14="http://schemas.microsoft.com/office/powerpoint/2010/main" val="2284806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204767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418193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ADD36-4069-4440-8001-35543F07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Пристрій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якого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можна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ввести 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комп'ютер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те,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що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зображено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фотографії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CDC4988C-84DA-4FA0-A7E8-54FD6DBFA0D1}"/>
              </a:ext>
            </a:extLst>
          </p:cNvPr>
          <p:cNvSpPr/>
          <p:nvPr/>
        </p:nvSpPr>
        <p:spPr>
          <a:xfrm>
            <a:off x="7124770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всі варіанти невірні</a:t>
            </a:r>
          </a:p>
        </p:txBody>
      </p:sp>
      <p:sp>
        <p:nvSpPr>
          <p:cNvPr id="6" name="Прямоугольник: скругленные углы 5">
            <a:hlinkClick r:id="rId3" action="ppaction://hlinksldjump"/>
            <a:extLst>
              <a:ext uri="{FF2B5EF4-FFF2-40B4-BE49-F238E27FC236}">
                <a16:creationId xmlns:a16="http://schemas.microsoft.com/office/drawing/2014/main" id="{936974B3-6C39-4F54-B29F-C969E9C17B80}"/>
              </a:ext>
            </a:extLst>
          </p:cNvPr>
          <p:cNvSpPr/>
          <p:nvPr/>
        </p:nvSpPr>
        <p:spPr>
          <a:xfrm>
            <a:off x="7124770" y="291216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Сканер</a:t>
            </a:r>
          </a:p>
        </p:txBody>
      </p:sp>
      <p:sp>
        <p:nvSpPr>
          <p:cNvPr id="7" name="Прямоугольник: скругленные углы 6">
            <a:hlinkClick r:id="rId2" action="ppaction://hlinksldjump"/>
            <a:extLst>
              <a:ext uri="{FF2B5EF4-FFF2-40B4-BE49-F238E27FC236}">
                <a16:creationId xmlns:a16="http://schemas.microsoft.com/office/drawing/2014/main" id="{A02B79E3-8D3D-44E5-969B-865ACF777774}"/>
              </a:ext>
            </a:extLst>
          </p:cNvPr>
          <p:cNvSpPr/>
          <p:nvPr/>
        </p:nvSpPr>
        <p:spPr>
          <a:xfrm>
            <a:off x="2069066" y="4628958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- </a:t>
            </a:r>
            <a:r>
              <a:rPr lang="uk-UA" dirty="0">
                <a:solidFill>
                  <a:schemeClr val="bg1"/>
                </a:solidFill>
              </a:rPr>
              <a:t>камера</a:t>
            </a:r>
          </a:p>
        </p:txBody>
      </p:sp>
      <p:sp>
        <p:nvSpPr>
          <p:cNvPr id="8" name="Прямоугольник: скругленные углы 7">
            <a:hlinkClick r:id="rId2" action="ppaction://hlinksldjump"/>
            <a:extLst>
              <a:ext uri="{FF2B5EF4-FFF2-40B4-BE49-F238E27FC236}">
                <a16:creationId xmlns:a16="http://schemas.microsoft.com/office/drawing/2014/main" id="{08177C69-6A37-45DE-8481-E27BAC9560F8}"/>
              </a:ext>
            </a:extLst>
          </p:cNvPr>
          <p:cNvSpPr/>
          <p:nvPr/>
        </p:nvSpPr>
        <p:spPr>
          <a:xfrm>
            <a:off x="2069066" y="291216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Принтер</a:t>
            </a:r>
          </a:p>
        </p:txBody>
      </p:sp>
    </p:spTree>
    <p:extLst>
      <p:ext uri="{BB962C8B-B14F-4D97-AF65-F5344CB8AC3E}">
        <p14:creationId xmlns:p14="http://schemas.microsoft.com/office/powerpoint/2010/main" val="360882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717541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2232237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3193454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01113-9A1E-4CDA-8C33-2A4ABF312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solidFill>
                  <a:schemeClr val="bg2">
                    <a:lumMod val="75000"/>
                  </a:schemeClr>
                </a:solidFill>
              </a:rPr>
              <a:t>ТЕСТ Закінчено! 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54652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427504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7769E-0B2E-47A0-9BF8-E25D3CD4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пристроїв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належить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пристроїв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виведення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даних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BEB68D8F-F472-409A-82C6-4B17F737439D}"/>
              </a:ext>
            </a:extLst>
          </p:cNvPr>
          <p:cNvSpPr/>
          <p:nvPr/>
        </p:nvSpPr>
        <p:spPr>
          <a:xfrm>
            <a:off x="1804021" y="4739344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solidFill>
                  <a:schemeClr val="bg1"/>
                </a:solidFill>
              </a:rPr>
              <a:t>Наушники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: скругленные углы 12">
            <a:hlinkClick r:id="rId2" action="ppaction://hlinksldjump"/>
            <a:extLst>
              <a:ext uri="{FF2B5EF4-FFF2-40B4-BE49-F238E27FC236}">
                <a16:creationId xmlns:a16="http://schemas.microsoft.com/office/drawing/2014/main" id="{94987BE3-B913-41B8-A456-15457BAB9757}"/>
              </a:ext>
            </a:extLst>
          </p:cNvPr>
          <p:cNvSpPr/>
          <p:nvPr/>
        </p:nvSpPr>
        <p:spPr>
          <a:xfrm>
            <a:off x="7104890" y="474272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Колонки</a:t>
            </a:r>
          </a:p>
        </p:txBody>
      </p:sp>
      <p:sp>
        <p:nvSpPr>
          <p:cNvPr id="14" name="Прямоугольник: скругленные углы 13">
            <a:hlinkClick r:id="rId2" action="ppaction://hlinksldjump"/>
            <a:extLst>
              <a:ext uri="{FF2B5EF4-FFF2-40B4-BE49-F238E27FC236}">
                <a16:creationId xmlns:a16="http://schemas.microsoft.com/office/drawing/2014/main" id="{4323CD62-BF7F-4A0E-80E6-E41A8C5558DE}"/>
              </a:ext>
            </a:extLst>
          </p:cNvPr>
          <p:cNvSpPr/>
          <p:nvPr/>
        </p:nvSpPr>
        <p:spPr>
          <a:xfrm>
            <a:off x="7104890" y="3429000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Монітор</a:t>
            </a:r>
          </a:p>
        </p:txBody>
      </p:sp>
      <p:sp>
        <p:nvSpPr>
          <p:cNvPr id="15" name="Прямоугольник: скругленные углы 14">
            <a:hlinkClick r:id="rId3" action="ppaction://hlinksldjump"/>
            <a:extLst>
              <a:ext uri="{FF2B5EF4-FFF2-40B4-BE49-F238E27FC236}">
                <a16:creationId xmlns:a16="http://schemas.microsoft.com/office/drawing/2014/main" id="{938891D5-EB69-40E0-A5F1-DD324D1D7D87}"/>
              </a:ext>
            </a:extLst>
          </p:cNvPr>
          <p:cNvSpPr/>
          <p:nvPr/>
        </p:nvSpPr>
        <p:spPr>
          <a:xfrm>
            <a:off x="1804021" y="3429000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Клавіатура</a:t>
            </a:r>
          </a:p>
        </p:txBody>
      </p:sp>
    </p:spTree>
    <p:extLst>
      <p:ext uri="{BB962C8B-B14F-4D97-AF65-F5344CB8AC3E}">
        <p14:creationId xmlns:p14="http://schemas.microsoft.com/office/powerpoint/2010/main" val="141039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614B2-7605-4261-A98B-350D60D6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234205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chemeClr val="bg2">
                    <a:lumMod val="75000"/>
                  </a:schemeClr>
                </a:solidFill>
              </a:rPr>
              <a:t>Невірно…</a:t>
            </a:r>
          </a:p>
        </p:txBody>
      </p:sp>
      <p:pic>
        <p:nvPicPr>
          <p:cNvPr id="3074" name="Picture 2" descr="Проблемы машинного перевода: 2018">
            <a:extLst>
              <a:ext uri="{FF2B5EF4-FFF2-40B4-BE49-F238E27FC236}">
                <a16:creationId xmlns:a16="http://schemas.microsoft.com/office/drawing/2014/main" id="{33C9C3E8-9BD3-46D8-AABE-A0177F49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5931" y="2782922"/>
            <a:ext cx="391111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70452086-FDAB-4621-A8BF-B266FEA12B5C}"/>
              </a:ext>
            </a:extLst>
          </p:cNvPr>
          <p:cNvSpPr/>
          <p:nvPr/>
        </p:nvSpPr>
        <p:spPr>
          <a:xfrm>
            <a:off x="1446213" y="4497422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Спробувати ще раз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7705C-B9E4-4ABD-BB40-6A45A08CD89D}"/>
              </a:ext>
            </a:extLst>
          </p:cNvPr>
          <p:cNvSpPr txBox="1"/>
          <p:nvPr/>
        </p:nvSpPr>
        <p:spPr>
          <a:xfrm>
            <a:off x="1084952" y="2582867"/>
            <a:ext cx="43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</a:rPr>
              <a:t>Не засмучуйся! Спробуй ще раз!</a:t>
            </a:r>
          </a:p>
        </p:txBody>
      </p:sp>
    </p:spTree>
    <p:extLst>
      <p:ext uri="{BB962C8B-B14F-4D97-AF65-F5344CB8AC3E}">
        <p14:creationId xmlns:p14="http://schemas.microsoft.com/office/powerpoint/2010/main" val="38217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8AB330-6FBA-445B-B767-280DEADF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uk-UA" sz="4800" dirty="0">
                <a:solidFill>
                  <a:srgbClr val="002060"/>
                </a:solidFill>
              </a:rPr>
              <a:t>Правильно!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5B991B-0E51-448B-A165-6E2D3CC0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05" y="1931435"/>
            <a:ext cx="6968918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Правильно!  </a:t>
            </a:r>
            <a:r>
              <a:rPr lang="ru-RU" dirty="0" err="1">
                <a:solidFill>
                  <a:schemeClr val="bg1"/>
                </a:solidFill>
              </a:rPr>
              <a:t>Продовжуй</a:t>
            </a:r>
            <a:r>
              <a:rPr lang="ru-RU" dirty="0">
                <a:solidFill>
                  <a:schemeClr val="bg1"/>
                </a:solidFill>
              </a:rPr>
              <a:t> в тебе </a:t>
            </a:r>
            <a:r>
              <a:rPr lang="ru-RU" dirty="0" err="1">
                <a:solidFill>
                  <a:schemeClr val="bg1"/>
                </a:solidFill>
              </a:rPr>
              <a:t>класно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виходить</a:t>
            </a:r>
            <a:r>
              <a:rPr lang="ru-RU" dirty="0">
                <a:solidFill>
                  <a:schemeClr val="bg1"/>
                </a:solidFill>
              </a:rPr>
              <a:t>!</a:t>
            </a:r>
            <a:endParaRPr lang="uk-U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4" name="Picture 6" descr="Складові частини комп'ютера">
            <a:extLst>
              <a:ext uri="{FF2B5EF4-FFF2-40B4-BE49-F238E27FC236}">
                <a16:creationId xmlns:a16="http://schemas.microsoft.com/office/drawing/2014/main" id="{A7BB82F4-C62B-4151-AD19-9A1A3E1B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3083846"/>
            <a:ext cx="3120887" cy="26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hlinkClick r:id="rId3" action="ppaction://hlinksldjump"/>
            <a:extLst>
              <a:ext uri="{FF2B5EF4-FFF2-40B4-BE49-F238E27FC236}">
                <a16:creationId xmlns:a16="http://schemas.microsoft.com/office/drawing/2014/main" id="{11D2CBA0-B4D1-4F4F-8537-D5F5C787CA4C}"/>
              </a:ext>
            </a:extLst>
          </p:cNvPr>
          <p:cNvSpPr/>
          <p:nvPr/>
        </p:nvSpPr>
        <p:spPr>
          <a:xfrm>
            <a:off x="1943871" y="4407436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Продовжити тест</a:t>
            </a:r>
          </a:p>
        </p:txBody>
      </p:sp>
    </p:spTree>
    <p:extLst>
      <p:ext uri="{BB962C8B-B14F-4D97-AF65-F5344CB8AC3E}">
        <p14:creationId xmlns:p14="http://schemas.microsoft.com/office/powerpoint/2010/main" val="28277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1172E-72F2-4EE3-9CA7-A4465D26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87" y="234205"/>
            <a:ext cx="9905998" cy="1478570"/>
          </a:xfrm>
        </p:spPr>
        <p:txBody>
          <a:bodyPr/>
          <a:lstStyle/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Який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пристроїв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зображено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малюнку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DC0050-15F5-4212-BD50-219B826A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12" y="1773514"/>
            <a:ext cx="2750776" cy="191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6AFF99C1-3005-451C-A9EF-C22E5EAF89F1}"/>
              </a:ext>
            </a:extLst>
          </p:cNvPr>
          <p:cNvSpPr/>
          <p:nvPr/>
        </p:nvSpPr>
        <p:spPr>
          <a:xfrm>
            <a:off x="961494" y="3425687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Клавіатура</a:t>
            </a:r>
          </a:p>
        </p:txBody>
      </p:sp>
      <p:sp>
        <p:nvSpPr>
          <p:cNvPr id="6" name="Прямоугольник: скругленные углы 5">
            <a:hlinkClick r:id="rId3" action="ppaction://hlinksldjump"/>
            <a:extLst>
              <a:ext uri="{FF2B5EF4-FFF2-40B4-BE49-F238E27FC236}">
                <a16:creationId xmlns:a16="http://schemas.microsoft.com/office/drawing/2014/main" id="{7545B164-5E7D-435F-B224-CB2F6BDD6843}"/>
              </a:ext>
            </a:extLst>
          </p:cNvPr>
          <p:cNvSpPr/>
          <p:nvPr/>
        </p:nvSpPr>
        <p:spPr>
          <a:xfrm>
            <a:off x="961494" y="4979504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Мишка</a:t>
            </a:r>
          </a:p>
        </p:txBody>
      </p:sp>
      <p:sp>
        <p:nvSpPr>
          <p:cNvPr id="7" name="Прямоугольник: скругленные углы 6">
            <a:hlinkClick r:id="rId3" action="ppaction://hlinksldjump"/>
            <a:extLst>
              <a:ext uri="{FF2B5EF4-FFF2-40B4-BE49-F238E27FC236}">
                <a16:creationId xmlns:a16="http://schemas.microsoft.com/office/drawing/2014/main" id="{179A0E09-3FFE-4A8B-944C-AAA92D05AFF6}"/>
              </a:ext>
            </a:extLst>
          </p:cNvPr>
          <p:cNvSpPr/>
          <p:nvPr/>
        </p:nvSpPr>
        <p:spPr>
          <a:xfrm>
            <a:off x="8354652" y="4979504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Принтер</a:t>
            </a:r>
          </a:p>
        </p:txBody>
      </p:sp>
      <p:sp>
        <p:nvSpPr>
          <p:cNvPr id="8" name="Прямоугольник: скругленные углы 7">
            <a:hlinkClick r:id="rId4" action="ppaction://hlinksldjump"/>
            <a:extLst>
              <a:ext uri="{FF2B5EF4-FFF2-40B4-BE49-F238E27FC236}">
                <a16:creationId xmlns:a16="http://schemas.microsoft.com/office/drawing/2014/main" id="{50A279D9-20CF-4DFA-9496-462AB4BCC80E}"/>
              </a:ext>
            </a:extLst>
          </p:cNvPr>
          <p:cNvSpPr/>
          <p:nvPr/>
        </p:nvSpPr>
        <p:spPr>
          <a:xfrm>
            <a:off x="8354652" y="3425687"/>
            <a:ext cx="2875854" cy="516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Джойстик</a:t>
            </a:r>
          </a:p>
        </p:txBody>
      </p:sp>
    </p:spTree>
    <p:extLst>
      <p:ext uri="{BB962C8B-B14F-4D97-AF65-F5344CB8AC3E}">
        <p14:creationId xmlns:p14="http://schemas.microsoft.com/office/powerpoint/2010/main" val="958837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131</TotalTime>
  <Words>556</Words>
  <Application>Microsoft Office PowerPoint</Application>
  <PresentationFormat>Широкоэкранный</PresentationFormat>
  <Paragraphs>152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Arial</vt:lpstr>
      <vt:lpstr>Tw Cen MT</vt:lpstr>
      <vt:lpstr>Контур</vt:lpstr>
      <vt:lpstr>Комп’ютер та його складові </vt:lpstr>
      <vt:lpstr>Інструкція з виконання тесту</vt:lpstr>
      <vt:lpstr>Який з пристроїв належить до пристроїв збереження даних?  </vt:lpstr>
      <vt:lpstr>Правильно!</vt:lpstr>
      <vt:lpstr>Невірно…</vt:lpstr>
      <vt:lpstr>Який з пристроїв не належить до пристроїв виведення даних?</vt:lpstr>
      <vt:lpstr>Невірно…</vt:lpstr>
      <vt:lpstr>Правильно!</vt:lpstr>
      <vt:lpstr>Який з пристроїв зображено на малюнку?</vt:lpstr>
      <vt:lpstr>Правильно!</vt:lpstr>
      <vt:lpstr>Невірно…</vt:lpstr>
      <vt:lpstr>Електронний пристрій, призначений для опрацювання даних різного типу – …</vt:lpstr>
      <vt:lpstr>Правильно!</vt:lpstr>
      <vt:lpstr>Невірно…</vt:lpstr>
      <vt:lpstr>Пристрої якого типу не відносяться до складових комп’ютера?</vt:lpstr>
      <vt:lpstr>Правильно!</vt:lpstr>
      <vt:lpstr>Невірно…</vt:lpstr>
      <vt:lpstr>Який з пристроїв не належить до пристроїв збереження даних?</vt:lpstr>
      <vt:lpstr>Правильно!</vt:lpstr>
      <vt:lpstr>Невірно…</vt:lpstr>
      <vt:lpstr>Сканер - це пристрій для</vt:lpstr>
      <vt:lpstr>Правильно!</vt:lpstr>
      <vt:lpstr>Невірно…</vt:lpstr>
      <vt:lpstr>Принтер використовується для виведення</vt:lpstr>
      <vt:lpstr>Правильно!</vt:lpstr>
      <vt:lpstr>Невірно…</vt:lpstr>
      <vt:lpstr>Мікрофон використовується для введення</vt:lpstr>
      <vt:lpstr>Правильно!</vt:lpstr>
      <vt:lpstr>Невірно…</vt:lpstr>
      <vt:lpstr>За одиницю вимірювання кількості інформації прийнятий .</vt:lpstr>
      <vt:lpstr>Правильно!</vt:lpstr>
      <vt:lpstr>Невірно…</vt:lpstr>
      <vt:lpstr>Продуктивність роботи комп'ютера (швидкість виконання операцій) залежить від ...</vt:lpstr>
      <vt:lpstr>Невірно…</vt:lpstr>
      <vt:lpstr>Правильно!</vt:lpstr>
      <vt:lpstr>Веб-камера використовується для введення?</vt:lpstr>
      <vt:lpstr>Правильно!</vt:lpstr>
      <vt:lpstr>Невірно…</vt:lpstr>
      <vt:lpstr>Пристрій за допомогою якого можна ввести в комп'ютер те, що зображено на фотографії.</vt:lpstr>
      <vt:lpstr>Правильно!</vt:lpstr>
      <vt:lpstr>Невірно…</vt:lpstr>
      <vt:lpstr>ТЕСТ Закінчено! 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Комп’ютер та його складові</dc:title>
  <dc:creator>Maxim</dc:creator>
  <cp:lastModifiedBy>Maxim</cp:lastModifiedBy>
  <cp:revision>14</cp:revision>
  <dcterms:created xsi:type="dcterms:W3CDTF">2021-04-03T11:46:31Z</dcterms:created>
  <dcterms:modified xsi:type="dcterms:W3CDTF">2021-04-03T13:57:40Z</dcterms:modified>
</cp:coreProperties>
</file>