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C6B6-8AC5-956B-0DDE-7C408F080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C499E-3048-700A-60E6-454B716B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490F4-AF04-9AF2-E439-90A9D575C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51A56-BDBD-BA57-F501-7C73BF0D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06BA3-39B6-0CF8-EE83-4F7AB2C7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207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5D8A-06EF-D81B-C0A8-C1B267C3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1245D3-37EE-BD6C-5620-50A3F9795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8D9E-C66D-3EA8-EE40-F10C06DC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D89D-4A83-65C5-A69E-0584423F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8690C-B6D1-D469-D054-B6B99DC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75525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7CE8F3-CD64-1D4A-D2F6-B90B84313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A6CDD-ADE4-DDE6-0589-D38C7A9A5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23A5-3914-3CA6-B629-0BBD1246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DE224-01B8-0662-9979-B9544214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C0D59-D97D-37C1-52E9-59A3BC79B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362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70F5-8C97-6A42-7CE9-E9B1A479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CE4B6-9DFF-6CF6-FA7F-E90D8F7B4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9B296-54D9-55E9-6585-E57C35354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22563-E1D8-ED67-E980-C991057F3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647DA-8FBE-295B-8169-7E5A1204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89426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3CFB4-B7CB-B9DD-0BC5-6F72C4E1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D9C00-5FC3-70B6-2ECB-FFCC6BA06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ED50F-25E1-6DB8-3633-BAF1187C5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9F7A-4F0A-5AFC-EFEC-D0103FCEB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D2657-D04C-4F84-D3BD-5E419A2B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968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4837D-8643-37B0-A7C7-C0406D174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2156-C9B2-62CB-7DF0-7B1D4CAA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F13A8-FD99-0CE5-B1D9-D22BC5677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E66B0-4C66-072E-B536-EDE823E5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EC235-1252-670B-9C89-CA6A90C12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C2B3B-1DFD-EFF8-64B1-90E838AD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60540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F18C2-9F71-E6B4-7A92-05BDA7518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BCFA8D-CA03-B183-0812-5CC7F075E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98066-3913-4ED6-4043-C5224715F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32759B-673A-D646-7E01-7964325C4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EEDD2-E849-F157-6743-FA4641ED4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8CDA93-AB9F-D30B-5D94-AF53D172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4E3B0-93EA-1C2F-3FF2-6C11160A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C0C583-07B9-CFDC-F799-9BE6B5C15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0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0D9E-CD52-5301-297C-13CB5EEB5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A6646-70AE-7228-0485-1B55A3AC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651D0D-DCC8-E22E-1E50-9C45DBD5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EFDE3-405A-E771-B437-ECA27412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975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E9683A-8646-0435-7DFA-2A105271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AF99-8F08-4817-F8D6-5D791A93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149C4-3397-5642-B136-22759803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115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27F7E-A4AC-8E4E-BFF2-7EBAF5721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35EA-6D6B-47F2-942C-DA45AC14E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A0A1F-9CD3-E563-A46D-13222C03F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86291-80A5-B9B5-30A3-9575A35A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EF916-50BD-BE58-7A78-2C91E3123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70AA75-AAE0-4861-FF6C-441245872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658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2EC58-DEE3-E19A-A6FD-572FEB36E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0D3CB-104D-7AFC-4377-86D784F8C5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E3D4C-0EC2-2AF0-BD42-031B18C0EA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D06893-A96C-4ADB-B1C6-46506F4E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2139C-16B6-D76C-4D16-D6C737A4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20E37-BE24-45EC-7C65-92FBC0F6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9117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93C2B-A55E-127F-F7CA-0EE3C76C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4F1EFD-0885-D305-29A1-EB0552326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580D70-C233-21FB-C3A1-0F8083FB2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F4AE7-2A07-4473-A68E-D8BE2D54929C}" type="datetimeFigureOut">
              <a:rPr lang="en-SG" smtClean="0"/>
              <a:t>27/8/2025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ABFB0-470D-48B3-6425-35BE80AB90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4CA42-96E6-17A0-9E17-42052AE5B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DF1EA-4C05-4005-892B-D7B82142E8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180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E6F5-4E33-362B-2A4D-55153281FC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Logging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A3BA5-8AF7-45B3-0559-F1D33E3DE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373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FAD5-0C1E-4264-8223-03159153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87587-69A2-67FD-F818-5B763A1E2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enable consistent logging within a service</a:t>
            </a:r>
          </a:p>
          <a:p>
            <a:endParaRPr lang="en-SG" dirty="0"/>
          </a:p>
          <a:p>
            <a:r>
              <a:rPr lang="en-SG" dirty="0"/>
              <a:t>To enable sending of transaction Id and PF across services</a:t>
            </a:r>
          </a:p>
        </p:txBody>
      </p:sp>
    </p:spTree>
    <p:extLst>
      <p:ext uri="{BB962C8B-B14F-4D97-AF65-F5344CB8AC3E}">
        <p14:creationId xmlns:p14="http://schemas.microsoft.com/office/powerpoint/2010/main" val="244208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CA178-1B82-94DE-3CCF-6FB54B363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SG" dirty="0"/>
              <a:t>Current Issues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9546AA-C8C4-2B8D-40A4-3AA5EE113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859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Logging is not consistent</a:t>
            </a:r>
          </a:p>
          <a:p>
            <a:pPr lvl="1"/>
            <a:r>
              <a:rPr lang="en-US" dirty="0"/>
              <a:t>Less logging statements for new code</a:t>
            </a:r>
          </a:p>
          <a:p>
            <a:pPr lvl="1"/>
            <a:r>
              <a:rPr lang="en-US" dirty="0"/>
              <a:t>Difficult to enforce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Traditional logging methods</a:t>
            </a:r>
          </a:p>
          <a:p>
            <a:pPr lvl="1"/>
            <a:r>
              <a:rPr lang="en-US" dirty="0"/>
              <a:t>Code Tangling: Business logic mixed with logging calls. This makes the core logic harder to read and understand.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Code Scattering: The same logging code is repeated across all methods.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High Maintenance Cost: If you need to change the logging format or contents, you have to find and modify every single method.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91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934F-ACE0-ADF7-324E-20B899049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SG" dirty="0"/>
              <a:t>AOP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472F-C461-AFBA-3653-D14BB6AF1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818"/>
            <a:ext cx="10515600" cy="4351338"/>
          </a:xfrm>
        </p:spPr>
        <p:txBody>
          <a:bodyPr/>
          <a:lstStyle/>
          <a:p>
            <a:r>
              <a:rPr lang="en-US" dirty="0"/>
              <a:t> Allows you to separate your logging code from your core business logic</a:t>
            </a:r>
          </a:p>
          <a:p>
            <a:endParaRPr lang="en-SG" dirty="0"/>
          </a:p>
          <a:p>
            <a:r>
              <a:rPr lang="en-US" dirty="0"/>
              <a:t>Simply define </a:t>
            </a:r>
            <a:r>
              <a:rPr lang="en-US" b="1" dirty="0"/>
              <a:t>"advice"</a:t>
            </a:r>
            <a:r>
              <a:rPr lang="en-US" dirty="0"/>
              <a:t> (the logging code) and </a:t>
            </a:r>
            <a:r>
              <a:rPr lang="en-US" b="1" dirty="0"/>
              <a:t>"pointcuts"</a:t>
            </a:r>
            <a:r>
              <a:rPr lang="en-US" dirty="0"/>
              <a:t> (where the advice should be applied) in a central, reusable module called an </a:t>
            </a:r>
            <a:r>
              <a:rPr lang="en-US" b="1" dirty="0"/>
              <a:t>"aspect"</a:t>
            </a:r>
            <a:r>
              <a:rPr lang="en-US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4823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2136-DDD2-A861-6746-571080019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dirty="0"/>
              <a:t>Setup for Logging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12D343-4290-02E8-5E1B-C5D180EBE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4478301" cy="5448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3775F8-69BE-80B7-B304-B7D444FA1CCD}"/>
              </a:ext>
            </a:extLst>
          </p:cNvPr>
          <p:cNvSpPr txBox="1"/>
          <p:nvPr/>
        </p:nvSpPr>
        <p:spPr>
          <a:xfrm>
            <a:off x="3687580" y="4512040"/>
            <a:ext cx="54264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1) Define log message and where to apply logging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56B68-F81D-000B-65D9-7610912EB5FC}"/>
              </a:ext>
            </a:extLst>
          </p:cNvPr>
          <p:cNvSpPr txBox="1"/>
          <p:nvPr/>
        </p:nvSpPr>
        <p:spPr>
          <a:xfrm>
            <a:off x="3687580" y="3495754"/>
            <a:ext cx="54264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2) Retrieve/define </a:t>
            </a:r>
            <a:r>
              <a:rPr lang="en-SG" dirty="0" err="1"/>
              <a:t>tx</a:t>
            </a:r>
            <a:r>
              <a:rPr lang="en-SG" dirty="0"/>
              <a:t> ID and PF and add to MDC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DE0C5-D6E7-8B9F-5D88-54B97866517A}"/>
              </a:ext>
            </a:extLst>
          </p:cNvPr>
          <p:cNvSpPr txBox="1"/>
          <p:nvPr/>
        </p:nvSpPr>
        <p:spPr>
          <a:xfrm>
            <a:off x="3687579" y="2250139"/>
            <a:ext cx="5756223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3) Register BaseInterceptor and endpoint path pattern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80010-3BB0-6EF1-C7EF-6E6B8DF50477}"/>
              </a:ext>
            </a:extLst>
          </p:cNvPr>
          <p:cNvSpPr txBox="1"/>
          <p:nvPr/>
        </p:nvSpPr>
        <p:spPr>
          <a:xfrm>
            <a:off x="3687580" y="6404609"/>
            <a:ext cx="542644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4) Define log format and placeholders for MDC data </a:t>
            </a:r>
          </a:p>
        </p:txBody>
      </p:sp>
    </p:spTree>
    <p:extLst>
      <p:ext uri="{BB962C8B-B14F-4D97-AF65-F5344CB8AC3E}">
        <p14:creationId xmlns:p14="http://schemas.microsoft.com/office/powerpoint/2010/main" val="52764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485A7-3EB6-27E6-935E-A97158FC9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470B-C8BB-C053-4861-C706DFD5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SG" dirty="0"/>
              <a:t>Setup for Header Forwarding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26F54-3F1C-D290-55FA-C9E5F1C4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25563"/>
            <a:ext cx="4478301" cy="5448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FFD68A-77A5-8BB2-090D-B27A5127B031}"/>
              </a:ext>
            </a:extLst>
          </p:cNvPr>
          <p:cNvSpPr txBox="1"/>
          <p:nvPr/>
        </p:nvSpPr>
        <p:spPr>
          <a:xfrm>
            <a:off x="4991723" y="3681616"/>
            <a:ext cx="6835516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1) </a:t>
            </a:r>
            <a:r>
              <a:rPr lang="en-US" dirty="0"/>
              <a:t>Kicks in before the outbound call and adds MDC data to the request header.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79648C-8EA0-1F76-D1CE-45BCA159111A}"/>
              </a:ext>
            </a:extLst>
          </p:cNvPr>
          <p:cNvSpPr txBox="1"/>
          <p:nvPr/>
        </p:nvSpPr>
        <p:spPr>
          <a:xfrm>
            <a:off x="3987384" y="1981731"/>
            <a:ext cx="7839854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dirty="0"/>
              <a:t>2) Adds Header Interceptor to </a:t>
            </a:r>
            <a:r>
              <a:rPr lang="en-SG" dirty="0" err="1"/>
              <a:t>RestTemplate</a:t>
            </a:r>
            <a:r>
              <a:rPr lang="en-SG" dirty="0"/>
              <a:t>, which makes the outbound call </a:t>
            </a:r>
          </a:p>
        </p:txBody>
      </p:sp>
    </p:spTree>
    <p:extLst>
      <p:ext uri="{BB962C8B-B14F-4D97-AF65-F5344CB8AC3E}">
        <p14:creationId xmlns:p14="http://schemas.microsoft.com/office/powerpoint/2010/main" val="392611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222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Logging</vt:lpstr>
      <vt:lpstr>Objectives</vt:lpstr>
      <vt:lpstr>Current Issues</vt:lpstr>
      <vt:lpstr>AOP Logging</vt:lpstr>
      <vt:lpstr>Setup for Logging</vt:lpstr>
      <vt:lpstr>Setup for Header Forwarding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Cher Yee ONG</dc:creator>
  <cp:lastModifiedBy>Cher Yee ONG</cp:lastModifiedBy>
  <cp:revision>5</cp:revision>
  <dcterms:created xsi:type="dcterms:W3CDTF">2025-08-20T08:37:21Z</dcterms:created>
  <dcterms:modified xsi:type="dcterms:W3CDTF">2025-08-27T08:00:25Z</dcterms:modified>
</cp:coreProperties>
</file>