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96" r:id="rId5"/>
    <p:sldId id="259" r:id="rId6"/>
    <p:sldId id="260" r:id="rId7"/>
    <p:sldId id="262" r:id="rId8"/>
    <p:sldId id="281" r:id="rId9"/>
    <p:sldId id="282" r:id="rId10"/>
    <p:sldId id="276" r:id="rId11"/>
    <p:sldId id="284" r:id="rId12"/>
    <p:sldId id="279" r:id="rId13"/>
    <p:sldId id="285" r:id="rId14"/>
    <p:sldId id="286" r:id="rId15"/>
    <p:sldId id="287" r:id="rId16"/>
    <p:sldId id="294" r:id="rId17"/>
    <p:sldId id="289" r:id="rId18"/>
    <p:sldId id="298" r:id="rId19"/>
    <p:sldId id="299" r:id="rId20"/>
    <p:sldId id="300" r:id="rId21"/>
    <p:sldId id="290" r:id="rId22"/>
    <p:sldId id="291" r:id="rId23"/>
    <p:sldId id="301" r:id="rId24"/>
    <p:sldId id="302" r:id="rId25"/>
    <p:sldId id="266" r:id="rId26"/>
    <p:sldId id="274" r:id="rId27"/>
    <p:sldId id="297" r:id="rId28"/>
    <p:sldId id="292" r:id="rId29"/>
    <p:sldId id="275" r:id="rId30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>
        <p:scale>
          <a:sx n="100" d="100"/>
          <a:sy n="100" d="100"/>
        </p:scale>
        <p:origin x="-53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30" y="0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300"/>
            </a:lvl1pPr>
          </a:lstStyle>
          <a:p>
            <a:r>
              <a:rPr lang="en-US" smtClean="0"/>
              <a:t>6/5/2015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397807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30" y="6397807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300"/>
            </a:lvl1pPr>
          </a:lstStyle>
          <a:p>
            <a:fld id="{67C7A4EB-A975-43B2-9422-9D85B2D85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30" y="0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300"/>
            </a:lvl1pPr>
          </a:lstStyle>
          <a:p>
            <a:r>
              <a:rPr lang="en-US" smtClean="0"/>
              <a:t>6/5/2015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3" y="3199488"/>
            <a:ext cx="7893049" cy="3031093"/>
          </a:xfrm>
          <a:prstGeom prst="rect">
            <a:avLst/>
          </a:prstGeom>
        </p:spPr>
        <p:txBody>
          <a:bodyPr vert="horz" lIns="94858" tIns="47429" rIns="94858" bIns="474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397807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30" y="6397807"/>
            <a:ext cx="4275403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300"/>
            </a:lvl1pPr>
          </a:lstStyle>
          <a:p>
            <a:fld id="{C2D984E2-0A00-4639-8A13-29A413738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4E2-0A00-4639-8A13-29A4137384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6/5/2015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4E2-0A00-4639-8A13-29A4137384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6/5/2015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AF5-9B2B-497C-8FBB-BE5661A23113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D828-3013-4C69-9789-50148A4C3C63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326-8966-4E80-9F4B-33A7267CFBF8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E8E8-1AB6-4818-85E9-9D31797029C6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D75B-2680-45B1-9710-BC879360F3D8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27B2-F982-4E7C-881B-1A9D09CDF3CB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537C-CD0E-445E-A74D-31CBC7DC99A1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1B7-5014-4B6E-A5D5-0EEE5E1C2ADE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030-811D-464A-876B-581A56C22D50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C91F-1E96-45DE-8F87-865EA5285C3C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AB3D-2E27-41A3-A748-C56F416312A2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76E2-89C7-4EED-8A80-F2766A6B4717}" type="datetime1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49C4-FFF1-4533-9A00-6FD076396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219200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of Computer Studies, Mandalay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:   Recommender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based on user-based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collaborative filtering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 	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Mg Soe Moe Aung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5CS-72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Seminar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5.6.2015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1534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2800" b="1" dirty="0" smtClean="0">
                <a:latin typeface="Times New Roman" pitchFamily="18" charset="0"/>
                <a:cs typeface="Times New Roman" pitchFamily="18" charset="0"/>
              </a:rPr>
              <a:t>Collaborative Filtering (CF)</a:t>
            </a:r>
          </a:p>
          <a:p>
            <a:pPr>
              <a:lnSpc>
                <a:spcPct val="17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Collaborative filtering systems produce predictions or recommendations for an active user based on the opinions of other users, one or more </a:t>
            </a:r>
            <a:r>
              <a:rPr lang="en-US" sz="7600" i="1" dirty="0" smtClean="0">
                <a:latin typeface="Times New Roman" pitchFamily="18" charset="0"/>
                <a:cs typeface="Times New Roman" pitchFamily="18" charset="0"/>
              </a:rPr>
              <a:t>items.</a:t>
            </a:r>
          </a:p>
          <a:p>
            <a:pPr>
              <a:lnSpc>
                <a:spcPct val="17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Items consist of anything (such as  books, CDs, movies etc.) for which people can rate it.</a:t>
            </a:r>
          </a:p>
          <a:p>
            <a:pPr>
              <a:lnSpc>
                <a:spcPct val="17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Collaborative filtering has various forms of ratings.</a:t>
            </a:r>
          </a:p>
          <a:p>
            <a:pPr>
              <a:lnSpc>
                <a:spcPct val="170000"/>
              </a:lnSpc>
              <a:buNone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	- Numerical Ratings (Such as; 1-5 stars and 1-10 scale) </a:t>
            </a:r>
          </a:p>
          <a:p>
            <a:pPr>
              <a:lnSpc>
                <a:spcPct val="170000"/>
              </a:lnSpc>
              <a:buNone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	- Ordinal Ratings (Such as; "strongly agree, agree, neutral, disagree, strongly   </a:t>
            </a:r>
          </a:p>
          <a:p>
            <a:pPr>
              <a:lnSpc>
                <a:spcPct val="170000"/>
              </a:lnSpc>
              <a:buNone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         disagree") </a:t>
            </a:r>
          </a:p>
          <a:p>
            <a:pPr>
              <a:lnSpc>
                <a:spcPct val="170000"/>
              </a:lnSpc>
              <a:buNone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	- Binary Ratings (Such as; "good, bad" and "like, dislike") </a:t>
            </a:r>
          </a:p>
          <a:p>
            <a:pPr>
              <a:lnSpc>
                <a:spcPct val="170000"/>
              </a:lnSpc>
              <a:buNone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	- Unary Ratings (Defines if the user has observed/purchased the item or not)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48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Collaborative Filtering (Cont’d)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CF recommender systems can be classified into memory-based and model-based collaborative filtering.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Memory-based CF: predict the missing ratings based on similarity between users or items, which require all ratings, items and users must be stored in memory.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Memory-based CF has two approaches which are user-based and item-based CF.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User-based CF is a well known approaches of memory-based CF.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User-based CF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User-based CF algorithms calculate the user similarity for recommendation based on user-item ratings matrix.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a user-based CF, the recommender rank users based on the similarity among them and uses suggestions provided by most similar users to recommend new items.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User-based CF have a list of n items I= {i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……i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 and a list of k users U= {u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…..,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3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User-based CF (Cont’d)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most important step in the user-based CF is the searching of the target user’s neighbor.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three main methods to compute similarity between users: cosine similarity, Pearson correlation coefficient (PCC) similarity and the  modified cosine similarity.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Among them, PCC can represent the similarity of users or items better than that of other methods.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most similar users are found, the prediction is then computed by taking a weighted average of the active user’s ratings.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Pearson Correlation Coefficient (PCC)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Pearson’s correlation coefficients are used to determine the degree of correlation between an active users and another user.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PCC is denoted by r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1 &lt; r &lt; -1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- positive value : positive linear correlation;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- negative value: negative linear correlation;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- value of 0 	     : no linear correlation;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- the closer value of 1 or -1 : stronger the linear correlation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Pearson Correlation Coefficient (Cont’d)</a:t>
            </a:r>
          </a:p>
          <a:p>
            <a:pPr>
              <a:buNone/>
            </a:pP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PCC describe the strength of correlation for the absolute value of r.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1 &lt; r &lt; -1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correlation</a:t>
            </a: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0.00 - 0.19 	“very weak”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0.20 - 0.39 	“weak” 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0.40 - 0.59 	“moderate”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0.60 - 0.79 	“strong”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0.80 - 1.0 	“very strong”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Weighted Sum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 computes the prediction on an item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 active user  by computing the sum of the ratings given by the user on the items.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ratings is weighted by the corresponding similarity between active user and the previous users.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User-based CF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Similarity between the active user and previous user is calculated by using PCC.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:\s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971800"/>
            <a:ext cx="57912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85800"/>
            <a:ext cx="8382000" cy="327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: 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: active user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u: previous  users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n: the number of the items that both the active user and all   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recommender users have rated</a:t>
            </a:r>
          </a:p>
          <a:p>
            <a:pPr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the average ratings of the active user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previous user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u.</a:t>
            </a:r>
          </a:p>
          <a:p>
            <a:pPr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Wa,u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the degree of correlation between active user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previous user   </a:t>
            </a:r>
          </a:p>
          <a:p>
            <a:pPr algn="just"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        u.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2817812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2819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76962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D:\My paper\New folder (2)\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467600" cy="2351942"/>
          </a:xfrm>
          <a:prstGeom prst="rect">
            <a:avLst/>
          </a:prstGeom>
          <a:noFill/>
        </p:spPr>
      </p:pic>
      <p:pic>
        <p:nvPicPr>
          <p:cNvPr id="1028" name="Picture 4" descr="D:\My paper\New folder (2)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5210175"/>
            <a:ext cx="8505825" cy="111442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85800" y="4495800"/>
            <a:ext cx="784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example, Jack is the active user and Alice, Bob and Joe are the previous users.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28600"/>
            <a:ext cx="609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for step 1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066800"/>
            <a:ext cx="784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User-based CF have a list of items {Batman Forever, Godfather, 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Anaconda, Hercules , Titanic} and a list of users {Alice, Bob, Joe, Jack}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066800"/>
            <a:ext cx="52578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Abstract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Recommender System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Collaborative Filtering (CF)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User-based CF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Overview of the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y paper\New folder (2)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8778"/>
            <a:ext cx="8382000" cy="1031022"/>
          </a:xfrm>
          <a:prstGeom prst="rect">
            <a:avLst/>
          </a:prstGeom>
          <a:noFill/>
        </p:spPr>
      </p:pic>
      <p:pic>
        <p:nvPicPr>
          <p:cNvPr id="2051" name="Picture 3" descr="D:\My paper\New folder (2)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8458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similarity value with active user and a set of previous users, most similar are select for active user.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 for step 2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step, Jack is similar to Alice because the value of PCC method becomes 1.1 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values are negative so the pairs of user are not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compute the prediction for an item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active user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 weighted sum formula is used.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H:\s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5257800" cy="1600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0" y="39624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     : total number of users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: the average rating of the active user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previous user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      : previous  users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Wa,u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the degree of correlation between active user a and previous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user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: prediction of active user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item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4724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724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for step 3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prediction for active user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item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Titanic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denoted by P (Jack, Titanic).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505200"/>
            <a:ext cx="7315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D:\My paper\New folder (2)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7010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Prediction Result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res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81534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5600" y="76200"/>
            <a:ext cx="316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Overview of the System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181600" y="5867400"/>
            <a:ext cx="2743200" cy="533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Fig. System Flow Diagram</a:t>
            </a:r>
            <a:endParaRPr lang="en-US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H:\New 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433389"/>
            <a:ext cx="3810719" cy="55102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important goals of user-based recommender systems is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recommend accurate information to the users.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This systems benefit users by enabling them to find they like.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user can view the detail information and rating items.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This system can provide the efficient recommended list for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specific items and the user can decide which items are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best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suggest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(Cont’d)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can effectively apply the rating in computing similarity for improving the prediction.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Pearson correlation coefficient can be computed similarity among users and then weighted sum are used for prediction.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method of PCC is simple and easy to implement.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Shenoy1,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Manoj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Jain1,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Shetty1,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Deepali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Vora2 “ Web Usage Mining Using Pearson’s Correlation Coefficient” Vol. 3, Issue 2, March -April 2013, pp.676-679 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Sanjog</a:t>
            </a:r>
            <a:r>
              <a:rPr lang="en-US" sz="2000" dirty="0" smtClean="0"/>
              <a:t> Ray, </a:t>
            </a:r>
            <a:r>
              <a:rPr lang="en-US" sz="2000" dirty="0" err="1" smtClean="0"/>
              <a:t>Anuj</a:t>
            </a:r>
            <a:r>
              <a:rPr lang="en-US" sz="2000" dirty="0" smtClean="0"/>
              <a:t> Sharma “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Collaborative Filtering Based Approach for Recommending Elective Courses”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TUĞÇE ÖZBERK YENER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 USER PREFERENCE BOOSTED CONTENT-BASED RECOMMENDER SYSTEM” MAY  2013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2514600"/>
            <a:ext cx="3547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0" y="525244"/>
            <a:ext cx="79248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None/>
            </a:pPr>
            <a:endParaRPr lang="en-US" sz="2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The widespread use of the Internet to extract information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 needed.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continuous growing amount of information and variety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of  items leads to  the essential tool to filter information and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for finding  useful items.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The use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Recommender Systems (RSs), software tools and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techniques providing suggestions for items and information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to user.</a:t>
            </a: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the methods used in giving recommendation, collaborative filtering(CF)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systems use to describe recommended items depend on user’s past behavior.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This system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classifies and suggests movies by using user-based collaborative filtering.</a:t>
            </a:r>
          </a:p>
          <a:p>
            <a:pPr algn="just">
              <a:lnSpc>
                <a:spcPct val="15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This system applies the method of Pearson Correlation Coefficient(PCC) for similarity among users and the Weighted Sum method for prediction value.</a:t>
            </a:r>
          </a:p>
          <a:p>
            <a:pPr algn="just">
              <a:lnSpc>
                <a:spcPct val="150000"/>
              </a:lnSpc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world became an information world and  the broad access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of the internet.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Everyday more and more information is uploaded to the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internet and it's getting harder to find the most relevant items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in the internet.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People need help to find the reliable information and to extract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information.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094515"/>
            <a:ext cx="7924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(cont’d)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Recommender systems are tools which are used to help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people for  finding suitable product or services (such as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books, movies, music, web sites, etc).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ser-based collaborative filtering  are  used rely on the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user’s past rating history to generate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recommendations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movies.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838200"/>
            <a:ext cx="7772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build movie rating prediction models with a simple 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representation, based on previous ratings.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help users by making movies recommendations  that are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likely to be of interest to the user.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receive information of previous user with their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preferences rating.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the relevant movies for the user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save time and effort in searching the movies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Recommender System</a:t>
            </a:r>
          </a:p>
          <a:p>
            <a:pPr algn="just">
              <a:lnSpc>
                <a:spcPct val="170000"/>
              </a:lnSpc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Recommender systems (RS) are information processing systems which gather different kinds of data to perform suggestion.</a:t>
            </a:r>
          </a:p>
          <a:p>
            <a:pPr>
              <a:lnSpc>
                <a:spcPct val="170000"/>
              </a:lnSpc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The main techniques used to generate recommendations are collaborative filtering (CF), content based filtering, hybrid filtering,  demographic, knowledge-based and community –based.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Recommender System (Cont’d)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these systems, collaborative filtering is the most popular and widely implemented technique in RS.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CF: recommends to the active user the items that other users with similar tastes liked in the past.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49C4-FFF1-4533-9A00-6FD0763966CD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1368</Words>
  <Application>Microsoft Office PowerPoint</Application>
  <PresentationFormat>On-screen Show (4:3)</PresentationFormat>
  <Paragraphs>203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Prediction Result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soemoeaung</dc:creator>
  <cp:lastModifiedBy>soe</cp:lastModifiedBy>
  <cp:revision>266</cp:revision>
  <dcterms:created xsi:type="dcterms:W3CDTF">2014-12-23T11:53:47Z</dcterms:created>
  <dcterms:modified xsi:type="dcterms:W3CDTF">2016-12-19T01:19:48Z</dcterms:modified>
</cp:coreProperties>
</file>