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Source Code Pr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0DABC5-474C-43BF-8296-E1E6A001B06D}">
  <a:tblStyle styleId="{6F0DABC5-474C-43BF-8296-E1E6A001B0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2" Type="http://schemas.openxmlformats.org/officeDocument/2006/relationships/font" Target="fonts/SourceCodePro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44" Type="http://schemas.openxmlformats.org/officeDocument/2006/relationships/font" Target="fonts/SourceCodePro-italic.fntdata"/><Relationship Id="rId21" Type="http://schemas.openxmlformats.org/officeDocument/2006/relationships/slide" Target="slides/slide15.xml"/><Relationship Id="rId43" Type="http://schemas.openxmlformats.org/officeDocument/2006/relationships/font" Target="fonts/SourceCodePr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result 45 % said a poor design  60% they had poor experience navigation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74 54 of them wants a new look.. There are features like Sheridan TV hardly anyone uses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38a5b7fcc_10_1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38a5b7fcc_1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requirements from the survey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Users had difficulty finding what they are looking for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Users complained about the interface which looks outdated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Users found the site crowded. </a:t>
            </a:r>
            <a:endParaRPr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394f2196b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394f2196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Results of the survey we did our sketches and created wireframes of the protoype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394f2196b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394f2196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requirements from the survey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Users had difficulty finding what they are looking for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Users complained about the interface which looks outdated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Users found the site crowded. </a:t>
            </a:r>
            <a:endParaRPr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38a5b7fcc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38a5b7fcc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38a5b7fcc_1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838a5b7fcc_1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page.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Simplified page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complementary color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38a5b7fcc_1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838a5b7fcc_1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Interface 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Simplicity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Proximity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Alignment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feature-calendar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38a5b7fcc_1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838a5b7fcc_1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Consistency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394f2196b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394f2196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as a group we chose 5 individuals and asked them to try out our prototype.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394f2196b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394f2196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asked them to perform 5 tasks we ranked them and after the tests the users ranked them that is the average on the right. They shared their feedbacks which is on the next slide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394f2196b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394f2196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users found the prototype very easy to navigate, look was great except few issues like confused by titles and suggested strongly to change the color scheme.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394f2196b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394f2196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Usrs suggested to make the login better by adding current information notices on the landing page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6f80d1ff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6f80d1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changed the color scheme as requested and added a search button to library page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394f2196b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394f2196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remaining pages were fine simply changed the color scheme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394f2196b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394f2196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MYOTr page and Slate remained the same in color.. We improved  the calendar option by letting users to add their personal calendars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394f2196b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394f2196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394f2196b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394f2196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394f2196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394f219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394f2196b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394f2196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iterative design process tells us to test repeatedly to build a good design(talk about the image the cycle) and increase the USABILITY of the design.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94f2196b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394f2196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iterative design process tells us to test repeatedly to build a good design(talk about the image the cycle) and increase the USABILITY of the design.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394f2196b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394f2196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394f2196b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394f219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394f2196b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394f2196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know the User requirements we carried out a survey and got 74 from our target audience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80800" y="9928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Better 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6B26B"/>
                </a:solidFill>
              </a:rPr>
              <a:t>Access Sheridan</a:t>
            </a:r>
            <a:endParaRPr b="1">
              <a:solidFill>
                <a:srgbClr val="F6B26B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810202" y="28537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Final Presentation - Group Project of SYST15892</a:t>
            </a:r>
            <a:endParaRPr sz="2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</a:rPr>
              <a:t>Prepared for Professor Himanshu</a:t>
            </a:r>
            <a:endParaRPr sz="2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Group Members</a:t>
            </a:r>
            <a:endParaRPr sz="2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</a:rPr>
              <a:t>Daniel Ball, Minh Nguyen, </a:t>
            </a:r>
            <a:endParaRPr sz="20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3F3F3"/>
                </a:solidFill>
              </a:rPr>
              <a:t>Nicholas Razack, Xingning Xu and Zawad Hossain</a:t>
            </a:r>
            <a:endParaRPr sz="2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22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Result Summary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45% </a:t>
            </a:r>
            <a:endParaRPr b="1" sz="24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Poor</a:t>
            </a:r>
            <a:r>
              <a:rPr b="1" lang="en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design</a:t>
            </a:r>
            <a:endParaRPr b="1" sz="1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2253000" y="2394625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60%</a:t>
            </a:r>
            <a:endParaRPr sz="4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Poor</a:t>
            </a: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experience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58/74</a:t>
            </a:r>
            <a:endParaRPr b="1" sz="1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Wants a new look</a:t>
            </a:r>
            <a:endParaRPr b="1" sz="1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7651775" y="2704225"/>
            <a:ext cx="1145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Visit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Sheridan tv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5268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Survey</a:t>
            </a:r>
            <a:endParaRPr/>
          </a:p>
        </p:txBody>
      </p:sp>
      <p:sp>
        <p:nvSpPr>
          <p:cNvPr id="207" name="Google Shape;207;p23"/>
          <p:cNvSpPr txBox="1"/>
          <p:nvPr>
            <p:ph idx="2" type="body"/>
          </p:nvPr>
        </p:nvSpPr>
        <p:spPr>
          <a:xfrm>
            <a:off x="4979775" y="724200"/>
            <a:ext cx="39291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Easy Navigation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Modern look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Too crowded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Wireframes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WireFrame Pro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5268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Survey</a:t>
            </a:r>
            <a:endParaRPr/>
          </a:p>
        </p:txBody>
      </p:sp>
      <p:sp>
        <p:nvSpPr>
          <p:cNvPr id="218" name="Google Shape;218;p25"/>
          <p:cNvSpPr txBox="1"/>
          <p:nvPr>
            <p:ph idx="2" type="body"/>
          </p:nvPr>
        </p:nvSpPr>
        <p:spPr>
          <a:xfrm>
            <a:off x="4979775" y="724200"/>
            <a:ext cx="39291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Easy Navigation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Modern look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Too crowded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611900" y="407575"/>
            <a:ext cx="58224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</a:t>
            </a:r>
            <a:endParaRPr/>
          </a:p>
        </p:txBody>
      </p:sp>
      <p:sp>
        <p:nvSpPr>
          <p:cNvPr id="224" name="Google Shape;224;p2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51" y="1081043"/>
            <a:ext cx="7894900" cy="3890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idx="4294967295" type="body"/>
          </p:nvPr>
        </p:nvSpPr>
        <p:spPr>
          <a:xfrm>
            <a:off x="2572050" y="216400"/>
            <a:ext cx="3999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400"/>
              <a:t>Login Page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976" y="746801"/>
            <a:ext cx="5564051" cy="42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8"/>
          <p:cNvPicPr preferRelativeResize="0"/>
          <p:nvPr/>
        </p:nvPicPr>
        <p:blipFill rotWithShape="1">
          <a:blip r:embed="rId3">
            <a:alphaModFix/>
          </a:blip>
          <a:srcRect b="11609" l="17456" r="12827" t="11555"/>
          <a:stretch/>
        </p:blipFill>
        <p:spPr>
          <a:xfrm>
            <a:off x="2605213" y="243462"/>
            <a:ext cx="6097776" cy="46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/>
          <p:nvPr/>
        </p:nvSpPr>
        <p:spPr>
          <a:xfrm>
            <a:off x="70275" y="243450"/>
            <a:ext cx="30000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Landing Page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8"/>
          <p:cNvSpPr txBox="1"/>
          <p:nvPr>
            <p:ph idx="4294967295" type="body"/>
          </p:nvPr>
        </p:nvSpPr>
        <p:spPr>
          <a:xfrm>
            <a:off x="70269" y="1206600"/>
            <a:ext cx="39999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/>
              <a:t>Home page after login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9"/>
          <p:cNvPicPr preferRelativeResize="0"/>
          <p:nvPr/>
        </p:nvPicPr>
        <p:blipFill rotWithShape="1">
          <a:blip r:embed="rId3">
            <a:alphaModFix/>
          </a:blip>
          <a:srcRect b="13442" l="5700" r="4379" t="0"/>
          <a:stretch/>
        </p:blipFill>
        <p:spPr>
          <a:xfrm>
            <a:off x="402875" y="1235525"/>
            <a:ext cx="3948274" cy="34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4">
            <a:alphaModFix/>
          </a:blip>
          <a:srcRect b="16770" l="16867" r="3151" t="0"/>
          <a:stretch/>
        </p:blipFill>
        <p:spPr>
          <a:xfrm>
            <a:off x="4767475" y="1221375"/>
            <a:ext cx="3948276" cy="3460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29"/>
          <p:cNvCxnSpPr/>
          <p:nvPr/>
        </p:nvCxnSpPr>
        <p:spPr>
          <a:xfrm>
            <a:off x="517450" y="6538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29"/>
          <p:cNvSpPr txBox="1"/>
          <p:nvPr>
            <p:ph idx="4294967295" type="body"/>
          </p:nvPr>
        </p:nvSpPr>
        <p:spPr>
          <a:xfrm>
            <a:off x="402875" y="168100"/>
            <a:ext cx="17727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100">
                <a:solidFill>
                  <a:srgbClr val="FFFFFF"/>
                </a:solidFill>
              </a:rPr>
              <a:t>Other Pages</a:t>
            </a:r>
            <a:endParaRPr b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User Testing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434343"/>
                </a:solidFill>
              </a:rPr>
              <a:t>Prototype Testing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31"/>
          <p:cNvGraphicFramePr/>
          <p:nvPr/>
        </p:nvGraphicFramePr>
        <p:xfrm>
          <a:off x="797025" y="114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{6F0DABC5-474C-43BF-8296-E1E6A001B06D}</a:tableStyleId>
              </a:tblPr>
              <a:tblGrid>
                <a:gridCol w="3731525"/>
                <a:gridCol w="1248925"/>
                <a:gridCol w="1248925"/>
              </a:tblGrid>
              <a:tr h="87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RATINGS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easy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 hard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RATED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4699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Please login (simple)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4699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Please go to SLATE page (simple)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52807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Please look for upcoming tests and assignments (advanced)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4699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Please check you student email (advanced)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52807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Please search for an item in the library’s catalogue (advanced)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  <p:cxnSp>
        <p:nvCxnSpPr>
          <p:cNvPr id="258" name="Google Shape;258;p31"/>
          <p:cNvCxnSpPr/>
          <p:nvPr/>
        </p:nvCxnSpPr>
        <p:spPr>
          <a:xfrm>
            <a:off x="822250" y="6538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31"/>
          <p:cNvSpPr txBox="1"/>
          <p:nvPr>
            <p:ph idx="4294967295" type="body"/>
          </p:nvPr>
        </p:nvSpPr>
        <p:spPr>
          <a:xfrm>
            <a:off x="707675" y="168100"/>
            <a:ext cx="3891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434343"/>
                </a:solidFill>
              </a:rPr>
              <a:t>User Testing Result Summary</a:t>
            </a:r>
            <a:endParaRPr b="1" sz="21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Project Background - 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Better </a:t>
            </a:r>
            <a:r>
              <a:rPr b="1" lang="en" sz="3000">
                <a:solidFill>
                  <a:srgbClr val="F6B26B"/>
                </a:solidFill>
              </a:rPr>
              <a:t>Access Sheridan</a:t>
            </a:r>
            <a:endParaRPr b="1" sz="3000">
              <a:solidFill>
                <a:srgbClr val="F6B26B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970450"/>
            <a:ext cx="7038900" cy="18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A semester long group project, where we had to work on our desired application bring about improvements within by applying the design principles we learnt in the course.</a:t>
            </a:r>
            <a:endParaRPr sz="2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4015425" y="1079825"/>
            <a:ext cx="30069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</a:rPr>
              <a:t>User Feedbacks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609600" y="914400"/>
            <a:ext cx="42519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Easy Navigation</a:t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Users found navigation easy and everything 1 click away</a:t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Modern look</a:t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Very simplistic approach.</a:t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Too crowded</a:t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Users found a bit clunky.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Confusing title</a:t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 proper clear titles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Suggested to change color scheme</a:t>
            </a:r>
            <a:endParaRPr b="1" sz="2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Revised</a:t>
            </a:r>
            <a:r>
              <a:rPr lang="en"/>
              <a:t> Wireframes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Adobe Illustrator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Login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</a:t>
            </a:r>
            <a:endParaRPr/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1297500" y="2012825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Chose a darker color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Scheme as suggested</a:t>
            </a:r>
            <a:endParaRPr b="1" sz="1400"/>
          </a:p>
        </p:txBody>
      </p:sp>
      <p:pic>
        <p:nvPicPr>
          <p:cNvPr id="277" name="Google Shape;277;p34"/>
          <p:cNvPicPr preferRelativeResize="0"/>
          <p:nvPr/>
        </p:nvPicPr>
        <p:blipFill rotWithShape="1">
          <a:blip r:embed="rId3">
            <a:alphaModFix/>
          </a:blip>
          <a:srcRect b="9238" l="10932" r="11859" t="10213"/>
          <a:stretch/>
        </p:blipFill>
        <p:spPr>
          <a:xfrm>
            <a:off x="3236500" y="805775"/>
            <a:ext cx="5264375" cy="35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5"/>
          <p:cNvPicPr preferRelativeResize="0"/>
          <p:nvPr/>
        </p:nvPicPr>
        <p:blipFill rotWithShape="1">
          <a:blip r:embed="rId3">
            <a:alphaModFix/>
          </a:blip>
          <a:srcRect b="8650" l="0" r="0" t="0"/>
          <a:stretch/>
        </p:blipFill>
        <p:spPr>
          <a:xfrm>
            <a:off x="4688700" y="973650"/>
            <a:ext cx="4159851" cy="319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5"/>
          <p:cNvPicPr preferRelativeResize="0"/>
          <p:nvPr/>
        </p:nvPicPr>
        <p:blipFill rotWithShape="1">
          <a:blip r:embed="rId4">
            <a:alphaModFix/>
          </a:blip>
          <a:srcRect b="10817" l="0" r="15704" t="0"/>
          <a:stretch/>
        </p:blipFill>
        <p:spPr>
          <a:xfrm>
            <a:off x="232975" y="973650"/>
            <a:ext cx="4159849" cy="319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35"/>
          <p:cNvCxnSpPr/>
          <p:nvPr/>
        </p:nvCxnSpPr>
        <p:spPr>
          <a:xfrm>
            <a:off x="517450" y="6538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p35"/>
          <p:cNvSpPr txBox="1"/>
          <p:nvPr>
            <p:ph idx="4294967295" type="body"/>
          </p:nvPr>
        </p:nvSpPr>
        <p:spPr>
          <a:xfrm>
            <a:off x="402875" y="168100"/>
            <a:ext cx="17727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Other Pages</a:t>
            </a:r>
            <a:endParaRPr b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350" y="940075"/>
            <a:ext cx="4159850" cy="31962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91" name="Google Shape;2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50" y="940075"/>
            <a:ext cx="3927551" cy="3196201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cxnSp>
        <p:nvCxnSpPr>
          <p:cNvPr id="292" name="Google Shape;292;p36"/>
          <p:cNvCxnSpPr/>
          <p:nvPr/>
        </p:nvCxnSpPr>
        <p:spPr>
          <a:xfrm>
            <a:off x="517450" y="6538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36"/>
          <p:cNvSpPr txBox="1"/>
          <p:nvPr>
            <p:ph idx="4294967295" type="body"/>
          </p:nvPr>
        </p:nvSpPr>
        <p:spPr>
          <a:xfrm>
            <a:off x="402875" y="168100"/>
            <a:ext cx="17727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Other Pages</a:t>
            </a:r>
            <a:endParaRPr b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50" y="940075"/>
            <a:ext cx="3975124" cy="3196199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99" name="Google Shape;29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600" y="940075"/>
            <a:ext cx="4096000" cy="31962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cxnSp>
        <p:nvCxnSpPr>
          <p:cNvPr id="300" name="Google Shape;300;p37"/>
          <p:cNvCxnSpPr/>
          <p:nvPr/>
        </p:nvCxnSpPr>
        <p:spPr>
          <a:xfrm>
            <a:off x="517450" y="6538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1" name="Google Shape;301;p37"/>
          <p:cNvSpPr txBox="1"/>
          <p:nvPr>
            <p:ph idx="4294967295" type="body"/>
          </p:nvPr>
        </p:nvSpPr>
        <p:spPr>
          <a:xfrm>
            <a:off x="402875" y="168100"/>
            <a:ext cx="17727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Other Pages</a:t>
            </a:r>
            <a:endParaRPr b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5268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Points</a:t>
            </a:r>
            <a:endParaRPr/>
          </a:p>
        </p:txBody>
      </p:sp>
      <p:sp>
        <p:nvSpPr>
          <p:cNvPr id="307" name="Google Shape;307;p38"/>
          <p:cNvSpPr txBox="1"/>
          <p:nvPr>
            <p:ph idx="1" type="body"/>
          </p:nvPr>
        </p:nvSpPr>
        <p:spPr>
          <a:xfrm>
            <a:off x="4979775" y="952525"/>
            <a:ext cx="39291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7 Interface Rules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5 Planes of UX Design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Color Theory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Typography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Pareto 80/20 principle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Iterative Design Process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52550" y="1809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F3F3"/>
                </a:solidFill>
              </a:rPr>
              <a:t>Thank You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Better </a:t>
            </a:r>
            <a:r>
              <a:rPr b="1" lang="en" sz="3000">
                <a:solidFill>
                  <a:srgbClr val="F6B26B"/>
                </a:solidFill>
              </a:rPr>
              <a:t>Access Sheridan</a:t>
            </a:r>
            <a:endParaRPr b="1" sz="3000">
              <a:solidFill>
                <a:srgbClr val="F6B26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Vision</a:t>
            </a:r>
            <a:r>
              <a:rPr lang="en">
                <a:solidFill>
                  <a:srgbClr val="F3F3F3"/>
                </a:solidFill>
              </a:rPr>
              <a:t> - 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Better </a:t>
            </a:r>
            <a:r>
              <a:rPr b="1" lang="en" sz="3000">
                <a:solidFill>
                  <a:srgbClr val="F6B26B"/>
                </a:solidFill>
              </a:rPr>
              <a:t>Access Sheridan</a:t>
            </a:r>
            <a:endParaRPr b="1" sz="3000">
              <a:solidFill>
                <a:srgbClr val="F6B26B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769000"/>
            <a:ext cx="7038900" cy="24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Our goal is to improve our </a:t>
            </a:r>
            <a:r>
              <a:rPr b="1" i="1" lang="en" sz="2200">
                <a:solidFill>
                  <a:srgbClr val="F6B26B"/>
                </a:solidFill>
                <a:latin typeface="Verdana"/>
                <a:ea typeface="Verdana"/>
                <a:cs typeface="Verdana"/>
                <a:sym typeface="Verdana"/>
              </a:rPr>
              <a:t>AccessSheridan</a:t>
            </a:r>
            <a:r>
              <a:rPr i="1" lang="en" sz="18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 web-portal.</a:t>
            </a:r>
            <a:endParaRPr i="1" sz="180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A school’s web portal is a place where students distribute and receive information from professors. </a:t>
            </a:r>
            <a:endParaRPr i="1" sz="180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It will also allows students/ professors and other Sheridan staffs to manage their courses, email, library resources, accounts and other essential features.</a:t>
            </a:r>
            <a:endParaRPr i="1" sz="180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 sz="180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617750" y="811200"/>
            <a:ext cx="22683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5 Planes of UX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500" y="303175"/>
            <a:ext cx="4549225" cy="453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713750" y="811200"/>
            <a:ext cx="22683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Iterative Design Process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575" y="1180325"/>
            <a:ext cx="4408950" cy="3151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53600" y="811200"/>
            <a:ext cx="39168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USER ExPERIENCE 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4370550" y="881500"/>
            <a:ext cx="13968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 sz="1700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3572250" y="2524750"/>
            <a:ext cx="905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1253600" y="3223075"/>
            <a:ext cx="40020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How a User felt after using the product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23850" y="866775"/>
            <a:ext cx="39168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USER CENTERED DESIGN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4478000" y="1136650"/>
            <a:ext cx="13968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 sz="1700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823850" y="3424525"/>
            <a:ext cx="40020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Design that meets a User’s requirements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Responses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I am a. Number of responses: 74 responses." id="184" name="Google Shape;184;p21"/>
          <p:cNvPicPr preferRelativeResize="0"/>
          <p:nvPr/>
        </p:nvPicPr>
        <p:blipFill rotWithShape="1">
          <a:blip r:embed="rId3">
            <a:alphaModFix/>
          </a:blip>
          <a:srcRect b="0" l="0" r="25760" t="0"/>
          <a:stretch/>
        </p:blipFill>
        <p:spPr>
          <a:xfrm>
            <a:off x="1250325" y="1030775"/>
            <a:ext cx="6232049" cy="34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1195225" y="282025"/>
            <a:ext cx="47943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Our Target Audience</a:t>
            </a:r>
            <a:endParaRPr b="1" sz="30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1478250" y="1275750"/>
            <a:ext cx="911400" cy="4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1399725" y="1184625"/>
            <a:ext cx="2103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Total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Respondents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74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