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31fObaLi740kvz53C8tDPqbf0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2A58AE-7CCD-4F94-AF4C-48FA48314BFB}">
  <a:tblStyle styleId="{8C2A58AE-7CCD-4F94-AF4C-48FA48314BFB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9E7"/>
          </a:solidFill>
        </a:fill>
      </a:tcStyle>
    </a:wholeTbl>
    <a:band1H>
      <a:tcTxStyle/>
      <a:tcStyle>
        <a:tcBdr/>
        <a:fill>
          <a:solidFill>
            <a:srgbClr val="F5CF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CF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10EF67E-458F-4634-AAA6-A933A349687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62349060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962349060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62349060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962349060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62349060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962349060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62349060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962349060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62349060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962349060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62349060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962349060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623490606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9623490606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62349060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962349060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623490606_5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9623490606_5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623490606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9623490606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962349060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9623490606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62349060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62349060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623490606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623490606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6234906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96234906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200"/>
              <a:buChar char="+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800"/>
              <a:buChar char="+"/>
              <a:defRPr sz="2800"/>
            </a:lvl2pPr>
            <a:lvl3pPr marL="1371600" lvl="2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+"/>
              <a:defRPr sz="24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7"/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/>
            <a:ahLst/>
            <a:cxnLst/>
            <a:rect l="l" t="t" r="r" b="b"/>
            <a:pathLst>
              <a:path w="1482102" h="679363" extrusionOk="0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8" name="Google Shape;8;p7"/>
          <p:cNvSpPr/>
          <p:nvPr/>
        </p:nvSpPr>
        <p:spPr>
          <a:xfrm>
            <a:off x="10439256" y="6172200"/>
            <a:ext cx="1482102" cy="679363"/>
          </a:xfrm>
          <a:custGeom>
            <a:avLst/>
            <a:gdLst/>
            <a:ahLst/>
            <a:cxnLst/>
            <a:rect l="l" t="t" r="r" b="b"/>
            <a:pathLst>
              <a:path w="1482102" h="679363" extrusionOk="0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9" name="Google Shape;9;p7"/>
          <p:cNvSpPr/>
          <p:nvPr/>
        </p:nvSpPr>
        <p:spPr>
          <a:xfrm>
            <a:off x="7977352" y="5197178"/>
            <a:ext cx="4211600" cy="1660822"/>
          </a:xfrm>
          <a:custGeom>
            <a:avLst/>
            <a:gdLst/>
            <a:ahLst/>
            <a:cxnLst/>
            <a:rect l="l" t="t" r="r" b="b"/>
            <a:pathLst>
              <a:path w="4211600" h="1660822" extrusionOk="0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" name="Google Shape;10;p7"/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</p:grpSpPr>
        <p:sp>
          <p:nvSpPr>
            <p:cNvPr id="11" name="Google Shape;11;p7"/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/>
              <a:ahLst/>
              <a:cxnLst/>
              <a:rect l="l" t="t" r="r" b="b"/>
              <a:pathLst>
                <a:path w="3296088" h="5012722" extrusionOk="0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/>
              <a:ahLst/>
              <a:cxnLst/>
              <a:rect l="l" t="t" r="r" b="b"/>
              <a:pathLst>
                <a:path w="2977477" h="4627149" extrusionOk="0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" name="Google Shape;13;p7"/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/>
              <a:ahLst/>
              <a:cxnLst/>
              <a:rect l="l" t="t" r="r" b="b"/>
              <a:pathLst>
                <a:path w="2356712" h="4118991" extrusionOk="0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/>
              <a:ahLst/>
              <a:cxnLst/>
              <a:rect l="l" t="t" r="r" b="b"/>
              <a:pathLst>
                <a:path w="2059193" h="3980116" extrusionOk="0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/>
              <a:ahLst/>
              <a:cxnLst/>
              <a:rect l="l" t="t" r="r" b="b"/>
              <a:pathLst>
                <a:path w="743796" h="2867501" extrusionOk="0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/>
              <a:ahLst/>
              <a:cxnLst/>
              <a:rect l="l" t="t" r="r" b="b"/>
              <a:pathLst>
                <a:path w="597294" h="2543540" extrusionOk="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/>
              <a:ahLst/>
              <a:cxnLst/>
              <a:rect l="l" t="t" r="r" b="b"/>
              <a:pathLst>
                <a:path w="389425" h="2011236" extrusionOk="0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8" name="Google Shape;18;p7"/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</p:grpSpPr>
        <p:sp>
          <p:nvSpPr>
            <p:cNvPr id="19" name="Google Shape;19;p7"/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/>
              <a:ahLst/>
              <a:cxnLst/>
              <a:rect l="l" t="t" r="r" b="b"/>
              <a:pathLst>
                <a:path w="3946874" h="3989641" extrusionOk="0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/>
              <a:ahLst/>
              <a:cxnLst/>
              <a:rect l="l" t="t" r="r" b="b"/>
              <a:pathLst>
                <a:path w="3665410" h="2985611" extrusionOk="0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/>
              <a:ahLst/>
              <a:cxnLst/>
              <a:rect l="l" t="t" r="r" b="b"/>
              <a:pathLst>
                <a:path w="285940" h="199072" extrusionOk="0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/>
              <a:ahLst/>
              <a:cxnLst/>
              <a:rect l="l" t="t" r="r" b="b"/>
              <a:pathLst>
                <a:path w="655796" h="381190" extrusionOk="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/>
              <a:ahLst/>
              <a:cxnLst/>
              <a:rect l="l" t="t" r="r" b="b"/>
              <a:pathLst>
                <a:path w="2907315" h="1544764" extrusionOk="0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/>
              <a:ahLst/>
              <a:cxnLst/>
              <a:rect l="l" t="t" r="r" b="b"/>
              <a:pathLst>
                <a:path w="3168300" h="1952434" extrusionOk="0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/>
              <a:ahLst/>
              <a:cxnLst/>
              <a:rect l="l" t="t" r="r" b="b"/>
              <a:pathLst>
                <a:path w="3356800" h="2452020" extrusionOk="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venir"/>
              <a:buChar char="+"/>
              <a:defRPr sz="2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Char char="+"/>
              <a:defRPr sz="24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Char char="+"/>
              <a:defRPr sz="20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sz="1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sz="1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1524000" y="801511"/>
            <a:ext cx="9144000" cy="5136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ct val="60781"/>
              <a:buNone/>
            </a:pPr>
            <a:r>
              <a:rPr lang="en-US" sz="3948" b="1" i="1" dirty="0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 Project: The Impact of Different Dropout Rate and Batch Normalization on CIFAR-100</a:t>
            </a:r>
            <a:endParaRPr sz="3948" i="1" dirty="0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ct val="100000"/>
              <a:buNone/>
            </a:pPr>
            <a:r>
              <a:rPr lang="en-US" sz="2400" b="1" cap="small" dirty="0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COURSE: CSE465 (PATTERN RECOGNITION)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400" b="1" cap="small" dirty="0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Section: 3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400" b="1" cap="small" dirty="0">
              <a:solidFill>
                <a:srgbClr val="5A5A5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400" b="1" cap="small" dirty="0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Submitted by: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400" b="1" cap="small" dirty="0">
              <a:solidFill>
                <a:srgbClr val="5A5A5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400" b="1" cap="small" dirty="0" err="1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Azmine</a:t>
            </a:r>
            <a:r>
              <a:rPr lang="en-US" sz="2400" b="1" cap="small" dirty="0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cap="small" dirty="0" err="1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Mahtab</a:t>
            </a:r>
            <a:r>
              <a:rPr lang="en-US" sz="2400" b="1" cap="small" dirty="0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 Chowdhury (1911517642)</a:t>
            </a:r>
            <a:endParaRPr sz="2400" b="1" cap="small" dirty="0">
              <a:solidFill>
                <a:srgbClr val="5A5A5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b="1" cap="small" dirty="0">
              <a:solidFill>
                <a:srgbClr val="5A5A5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400" b="1" cap="small" dirty="0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Supervisor: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b="1" i="0" cap="none" dirty="0">
                <a:solidFill>
                  <a:srgbClr val="104E8B"/>
                </a:solidFill>
                <a:latin typeface="Arial"/>
                <a:ea typeface="Arial"/>
                <a:cs typeface="Arial"/>
                <a:sym typeface="Arial"/>
              </a:rPr>
              <a:t>DR. MOHAMMAD ASHRAFUZZAMAN KHAN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400" cap="small" dirty="0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assistant professor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400" cap="small" dirty="0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department of electrical and computer engineering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cap="small" dirty="0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north south university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623490606_0_134"/>
          <p:cNvSpPr txBox="1">
            <a:spLocks noGrp="1"/>
          </p:cNvSpPr>
          <p:nvPr>
            <p:ph type="title"/>
          </p:nvPr>
        </p:nvSpPr>
        <p:spPr>
          <a:xfrm>
            <a:off x="805325" y="142350"/>
            <a:ext cx="111834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/>
              <a:t>Confusion Matrix (Dropout0.3_BatchNorm )</a:t>
            </a:r>
            <a:endParaRPr/>
          </a:p>
        </p:txBody>
      </p:sp>
      <p:sp>
        <p:nvSpPr>
          <p:cNvPr id="187" name="Google Shape;187;g29623490606_0_134"/>
          <p:cNvSpPr txBox="1"/>
          <p:nvPr/>
        </p:nvSpPr>
        <p:spPr>
          <a:xfrm>
            <a:off x="711500" y="6185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8" name="Google Shape;188;g29623490606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50" y="936675"/>
            <a:ext cx="11573224" cy="5400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623490606_0_140"/>
          <p:cNvSpPr txBox="1">
            <a:spLocks noGrp="1"/>
          </p:cNvSpPr>
          <p:nvPr>
            <p:ph type="title"/>
          </p:nvPr>
        </p:nvSpPr>
        <p:spPr>
          <a:xfrm>
            <a:off x="805325" y="142350"/>
            <a:ext cx="111834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/>
              <a:t>Confusion Matrix (Dropout0.7_BatchNorm)</a:t>
            </a:r>
            <a:endParaRPr/>
          </a:p>
        </p:txBody>
      </p:sp>
      <p:sp>
        <p:nvSpPr>
          <p:cNvPr id="194" name="Google Shape;194;g29623490606_0_140"/>
          <p:cNvSpPr txBox="1"/>
          <p:nvPr/>
        </p:nvSpPr>
        <p:spPr>
          <a:xfrm>
            <a:off x="711500" y="6185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g29623490606_0_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50" y="936675"/>
            <a:ext cx="11573224" cy="5400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623490606_0_146"/>
          <p:cNvSpPr txBox="1">
            <a:spLocks noGrp="1"/>
          </p:cNvSpPr>
          <p:nvPr>
            <p:ph type="title"/>
          </p:nvPr>
        </p:nvSpPr>
        <p:spPr>
          <a:xfrm>
            <a:off x="805325" y="142350"/>
            <a:ext cx="111834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/>
              <a:t>Confusion Matrix (Dropout0.5_NoBatchNorm)</a:t>
            </a:r>
            <a:endParaRPr/>
          </a:p>
        </p:txBody>
      </p:sp>
      <p:sp>
        <p:nvSpPr>
          <p:cNvPr id="201" name="Google Shape;201;g29623490606_0_146"/>
          <p:cNvSpPr txBox="1"/>
          <p:nvPr/>
        </p:nvSpPr>
        <p:spPr>
          <a:xfrm>
            <a:off x="711500" y="6185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g29623490606_0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50" y="936675"/>
            <a:ext cx="11573224" cy="5400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623490606_0_152"/>
          <p:cNvSpPr txBox="1">
            <a:spLocks noGrp="1"/>
          </p:cNvSpPr>
          <p:nvPr>
            <p:ph type="title"/>
          </p:nvPr>
        </p:nvSpPr>
        <p:spPr>
          <a:xfrm>
            <a:off x="805325" y="142350"/>
            <a:ext cx="111834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/>
              <a:t>Confusion Matrix (Dropout0.3_NoBatchNorm)</a:t>
            </a:r>
            <a:endParaRPr/>
          </a:p>
        </p:txBody>
      </p:sp>
      <p:sp>
        <p:nvSpPr>
          <p:cNvPr id="208" name="Google Shape;208;g29623490606_0_152"/>
          <p:cNvSpPr txBox="1"/>
          <p:nvPr/>
        </p:nvSpPr>
        <p:spPr>
          <a:xfrm>
            <a:off x="711500" y="6185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g29623490606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50" y="936675"/>
            <a:ext cx="11573224" cy="5400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623490606_0_158"/>
          <p:cNvSpPr txBox="1">
            <a:spLocks noGrp="1"/>
          </p:cNvSpPr>
          <p:nvPr>
            <p:ph type="title"/>
          </p:nvPr>
        </p:nvSpPr>
        <p:spPr>
          <a:xfrm>
            <a:off x="805325" y="142350"/>
            <a:ext cx="111834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/>
              <a:t>Confusion Matrix (Dropout0.7_NoBatchNorm)</a:t>
            </a:r>
            <a:endParaRPr/>
          </a:p>
        </p:txBody>
      </p:sp>
      <p:sp>
        <p:nvSpPr>
          <p:cNvPr id="215" name="Google Shape;215;g29623490606_0_158"/>
          <p:cNvSpPr txBox="1"/>
          <p:nvPr/>
        </p:nvSpPr>
        <p:spPr>
          <a:xfrm>
            <a:off x="711500" y="6185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" name="Google Shape;216;g29623490606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50" y="936675"/>
            <a:ext cx="11573224" cy="5400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623490606_0_164"/>
          <p:cNvSpPr txBox="1">
            <a:spLocks noGrp="1"/>
          </p:cNvSpPr>
          <p:nvPr>
            <p:ph type="title"/>
          </p:nvPr>
        </p:nvSpPr>
        <p:spPr>
          <a:xfrm>
            <a:off x="805325" y="142350"/>
            <a:ext cx="111834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/>
              <a:t>Confusion Matrix (Only_BatchNorm )</a:t>
            </a:r>
            <a:endParaRPr/>
          </a:p>
        </p:txBody>
      </p:sp>
      <p:sp>
        <p:nvSpPr>
          <p:cNvPr id="222" name="Google Shape;222;g29623490606_0_164"/>
          <p:cNvSpPr txBox="1"/>
          <p:nvPr/>
        </p:nvSpPr>
        <p:spPr>
          <a:xfrm>
            <a:off x="711500" y="6185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Google Shape;223;g29623490606_0_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50" y="936675"/>
            <a:ext cx="11573224" cy="5400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623490606_0_177"/>
          <p:cNvSpPr txBox="1">
            <a:spLocks noGrp="1"/>
          </p:cNvSpPr>
          <p:nvPr>
            <p:ph type="title"/>
          </p:nvPr>
        </p:nvSpPr>
        <p:spPr>
          <a:xfrm>
            <a:off x="805325" y="142350"/>
            <a:ext cx="111834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/>
              <a:t>Confusion Matrix (NoDrop_NoBatchNorm )</a:t>
            </a:r>
            <a:endParaRPr/>
          </a:p>
        </p:txBody>
      </p:sp>
      <p:sp>
        <p:nvSpPr>
          <p:cNvPr id="229" name="Google Shape;229;g29623490606_0_177"/>
          <p:cNvSpPr txBox="1"/>
          <p:nvPr/>
        </p:nvSpPr>
        <p:spPr>
          <a:xfrm>
            <a:off x="711500" y="6185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" name="Google Shape;230;g29623490606_0_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50" y="936675"/>
            <a:ext cx="11573224" cy="5400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623490606_0_183"/>
          <p:cNvSpPr txBox="1">
            <a:spLocks noGrp="1"/>
          </p:cNvSpPr>
          <p:nvPr>
            <p:ph type="title"/>
          </p:nvPr>
        </p:nvSpPr>
        <p:spPr>
          <a:xfrm>
            <a:off x="805325" y="142350"/>
            <a:ext cx="111834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/>
              <a:t>Confusion Matrix (Dropout0.5_0.3_BatchNorm)</a:t>
            </a:r>
            <a:endParaRPr/>
          </a:p>
        </p:txBody>
      </p:sp>
      <p:sp>
        <p:nvSpPr>
          <p:cNvPr id="236" name="Google Shape;236;g29623490606_0_183"/>
          <p:cNvSpPr txBox="1"/>
          <p:nvPr/>
        </p:nvSpPr>
        <p:spPr>
          <a:xfrm>
            <a:off x="711500" y="6185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g29623490606_0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50" y="936675"/>
            <a:ext cx="11573224" cy="5400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623490606_5_23"/>
          <p:cNvSpPr txBox="1">
            <a:spLocks noGrp="1"/>
          </p:cNvSpPr>
          <p:nvPr>
            <p:ph type="title"/>
          </p:nvPr>
        </p:nvSpPr>
        <p:spPr>
          <a:xfrm>
            <a:off x="838200" y="9387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</a:t>
            </a:r>
            <a:endParaRPr/>
          </a:p>
        </p:txBody>
      </p:sp>
      <p:graphicFrame>
        <p:nvGraphicFramePr>
          <p:cNvPr id="243" name="Google Shape;243;g29623490606_5_23"/>
          <p:cNvGraphicFramePr/>
          <p:nvPr/>
        </p:nvGraphicFramePr>
        <p:xfrm>
          <a:off x="838200" y="12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{810EF67E-458F-4634-AAA6-A933A349687C}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12700" lvl="0" indent="0" algn="ctr" rtl="0">
                        <a:lnSpc>
                          <a:spcPct val="9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>
                          <a:solidFill>
                            <a:srgbClr val="464646"/>
                          </a:solidFill>
                        </a:rPr>
                        <a:t>Configuation</a:t>
                      </a:r>
                      <a:endParaRPr b="1">
                        <a:solidFill>
                          <a:srgbClr val="6B6B6B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lvl="0" indent="0" algn="ctr" rtl="0">
                        <a:lnSpc>
                          <a:spcPct val="9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>
                          <a:solidFill>
                            <a:srgbClr val="464646"/>
                          </a:solidFill>
                        </a:rPr>
                        <a:t>Accuracy</a:t>
                      </a:r>
                      <a:endParaRPr b="1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lvl="0" indent="0" algn="ctr" rtl="0">
                        <a:lnSpc>
                          <a:spcPct val="9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>
                          <a:solidFill>
                            <a:srgbClr val="464646"/>
                          </a:solidFill>
                        </a:rPr>
                        <a:t>Prec</a:t>
                      </a:r>
                      <a:r>
                        <a:rPr lang="en-US" b="1">
                          <a:solidFill>
                            <a:srgbClr val="080808"/>
                          </a:solidFill>
                        </a:rPr>
                        <a:t>i</a:t>
                      </a:r>
                      <a:r>
                        <a:rPr lang="en-US" b="1">
                          <a:solidFill>
                            <a:srgbClr val="464646"/>
                          </a:solidFill>
                        </a:rPr>
                        <a:t>sion</a:t>
                      </a:r>
                      <a:endParaRPr b="1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38100" lvl="0" indent="0" algn="ctr" rtl="0">
                        <a:lnSpc>
                          <a:spcPct val="101818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>
                          <a:solidFill>
                            <a:srgbClr val="2F2F2F"/>
                          </a:solidFill>
                        </a:rPr>
                        <a:t>Recall</a:t>
                      </a:r>
                      <a:endParaRPr b="1">
                        <a:solidFill>
                          <a:srgbClr val="2F2F2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>
                          <a:solidFill>
                            <a:srgbClr val="2F2F2F"/>
                          </a:solidFill>
                        </a:rPr>
                        <a:t>F-Sc</a:t>
                      </a:r>
                      <a:r>
                        <a:rPr lang="en-US" b="1">
                          <a:solidFill>
                            <a:srgbClr val="595959"/>
                          </a:solidFill>
                        </a:rPr>
                        <a:t>ore</a:t>
                      </a:r>
                      <a:endParaRPr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279400" lvl="0" indent="0" algn="ctr" rtl="0">
                        <a:lnSpc>
                          <a:spcPct val="101818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300" b="1">
                          <a:solidFill>
                            <a:srgbClr val="464646"/>
                          </a:solidFill>
                        </a:rPr>
                        <a:t>Dropo</a:t>
                      </a:r>
                      <a:r>
                        <a:rPr lang="en-US" sz="1300" b="1">
                          <a:solidFill>
                            <a:srgbClr val="6B6B6B"/>
                          </a:solidFill>
                        </a:rPr>
                        <a:t>ut-</a:t>
                      </a:r>
                      <a:r>
                        <a:rPr lang="en-US" sz="1300" b="1">
                          <a:solidFill>
                            <a:srgbClr val="2F2F2F"/>
                          </a:solidFill>
                        </a:rPr>
                        <a:t>0.5</a:t>
                      </a:r>
                      <a:r>
                        <a:rPr lang="en-US" sz="1300" b="1">
                          <a:solidFill>
                            <a:srgbClr val="464646"/>
                          </a:solidFill>
                        </a:rPr>
                        <a:t> BatchNorm</a:t>
                      </a:r>
                      <a:endParaRPr sz="1300" b="1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lvl="0" indent="0" algn="ctr" rtl="0">
                        <a:lnSpc>
                          <a:spcPct val="112727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56</a:t>
                      </a:r>
                      <a:endParaRPr sz="1700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lvl="0" indent="0" algn="ctr" rtl="0">
                        <a:lnSpc>
                          <a:spcPct val="112727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56</a:t>
                      </a:r>
                      <a:endParaRPr sz="1700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lvl="0" indent="0" algn="ctr" rtl="0">
                        <a:lnSpc>
                          <a:spcPct val="112727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56</a:t>
                      </a:r>
                      <a:endParaRPr sz="1700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0" lvl="0" indent="0" algn="ctr" rtl="0">
                        <a:lnSpc>
                          <a:spcPct val="112727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55</a:t>
                      </a:r>
                      <a:endParaRPr sz="1700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279400" lvl="0" indent="0" algn="ctr" rtl="0">
                        <a:lnSpc>
                          <a:spcPct val="101818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300" b="1">
                          <a:solidFill>
                            <a:srgbClr val="464646"/>
                          </a:solidFill>
                        </a:rPr>
                        <a:t>Dropo</a:t>
                      </a:r>
                      <a:r>
                        <a:rPr lang="en-US" sz="1300" b="1">
                          <a:solidFill>
                            <a:srgbClr val="6B6B6B"/>
                          </a:solidFill>
                        </a:rPr>
                        <a:t>ut-</a:t>
                      </a:r>
                      <a:r>
                        <a:rPr lang="en-US" sz="1300" b="1">
                          <a:solidFill>
                            <a:srgbClr val="2F2F2F"/>
                          </a:solidFill>
                        </a:rPr>
                        <a:t>0.3</a:t>
                      </a:r>
                      <a:r>
                        <a:rPr lang="en-US" sz="1300" b="1">
                          <a:solidFill>
                            <a:srgbClr val="464646"/>
                          </a:solidFill>
                        </a:rPr>
                        <a:t> BatchNorm</a:t>
                      </a:r>
                      <a:endParaRPr sz="1300" b="1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lvl="0" indent="0" algn="ctr" rtl="0">
                        <a:lnSpc>
                          <a:spcPct val="10454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57</a:t>
                      </a:r>
                      <a:endParaRPr sz="1700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lvl="0" indent="0" algn="ctr" rtl="0">
                        <a:lnSpc>
                          <a:spcPct val="10454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58</a:t>
                      </a:r>
                      <a:endParaRPr sz="1700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lvl="0" indent="0" algn="ctr" rtl="0">
                        <a:lnSpc>
                          <a:spcPct val="10454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57</a:t>
                      </a:r>
                      <a:endParaRPr sz="1700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0" lvl="0" indent="0" algn="ctr" rtl="0">
                        <a:lnSpc>
                          <a:spcPct val="10454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57</a:t>
                      </a:r>
                      <a:endParaRPr sz="1700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279400" lvl="0" indent="0" algn="ctr" rtl="0">
                        <a:lnSpc>
                          <a:spcPct val="103181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300" b="1">
                          <a:solidFill>
                            <a:srgbClr val="464646"/>
                          </a:solidFill>
                        </a:rPr>
                        <a:t>Dropopo</a:t>
                      </a:r>
                      <a:r>
                        <a:rPr lang="en-US" sz="1300" b="1">
                          <a:solidFill>
                            <a:srgbClr val="6B6B6B"/>
                          </a:solidFill>
                        </a:rPr>
                        <a:t>ut-</a:t>
                      </a:r>
                      <a:r>
                        <a:rPr lang="en-US" sz="1300" b="1">
                          <a:solidFill>
                            <a:srgbClr val="2F2F2F"/>
                          </a:solidFill>
                        </a:rPr>
                        <a:t>0. </a:t>
                      </a:r>
                      <a:r>
                        <a:rPr lang="en-US" sz="1300" b="1">
                          <a:solidFill>
                            <a:srgbClr val="464646"/>
                          </a:solidFill>
                        </a:rPr>
                        <a:t>7 BatchNorm</a:t>
                      </a:r>
                      <a:endParaRPr sz="1300" b="1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8100" lvl="0" indent="0" algn="ctr" rtl="0">
                        <a:lnSpc>
                          <a:spcPct val="10454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51</a:t>
                      </a:r>
                      <a:endParaRPr sz="1700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lvl="0" indent="0" algn="ctr" rtl="0">
                        <a:lnSpc>
                          <a:spcPct val="10454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52</a:t>
                      </a:r>
                      <a:endParaRPr sz="1700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8100" lvl="0" indent="0" algn="ctr" rtl="0">
                        <a:lnSpc>
                          <a:spcPct val="10454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51</a:t>
                      </a:r>
                      <a:endParaRPr sz="1700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5400" lvl="0" indent="0" algn="ctr" rtl="0">
                        <a:lnSpc>
                          <a:spcPct val="10454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5</a:t>
                      </a:r>
                      <a:endParaRPr sz="1700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90500" lvl="0" indent="0" algn="ctr" rtl="0">
                        <a:lnSpc>
                          <a:spcPct val="101818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300" b="1">
                          <a:solidFill>
                            <a:srgbClr val="464646"/>
                          </a:solidFill>
                        </a:rPr>
                        <a:t>Dropopo</a:t>
                      </a:r>
                      <a:r>
                        <a:rPr lang="en-US" sz="1300" b="1">
                          <a:solidFill>
                            <a:srgbClr val="6B6B6B"/>
                          </a:solidFill>
                        </a:rPr>
                        <a:t>ut</a:t>
                      </a:r>
                      <a:r>
                        <a:rPr lang="en-US" sz="1300" b="1">
                          <a:solidFill>
                            <a:srgbClr val="2F2F2F"/>
                          </a:solidFill>
                        </a:rPr>
                        <a:t>0.5</a:t>
                      </a:r>
                      <a:r>
                        <a:rPr lang="en-US" sz="1300" b="1">
                          <a:solidFill>
                            <a:srgbClr val="464646"/>
                          </a:solidFill>
                        </a:rPr>
                        <a:t> </a:t>
                      </a:r>
                      <a:r>
                        <a:rPr lang="en-US" sz="1300" b="1">
                          <a:solidFill>
                            <a:srgbClr val="595959"/>
                          </a:solidFill>
                        </a:rPr>
                        <a:t>NoBa</a:t>
                      </a:r>
                      <a:r>
                        <a:rPr lang="en-US" sz="1300" b="1">
                          <a:solidFill>
                            <a:srgbClr val="2F2F2F"/>
                          </a:solidFill>
                        </a:rPr>
                        <a:t>tc</a:t>
                      </a:r>
                      <a:r>
                        <a:rPr lang="en-US" sz="1300" b="1">
                          <a:solidFill>
                            <a:srgbClr val="595959"/>
                          </a:solidFill>
                        </a:rPr>
                        <a:t>hNor</a:t>
                      </a:r>
                      <a:r>
                        <a:rPr lang="en-US" sz="1300" b="1">
                          <a:solidFill>
                            <a:srgbClr val="2F2F2F"/>
                          </a:solidFill>
                        </a:rPr>
                        <a:t>m</a:t>
                      </a:r>
                      <a:endParaRPr sz="1300" b="1">
                        <a:solidFill>
                          <a:srgbClr val="2F2F2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lvl="0" indent="0" algn="ctr" rtl="0">
                        <a:lnSpc>
                          <a:spcPct val="10454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2F2F2F"/>
                          </a:solidFill>
                        </a:rPr>
                        <a:t>43</a:t>
                      </a:r>
                      <a:endParaRPr sz="1700">
                        <a:solidFill>
                          <a:srgbClr val="2F2F2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lvl="0" indent="0" algn="ctr" rtl="0">
                        <a:lnSpc>
                          <a:spcPct val="10454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2F2F2F"/>
                          </a:solidFill>
                        </a:rPr>
                        <a:t>44</a:t>
                      </a:r>
                      <a:endParaRPr sz="1700">
                        <a:solidFill>
                          <a:srgbClr val="2F2F2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lvl="0" indent="0" algn="ctr" rtl="0">
                        <a:lnSpc>
                          <a:spcPct val="10454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2F2F2F"/>
                          </a:solidFill>
                        </a:rPr>
                        <a:t>43</a:t>
                      </a:r>
                      <a:endParaRPr sz="1700">
                        <a:solidFill>
                          <a:srgbClr val="2F2F2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454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2F2F2F"/>
                          </a:solidFill>
                        </a:rPr>
                        <a:t>42</a:t>
                      </a:r>
                      <a:endParaRPr sz="1700">
                        <a:solidFill>
                          <a:srgbClr val="2F2F2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90500" lvl="0" indent="0" algn="ctr" rtl="0">
                        <a:lnSpc>
                          <a:spcPct val="101818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300" b="1">
                          <a:solidFill>
                            <a:srgbClr val="464646"/>
                          </a:solidFill>
                        </a:rPr>
                        <a:t>Dropo</a:t>
                      </a:r>
                      <a:r>
                        <a:rPr lang="en-US" sz="1300" b="1">
                          <a:solidFill>
                            <a:srgbClr val="6B6B6B"/>
                          </a:solidFill>
                        </a:rPr>
                        <a:t>ut-</a:t>
                      </a:r>
                      <a:r>
                        <a:rPr lang="en-US" sz="1300" b="1">
                          <a:solidFill>
                            <a:srgbClr val="2F2F2F"/>
                          </a:solidFill>
                        </a:rPr>
                        <a:t>0.3</a:t>
                      </a:r>
                      <a:r>
                        <a:rPr lang="en-US" sz="1300" b="1">
                          <a:solidFill>
                            <a:srgbClr val="464646"/>
                          </a:solidFill>
                        </a:rPr>
                        <a:t> </a:t>
                      </a:r>
                      <a:r>
                        <a:rPr lang="en-US" sz="1300" b="1">
                          <a:solidFill>
                            <a:srgbClr val="595959"/>
                          </a:solidFill>
                        </a:rPr>
                        <a:t>NoBa</a:t>
                      </a:r>
                      <a:r>
                        <a:rPr lang="en-US" sz="1300" b="1">
                          <a:solidFill>
                            <a:srgbClr val="2F2F2F"/>
                          </a:solidFill>
                        </a:rPr>
                        <a:t>tc</a:t>
                      </a:r>
                      <a:r>
                        <a:rPr lang="en-US" sz="1300" b="1">
                          <a:solidFill>
                            <a:srgbClr val="595959"/>
                          </a:solidFill>
                        </a:rPr>
                        <a:t>hNor</a:t>
                      </a:r>
                      <a:r>
                        <a:rPr lang="en-US" sz="1300" b="1">
                          <a:solidFill>
                            <a:srgbClr val="2F2F2F"/>
                          </a:solidFill>
                        </a:rPr>
                        <a:t>m</a:t>
                      </a:r>
                      <a:endParaRPr sz="1300" b="1">
                        <a:solidFill>
                          <a:srgbClr val="2F2F2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lvl="0" indent="0" algn="ctr" rtl="0">
                        <a:lnSpc>
                          <a:spcPct val="9590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2F2F2F"/>
                          </a:solidFill>
                        </a:rPr>
                        <a:t>43</a:t>
                      </a:r>
                      <a:endParaRPr sz="1700">
                        <a:solidFill>
                          <a:srgbClr val="2F2F2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lvl="0" indent="0" algn="ctr" rtl="0">
                        <a:lnSpc>
                          <a:spcPct val="9590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2F2F2F"/>
                          </a:solidFill>
                        </a:rPr>
                        <a:t>44</a:t>
                      </a:r>
                      <a:endParaRPr sz="1700">
                        <a:solidFill>
                          <a:srgbClr val="2F2F2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lvl="0" indent="0" algn="ctr" rtl="0">
                        <a:lnSpc>
                          <a:spcPct val="9590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2F2F2F"/>
                          </a:solidFill>
                        </a:rPr>
                        <a:t>43</a:t>
                      </a:r>
                      <a:endParaRPr sz="1700">
                        <a:solidFill>
                          <a:srgbClr val="2F2F2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590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2F2F2F"/>
                          </a:solidFill>
                        </a:rPr>
                        <a:t>42</a:t>
                      </a:r>
                      <a:endParaRPr sz="1700">
                        <a:solidFill>
                          <a:srgbClr val="2F2F2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90500" lvl="0" indent="0" algn="ctr" rtl="0">
                        <a:lnSpc>
                          <a:spcPct val="9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300" b="1">
                          <a:solidFill>
                            <a:srgbClr val="464646"/>
                          </a:solidFill>
                        </a:rPr>
                        <a:t>Dropo</a:t>
                      </a:r>
                      <a:r>
                        <a:rPr lang="en-US" sz="1300" b="1">
                          <a:solidFill>
                            <a:srgbClr val="6B6B6B"/>
                          </a:solidFill>
                        </a:rPr>
                        <a:t>ut</a:t>
                      </a:r>
                      <a:r>
                        <a:rPr lang="en-US" sz="1300" b="1">
                          <a:solidFill>
                            <a:srgbClr val="2F2F2F"/>
                          </a:solidFill>
                        </a:rPr>
                        <a:t>-0. </a:t>
                      </a:r>
                      <a:r>
                        <a:rPr lang="en-US" sz="1300" b="1">
                          <a:solidFill>
                            <a:srgbClr val="464646"/>
                          </a:solidFill>
                        </a:rPr>
                        <a:t>7 </a:t>
                      </a:r>
                      <a:r>
                        <a:rPr lang="en-US" sz="1300" b="1">
                          <a:solidFill>
                            <a:srgbClr val="595959"/>
                          </a:solidFill>
                        </a:rPr>
                        <a:t>NoBa</a:t>
                      </a:r>
                      <a:r>
                        <a:rPr lang="en-US" sz="1300" b="1">
                          <a:solidFill>
                            <a:srgbClr val="2F2F2F"/>
                          </a:solidFill>
                        </a:rPr>
                        <a:t>tc</a:t>
                      </a:r>
                      <a:r>
                        <a:rPr lang="en-US" sz="1300" b="1">
                          <a:solidFill>
                            <a:srgbClr val="6B6B6B"/>
                          </a:solidFill>
                        </a:rPr>
                        <a:t>hN</a:t>
                      </a:r>
                      <a:r>
                        <a:rPr lang="en-US" sz="1300" b="1">
                          <a:solidFill>
                            <a:srgbClr val="464646"/>
                          </a:solidFill>
                        </a:rPr>
                        <a:t>orm</a:t>
                      </a:r>
                      <a:endParaRPr sz="1300" b="1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lvl="0" indent="0" algn="ctr" rtl="0">
                        <a:lnSpc>
                          <a:spcPct val="10454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595959"/>
                          </a:solidFill>
                        </a:rPr>
                        <a:t>36</a:t>
                      </a:r>
                      <a:endParaRPr sz="17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454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595959"/>
                          </a:solidFill>
                        </a:rPr>
                        <a:t>38</a:t>
                      </a:r>
                      <a:endParaRPr sz="17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lvl="0" indent="0" algn="ctr" rtl="0">
                        <a:lnSpc>
                          <a:spcPct val="10454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595959"/>
                          </a:solidFill>
                        </a:rPr>
                        <a:t>36</a:t>
                      </a:r>
                      <a:endParaRPr sz="17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0" lvl="0" indent="0" algn="ctr" rtl="0">
                        <a:lnSpc>
                          <a:spcPct val="10454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595959"/>
                          </a:solidFill>
                        </a:rPr>
                        <a:t>35</a:t>
                      </a:r>
                      <a:endParaRPr sz="17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95300" lvl="0" indent="0" algn="ctr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rgbClr val="464646"/>
                          </a:solidFill>
                        </a:rPr>
                        <a:t>On</a:t>
                      </a:r>
                      <a:r>
                        <a:rPr lang="en-US" sz="1300" b="1">
                          <a:solidFill>
                            <a:srgbClr val="080808"/>
                          </a:solidFill>
                        </a:rPr>
                        <a:t>l</a:t>
                      </a:r>
                      <a:r>
                        <a:rPr lang="en-US" sz="1300" b="1">
                          <a:solidFill>
                            <a:srgbClr val="464646"/>
                          </a:solidFill>
                        </a:rPr>
                        <a:t>y BatchNorm</a:t>
                      </a:r>
                      <a:endParaRPr sz="1300" b="1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lvl="0" indent="0" algn="ctr" rtl="0">
                        <a:lnSpc>
                          <a:spcPct val="112727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52</a:t>
                      </a:r>
                      <a:endParaRPr sz="1700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2727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53</a:t>
                      </a:r>
                      <a:endParaRPr sz="1700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lvl="0" indent="0" algn="ctr" rtl="0">
                        <a:lnSpc>
                          <a:spcPct val="112727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52</a:t>
                      </a:r>
                      <a:endParaRPr sz="1700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0" lvl="0" indent="0" algn="ctr" rtl="0">
                        <a:lnSpc>
                          <a:spcPct val="112727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52</a:t>
                      </a:r>
                      <a:endParaRPr sz="1700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17500" lvl="0" indent="0" algn="ctr" rtl="0">
                        <a:lnSpc>
                          <a:spcPct val="101818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300" b="1">
                          <a:solidFill>
                            <a:srgbClr val="2F2F2F"/>
                          </a:solidFill>
                        </a:rPr>
                        <a:t>N</a:t>
                      </a:r>
                      <a:r>
                        <a:rPr lang="en-US" sz="1300" b="1">
                          <a:solidFill>
                            <a:srgbClr val="595959"/>
                          </a:solidFill>
                        </a:rPr>
                        <a:t>o</a:t>
                      </a:r>
                      <a:r>
                        <a:rPr lang="en-US" sz="1300" b="1">
                          <a:solidFill>
                            <a:srgbClr val="2F2F2F"/>
                          </a:solidFill>
                        </a:rPr>
                        <a:t>D</a:t>
                      </a:r>
                      <a:r>
                        <a:rPr lang="en-US" sz="1300" b="1">
                          <a:solidFill>
                            <a:srgbClr val="595959"/>
                          </a:solidFill>
                        </a:rPr>
                        <a:t>ro</a:t>
                      </a:r>
                      <a:r>
                        <a:rPr lang="en-US" sz="1300" b="1">
                          <a:solidFill>
                            <a:srgbClr val="2F2F2F"/>
                          </a:solidFill>
                        </a:rPr>
                        <a:t>pout </a:t>
                      </a:r>
                      <a:r>
                        <a:rPr lang="en-US" sz="1300" b="1">
                          <a:solidFill>
                            <a:srgbClr val="595959"/>
                          </a:solidFill>
                        </a:rPr>
                        <a:t>No</a:t>
                      </a:r>
                      <a:r>
                        <a:rPr lang="en-US" sz="1300" b="1">
                          <a:solidFill>
                            <a:srgbClr val="2F2F2F"/>
                          </a:solidFill>
                        </a:rPr>
                        <a:t>Batc</a:t>
                      </a:r>
                      <a:r>
                        <a:rPr lang="en-US" sz="1300" b="1">
                          <a:solidFill>
                            <a:srgbClr val="6B6B6B"/>
                          </a:solidFill>
                        </a:rPr>
                        <a:t>h</a:t>
                      </a:r>
                      <a:r>
                        <a:rPr lang="en-US" sz="1300" b="1">
                          <a:solidFill>
                            <a:srgbClr val="2F2F2F"/>
                          </a:solidFill>
                        </a:rPr>
                        <a:t>Norm</a:t>
                      </a:r>
                      <a:endParaRPr sz="1300" b="1">
                        <a:solidFill>
                          <a:srgbClr val="2F2F2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8100" lvl="0" indent="0" algn="ctr" rtl="0">
                        <a:lnSpc>
                          <a:spcPct val="9590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2F2F2F"/>
                          </a:solidFill>
                        </a:rPr>
                        <a:t>4</a:t>
                      </a:r>
                      <a:r>
                        <a:rPr lang="en-US" sz="1700">
                          <a:solidFill>
                            <a:srgbClr val="080808"/>
                          </a:solidFill>
                        </a:rPr>
                        <a:t>1</a:t>
                      </a:r>
                      <a:endParaRPr sz="1700">
                        <a:solidFill>
                          <a:srgbClr val="080808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lvl="0" indent="0" algn="ctr" rtl="0">
                        <a:lnSpc>
                          <a:spcPct val="9590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2F2F2F"/>
                          </a:solidFill>
                        </a:rPr>
                        <a:t>42</a:t>
                      </a:r>
                      <a:endParaRPr sz="1700">
                        <a:solidFill>
                          <a:srgbClr val="2F2F2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8100" lvl="0" indent="0" algn="ctr" rtl="0">
                        <a:lnSpc>
                          <a:spcPct val="9590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2F2F2F"/>
                          </a:solidFill>
                        </a:rPr>
                        <a:t>4</a:t>
                      </a:r>
                      <a:r>
                        <a:rPr lang="en-US" sz="1700">
                          <a:solidFill>
                            <a:srgbClr val="080808"/>
                          </a:solidFill>
                        </a:rPr>
                        <a:t>1</a:t>
                      </a:r>
                      <a:endParaRPr sz="1700">
                        <a:solidFill>
                          <a:srgbClr val="080808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9590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2F2F2F"/>
                          </a:solidFill>
                        </a:rPr>
                        <a:t>4</a:t>
                      </a:r>
                      <a:r>
                        <a:rPr lang="en-US" sz="1700">
                          <a:solidFill>
                            <a:srgbClr val="080808"/>
                          </a:solidFill>
                        </a:rPr>
                        <a:t>1</a:t>
                      </a:r>
                      <a:endParaRPr sz="1700">
                        <a:solidFill>
                          <a:srgbClr val="080808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39700" lvl="0" indent="0" algn="ctr" rtl="0">
                        <a:lnSpc>
                          <a:spcPct val="92727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300" b="1">
                          <a:solidFill>
                            <a:srgbClr val="464646"/>
                          </a:solidFill>
                        </a:rPr>
                        <a:t>Dropo</a:t>
                      </a:r>
                      <a:r>
                        <a:rPr lang="en-US" sz="1300" b="1">
                          <a:solidFill>
                            <a:srgbClr val="6B6B6B"/>
                          </a:solidFill>
                        </a:rPr>
                        <a:t>ut-</a:t>
                      </a:r>
                      <a:r>
                        <a:rPr lang="en-US" sz="1300" b="1">
                          <a:solidFill>
                            <a:srgbClr val="2F2F2F"/>
                          </a:solidFill>
                        </a:rPr>
                        <a:t>0.5</a:t>
                      </a:r>
                      <a:r>
                        <a:rPr lang="en-US" sz="1300" b="1">
                          <a:solidFill>
                            <a:srgbClr val="464646"/>
                          </a:solidFill>
                        </a:rPr>
                        <a:t>,0</a:t>
                      </a:r>
                      <a:r>
                        <a:rPr lang="en-US" sz="1300" b="1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300" b="1">
                          <a:solidFill>
                            <a:srgbClr val="464646"/>
                          </a:solidFill>
                        </a:rPr>
                        <a:t>3</a:t>
                      </a:r>
                      <a:r>
                        <a:rPr lang="en-US" sz="1300" b="1">
                          <a:solidFill>
                            <a:srgbClr val="2F2F2F"/>
                          </a:solidFill>
                        </a:rPr>
                        <a:t> Batc</a:t>
                      </a:r>
                      <a:r>
                        <a:rPr lang="en-US" sz="1300" b="1">
                          <a:solidFill>
                            <a:srgbClr val="6B6B6B"/>
                          </a:solidFill>
                        </a:rPr>
                        <a:t>hN</a:t>
                      </a:r>
                      <a:r>
                        <a:rPr lang="en-US" sz="1300" b="1">
                          <a:solidFill>
                            <a:srgbClr val="464646"/>
                          </a:solidFill>
                        </a:rPr>
                        <a:t>orm</a:t>
                      </a:r>
                      <a:endParaRPr sz="1300" b="1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12700" lvl="0" indent="0" algn="ctr" rtl="0">
                        <a:lnSpc>
                          <a:spcPct val="10454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57</a:t>
                      </a:r>
                      <a:endParaRPr sz="1700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12700" lvl="0" indent="0" algn="ctr" rtl="0">
                        <a:lnSpc>
                          <a:spcPct val="10454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57</a:t>
                      </a:r>
                      <a:endParaRPr sz="1700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12700" lvl="0" indent="0" algn="ctr" rtl="0">
                        <a:lnSpc>
                          <a:spcPct val="10454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57</a:t>
                      </a:r>
                      <a:endParaRPr sz="1700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12700" lvl="0" indent="0" algn="ctr" rtl="0">
                        <a:lnSpc>
                          <a:spcPct val="10454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0</a:t>
                      </a:r>
                      <a:r>
                        <a:rPr lang="en-US" sz="1700">
                          <a:solidFill>
                            <a:srgbClr val="898989"/>
                          </a:solidFill>
                        </a:rPr>
                        <a:t>.</a:t>
                      </a:r>
                      <a:r>
                        <a:rPr lang="en-US" sz="1700">
                          <a:solidFill>
                            <a:srgbClr val="464646"/>
                          </a:solidFill>
                        </a:rPr>
                        <a:t>56</a:t>
                      </a:r>
                      <a:endParaRPr sz="1700">
                        <a:solidFill>
                          <a:srgbClr val="46464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623490606_5_10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</a:t>
            </a:r>
            <a:endParaRPr/>
          </a:p>
        </p:txBody>
      </p:sp>
      <p:pic>
        <p:nvPicPr>
          <p:cNvPr id="249" name="Google Shape;249;g29623490606_5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375" y="1325700"/>
            <a:ext cx="8318000" cy="51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/>
              <a:t>Project Introduction</a:t>
            </a:r>
            <a:br>
              <a:rPr lang="en-US"/>
            </a:b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654125" y="1345275"/>
            <a:ext cx="10699800" cy="52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66700" algn="l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+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Project Focus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685800" lvl="1" indent="-266700" algn="l" rtl="0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+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3-layer Convolutional Neural Network (CNN) exploration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266700" algn="l" rtl="0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+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Impact of dropout rates &amp; batch normalization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266700" algn="l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+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Objective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685800" lvl="1" indent="-266700" algn="l" rtl="0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+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Understand individual &amp; combined effects on performance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Dataset Used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685800" lvl="1" indent="-266700" algn="l" rtl="0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+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CIFAR-100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266700" algn="l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+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Delving into model configurations &amp; insights gathered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29654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+"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9623490606_1_9"/>
          <p:cNvSpPr txBox="1">
            <a:spLocks noGrp="1"/>
          </p:cNvSpPr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Thanks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328000" y="114750"/>
            <a:ext cx="3688500" cy="16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60"/>
              <a:buFont typeface="Arial"/>
              <a:buNone/>
            </a:pPr>
            <a:r>
              <a:rPr lang="en-US" sz="4360" b="1"/>
              <a:t>DATASET</a:t>
            </a:r>
            <a:endParaRPr sz="436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60"/>
              <a:buFont typeface="Arial"/>
              <a:buNone/>
            </a:pPr>
            <a:r>
              <a:rPr lang="en-US" sz="4360" b="1"/>
              <a:t>STATISTICS</a:t>
            </a:r>
            <a:endParaRPr sz="4360" b="1"/>
          </a:p>
        </p:txBody>
      </p:sp>
      <p:graphicFrame>
        <p:nvGraphicFramePr>
          <p:cNvPr id="117" name="Google Shape;117;p3"/>
          <p:cNvGraphicFramePr/>
          <p:nvPr/>
        </p:nvGraphicFramePr>
        <p:xfrm>
          <a:off x="328000" y="195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{810EF67E-458F-4634-AAA6-A933A349687C}</a:tableStyleId>
              </a:tblPr>
              <a:tblGrid>
                <a:gridCol w="308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</a:rPr>
                        <a:t>Number of classes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100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Total Samples 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60000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Number of Sample per class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600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Number of samples in training set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40000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</a:rPr>
                        <a:t>Number of samples in test set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10000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</a:rPr>
                        <a:t>Number of samples in validation set 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10000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Image Dimensions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32X32X3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8" name="Google Shape;1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6575" y="709600"/>
            <a:ext cx="4829175" cy="54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623490606_0_7"/>
          <p:cNvSpPr txBox="1">
            <a:spLocks noGrp="1"/>
          </p:cNvSpPr>
          <p:nvPr>
            <p:ph type="title"/>
          </p:nvPr>
        </p:nvSpPr>
        <p:spPr>
          <a:xfrm>
            <a:off x="149650" y="112650"/>
            <a:ext cx="55080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60"/>
              <a:buFont typeface="Arial"/>
              <a:buNone/>
            </a:pPr>
            <a:r>
              <a:rPr lang="en-US" sz="4360" b="1"/>
              <a:t>Model Architecture</a:t>
            </a:r>
            <a:endParaRPr/>
          </a:p>
        </p:txBody>
      </p:sp>
      <p:sp>
        <p:nvSpPr>
          <p:cNvPr id="124" name="Google Shape;124;g29623490606_0_7"/>
          <p:cNvSpPr txBox="1">
            <a:spLocks noGrp="1"/>
          </p:cNvSpPr>
          <p:nvPr>
            <p:ph type="body" idx="1"/>
          </p:nvPr>
        </p:nvSpPr>
        <p:spPr>
          <a:xfrm>
            <a:off x="149650" y="1377100"/>
            <a:ext cx="6171300" cy="524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8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40"/>
              <a:buFont typeface="Arial"/>
              <a:buChar char="+"/>
            </a:pPr>
            <a:r>
              <a:rPr lang="en-US" sz="2040" b="1">
                <a:latin typeface="Arial"/>
                <a:ea typeface="Arial"/>
                <a:cs typeface="Arial"/>
                <a:sym typeface="Arial"/>
              </a:rPr>
              <a:t>Input:</a:t>
            </a:r>
            <a:r>
              <a:rPr lang="en-US" sz="2040">
                <a:latin typeface="Arial"/>
                <a:ea typeface="Arial"/>
                <a:cs typeface="Arial"/>
                <a:sym typeface="Arial"/>
              </a:rPr>
              <a:t> 32x32x3 image.</a:t>
            </a:r>
            <a:endParaRPr sz="2040">
              <a:latin typeface="Arial"/>
              <a:ea typeface="Arial"/>
              <a:cs typeface="Arial"/>
              <a:sym typeface="Arial"/>
            </a:endParaRPr>
          </a:p>
          <a:p>
            <a:pPr marL="457200" lvl="0" indent="-3581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Char char="+"/>
            </a:pPr>
            <a:r>
              <a:rPr lang="en-US" sz="2040" b="1">
                <a:latin typeface="Arial"/>
                <a:ea typeface="Arial"/>
                <a:cs typeface="Arial"/>
                <a:sym typeface="Arial"/>
              </a:rPr>
              <a:t>Conv Layers:</a:t>
            </a:r>
            <a:endParaRPr sz="204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581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Char char="+"/>
            </a:pPr>
            <a:r>
              <a:rPr lang="en-US" sz="2040">
                <a:latin typeface="Arial"/>
                <a:ea typeface="Arial"/>
                <a:cs typeface="Arial"/>
                <a:sym typeface="Arial"/>
              </a:rPr>
              <a:t>Conv-1: 3x3, 64 filters + BN.</a:t>
            </a:r>
            <a:endParaRPr sz="2040">
              <a:latin typeface="Arial"/>
              <a:ea typeface="Arial"/>
              <a:cs typeface="Arial"/>
              <a:sym typeface="Arial"/>
            </a:endParaRPr>
          </a:p>
          <a:p>
            <a:pPr marL="914400" lvl="1" indent="-3581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Char char="+"/>
            </a:pPr>
            <a:r>
              <a:rPr lang="en-US" sz="2040">
                <a:latin typeface="Arial"/>
                <a:ea typeface="Arial"/>
                <a:cs typeface="Arial"/>
                <a:sym typeface="Arial"/>
              </a:rPr>
              <a:t>Conv-2: 3x3, 128 filters + BN.</a:t>
            </a:r>
            <a:endParaRPr sz="2040">
              <a:latin typeface="Arial"/>
              <a:ea typeface="Arial"/>
              <a:cs typeface="Arial"/>
              <a:sym typeface="Arial"/>
            </a:endParaRPr>
          </a:p>
          <a:p>
            <a:pPr marL="914400" lvl="1" indent="-3581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Char char="+"/>
            </a:pPr>
            <a:r>
              <a:rPr lang="en-US" sz="2040">
                <a:latin typeface="Arial"/>
                <a:ea typeface="Arial"/>
                <a:cs typeface="Arial"/>
                <a:sym typeface="Arial"/>
              </a:rPr>
              <a:t>Conv-3: 3x3, 256 filters + BN.</a:t>
            </a:r>
            <a:endParaRPr sz="2040">
              <a:latin typeface="Arial"/>
              <a:ea typeface="Arial"/>
              <a:cs typeface="Arial"/>
              <a:sym typeface="Arial"/>
            </a:endParaRPr>
          </a:p>
          <a:p>
            <a:pPr marL="457200" lvl="0" indent="-3581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Char char="+"/>
            </a:pPr>
            <a:r>
              <a:rPr lang="en-US" sz="2040" b="1">
                <a:latin typeface="Arial"/>
                <a:ea typeface="Arial"/>
                <a:cs typeface="Arial"/>
                <a:sym typeface="Arial"/>
              </a:rPr>
              <a:t>Pooling:</a:t>
            </a:r>
            <a:r>
              <a:rPr lang="en-US" sz="2040">
                <a:latin typeface="Arial"/>
                <a:ea typeface="Arial"/>
                <a:cs typeface="Arial"/>
                <a:sym typeface="Arial"/>
              </a:rPr>
              <a:t> 2x2 MaxPooling after each Conv.</a:t>
            </a:r>
            <a:endParaRPr sz="2040">
              <a:latin typeface="Arial"/>
              <a:ea typeface="Arial"/>
              <a:cs typeface="Arial"/>
              <a:sym typeface="Arial"/>
            </a:endParaRPr>
          </a:p>
          <a:p>
            <a:pPr marL="457200" lvl="0" indent="-3581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Char char="+"/>
            </a:pPr>
            <a:r>
              <a:rPr lang="en-US" sz="2040" b="1">
                <a:latin typeface="Arial"/>
                <a:ea typeface="Arial"/>
                <a:cs typeface="Arial"/>
                <a:sym typeface="Arial"/>
              </a:rPr>
              <a:t>Dense Layers:</a:t>
            </a:r>
            <a:endParaRPr sz="204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581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Char char="+"/>
            </a:pPr>
            <a:r>
              <a:rPr lang="en-US" sz="2040">
                <a:latin typeface="Arial"/>
                <a:ea typeface="Arial"/>
                <a:cs typeface="Arial"/>
                <a:sym typeface="Arial"/>
              </a:rPr>
              <a:t>FC-1: 1024 neurons + BN + 0.3 Dropout.</a:t>
            </a:r>
            <a:endParaRPr sz="2040">
              <a:latin typeface="Arial"/>
              <a:ea typeface="Arial"/>
              <a:cs typeface="Arial"/>
              <a:sym typeface="Arial"/>
            </a:endParaRPr>
          </a:p>
          <a:p>
            <a:pPr marL="914400" lvl="1" indent="-3581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Char char="+"/>
            </a:pPr>
            <a:r>
              <a:rPr lang="en-US" sz="2040">
                <a:latin typeface="Arial"/>
                <a:ea typeface="Arial"/>
                <a:cs typeface="Arial"/>
                <a:sym typeface="Arial"/>
              </a:rPr>
              <a:t>FC-2: 512 neurons + BN + 0.3 Dropout.</a:t>
            </a:r>
            <a:endParaRPr sz="2040">
              <a:latin typeface="Arial"/>
              <a:ea typeface="Arial"/>
              <a:cs typeface="Arial"/>
              <a:sym typeface="Arial"/>
            </a:endParaRPr>
          </a:p>
          <a:p>
            <a:pPr marL="914400" lvl="1" indent="-3581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Char char="+"/>
            </a:pPr>
            <a:r>
              <a:rPr lang="en-US" sz="2040">
                <a:latin typeface="Arial"/>
                <a:ea typeface="Arial"/>
                <a:cs typeface="Arial"/>
                <a:sym typeface="Arial"/>
              </a:rPr>
              <a:t>FC-3: 100 neurons + BN.</a:t>
            </a:r>
            <a:endParaRPr sz="2040">
              <a:latin typeface="Arial"/>
              <a:ea typeface="Arial"/>
              <a:cs typeface="Arial"/>
              <a:sym typeface="Arial"/>
            </a:endParaRPr>
          </a:p>
          <a:p>
            <a:pPr marL="457200" lvl="0" indent="-3581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Char char="+"/>
            </a:pPr>
            <a:r>
              <a:rPr lang="en-US" sz="2040" b="1"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lang="en-US" sz="2040">
                <a:latin typeface="Arial"/>
                <a:ea typeface="Arial"/>
                <a:cs typeface="Arial"/>
                <a:sym typeface="Arial"/>
              </a:rPr>
              <a:t>Scores for 100 classes.</a:t>
            </a:r>
            <a:endParaRPr sz="204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204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204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204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endParaRPr sz="204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29623490606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6775" y="217174"/>
            <a:ext cx="3373925" cy="6545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623490606_5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31" name="Google Shape;131;g29623490606_5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g29623490606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125" y="1972225"/>
            <a:ext cx="6198924" cy="15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9623490606_5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0499" y="3674874"/>
            <a:ext cx="2242900" cy="2344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9623490606_5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8938" y="3638762"/>
            <a:ext cx="2312011" cy="24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9623490606_5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66425" y="3638740"/>
            <a:ext cx="2242900" cy="2344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9623490606_5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2044" y="3674869"/>
            <a:ext cx="2242900" cy="23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291200" cy="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 b="1"/>
              <a:t>Loss and Accuracy Curve (1)</a:t>
            </a:r>
            <a:endParaRPr b="1"/>
          </a:p>
        </p:txBody>
      </p:sp>
      <p:pic>
        <p:nvPicPr>
          <p:cNvPr id="142" name="Google Shape;14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00" y="810675"/>
            <a:ext cx="3972074" cy="27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 txBox="1"/>
          <p:nvPr/>
        </p:nvSpPr>
        <p:spPr>
          <a:xfrm>
            <a:off x="542752" y="3557000"/>
            <a:ext cx="244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Dropout0.5_BatchNorm</a:t>
            </a:r>
            <a:endParaRPr b="1"/>
          </a:p>
        </p:txBody>
      </p:sp>
      <p:pic>
        <p:nvPicPr>
          <p:cNvPr id="144" name="Google Shape;14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900" y="810675"/>
            <a:ext cx="3792776" cy="27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"/>
          <p:cNvSpPr txBox="1"/>
          <p:nvPr/>
        </p:nvSpPr>
        <p:spPr>
          <a:xfrm>
            <a:off x="4791225" y="3511625"/>
            <a:ext cx="28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Dropout0.5_NoBatchNorm</a:t>
            </a:r>
            <a:endParaRPr b="1"/>
          </a:p>
        </p:txBody>
      </p:sp>
      <p:pic>
        <p:nvPicPr>
          <p:cNvPr id="146" name="Google Shape;146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1175" y="765300"/>
            <a:ext cx="3739999" cy="274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/>
          <p:nvPr/>
        </p:nvSpPr>
        <p:spPr>
          <a:xfrm>
            <a:off x="8130676" y="3511625"/>
            <a:ext cx="387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Without Dropout and without BatchNorm</a:t>
            </a:r>
            <a:endParaRPr b="1"/>
          </a:p>
        </p:txBody>
      </p:sp>
      <p:pic>
        <p:nvPicPr>
          <p:cNvPr id="148" name="Google Shape;148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425" y="4002575"/>
            <a:ext cx="5284475" cy="23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 txBox="1"/>
          <p:nvPr/>
        </p:nvSpPr>
        <p:spPr>
          <a:xfrm>
            <a:off x="283675" y="6437450"/>
            <a:ext cx="387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Batch Normalization without dropout</a:t>
            </a:r>
            <a:endParaRPr b="1"/>
          </a:p>
        </p:txBody>
      </p:sp>
      <p:pic>
        <p:nvPicPr>
          <p:cNvPr id="150" name="Google Shape;150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32175" y="3979888"/>
            <a:ext cx="5659001" cy="24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4"/>
          <p:cNvSpPr txBox="1"/>
          <p:nvPr/>
        </p:nvSpPr>
        <p:spPr>
          <a:xfrm>
            <a:off x="6392050" y="6437450"/>
            <a:ext cx="481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0.3 with Batch Norm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623490606_0_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7291200" cy="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 b="1"/>
              <a:t>Loss and Accuracy Curve (2)</a:t>
            </a:r>
            <a:endParaRPr b="1"/>
          </a:p>
        </p:txBody>
      </p:sp>
      <p:sp>
        <p:nvSpPr>
          <p:cNvPr id="157" name="Google Shape;157;g29623490606_0_27"/>
          <p:cNvSpPr txBox="1"/>
          <p:nvPr/>
        </p:nvSpPr>
        <p:spPr>
          <a:xfrm>
            <a:off x="542752" y="3557000"/>
            <a:ext cx="244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Dropout0.7_BatchNorm</a:t>
            </a:r>
            <a:endParaRPr b="1"/>
          </a:p>
        </p:txBody>
      </p:sp>
      <p:sp>
        <p:nvSpPr>
          <p:cNvPr id="158" name="Google Shape;158;g29623490606_0_27"/>
          <p:cNvSpPr txBox="1"/>
          <p:nvPr/>
        </p:nvSpPr>
        <p:spPr>
          <a:xfrm>
            <a:off x="6087225" y="3456450"/>
            <a:ext cx="28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Dropout0.7_NoBatchNorm</a:t>
            </a:r>
            <a:endParaRPr b="1"/>
          </a:p>
        </p:txBody>
      </p:sp>
      <p:sp>
        <p:nvSpPr>
          <p:cNvPr id="159" name="Google Shape;159;g29623490606_0_27"/>
          <p:cNvSpPr txBox="1"/>
          <p:nvPr/>
        </p:nvSpPr>
        <p:spPr>
          <a:xfrm>
            <a:off x="235425" y="6529775"/>
            <a:ext cx="387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0.3 Without Batch Norm</a:t>
            </a:r>
            <a:endParaRPr b="1"/>
          </a:p>
        </p:txBody>
      </p:sp>
      <p:sp>
        <p:nvSpPr>
          <p:cNvPr id="160" name="Google Shape;160;g29623490606_0_27"/>
          <p:cNvSpPr txBox="1"/>
          <p:nvPr/>
        </p:nvSpPr>
        <p:spPr>
          <a:xfrm>
            <a:off x="6208450" y="6319275"/>
            <a:ext cx="481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0.5 and 0.3 with batch norm</a:t>
            </a:r>
            <a:endParaRPr b="1"/>
          </a:p>
        </p:txBody>
      </p:sp>
      <p:pic>
        <p:nvPicPr>
          <p:cNvPr id="161" name="Google Shape;161;g29623490606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7700"/>
            <a:ext cx="5046175" cy="24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9623490606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7225" y="943713"/>
            <a:ext cx="5659001" cy="23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9623490606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425" y="4082775"/>
            <a:ext cx="4963151" cy="23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9623490606_0_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1075" y="4009050"/>
            <a:ext cx="5888525" cy="23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>
            <a:spLocks noGrp="1"/>
          </p:cNvSpPr>
          <p:nvPr>
            <p:ph type="title"/>
          </p:nvPr>
        </p:nvSpPr>
        <p:spPr>
          <a:xfrm>
            <a:off x="769350" y="55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 b="1"/>
              <a:t>Regularization and optimization and other Hyperparameter</a:t>
            </a:r>
            <a:endParaRPr b="1"/>
          </a:p>
        </p:txBody>
      </p:sp>
      <p:sp>
        <p:nvSpPr>
          <p:cNvPr id="170" name="Google Shape;170;p5"/>
          <p:cNvSpPr txBox="1">
            <a:spLocks noGrp="1"/>
          </p:cNvSpPr>
          <p:nvPr>
            <p:ph type="body" idx="1"/>
          </p:nvPr>
        </p:nvSpPr>
        <p:spPr>
          <a:xfrm>
            <a:off x="471100" y="1581625"/>
            <a:ext cx="5757300" cy="3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1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4300" b="1">
                <a:latin typeface="Arial"/>
                <a:ea typeface="Arial"/>
                <a:cs typeface="Arial"/>
                <a:sym typeface="Arial"/>
              </a:rPr>
              <a:t>Regularization Techniques: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21526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+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- In the code, we've implemented regularization techniques to enhance model stability. Specifically, we've employed dropout layers in the neural network architecture. Dropout is a technique that prevents overfitting by randomly deactivating a fraction of neurons during training. It encourages the network to learn robust features. We have compared 4 different dropout with and without batch-normalization.: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21526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+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 = 0.3, 0.5, 0.7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6228525" y="1263575"/>
            <a:ext cx="5422800" cy="25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marR="0" lvl="0" indent="-1041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venir"/>
              <a:buNone/>
            </a:pPr>
            <a:endParaRPr sz="28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venir"/>
              <a:buNone/>
            </a:pPr>
            <a:r>
              <a:rPr lang="en-US" sz="4300" b="1">
                <a:solidFill>
                  <a:schemeClr val="dk2"/>
                </a:solidFill>
              </a:rPr>
              <a:t>Optimization Method:</a:t>
            </a:r>
            <a:endParaRPr/>
          </a:p>
          <a:p>
            <a:pPr marL="228600" marR="0" lvl="0" indent="-20193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+"/>
            </a:pPr>
            <a:r>
              <a:rPr lang="en-US" sz="2800">
                <a:solidFill>
                  <a:schemeClr val="dk2"/>
                </a:solidFill>
              </a:rPr>
              <a:t>  - For optimizing the model during training, we've used the Adam optimizer. It's a variant of the popular Adam optimizer that includes L2 weight decay. AdamW helps control overfitting by regularizing model parameters.</a:t>
            </a:r>
            <a:endParaRPr/>
          </a:p>
          <a:p>
            <a:pPr marL="228600" marR="0" lvl="0" indent="-10414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venir"/>
              <a:buNone/>
            </a:pPr>
            <a:endParaRPr sz="2800">
              <a:solidFill>
                <a:schemeClr val="dk2"/>
              </a:solidFill>
            </a:endParaRPr>
          </a:p>
          <a:p>
            <a:pPr marL="228600" marR="0" lvl="0" indent="-10414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venir"/>
              <a:buNone/>
            </a:pPr>
            <a:endParaRPr sz="2800">
              <a:solidFill>
                <a:schemeClr val="dk2"/>
              </a:solidFill>
            </a:endParaRPr>
          </a:p>
        </p:txBody>
      </p:sp>
      <p:pic>
        <p:nvPicPr>
          <p:cNvPr id="172" name="Google Shape;17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525" y="3419600"/>
            <a:ext cx="573105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5"/>
          <p:cNvSpPr txBox="1"/>
          <p:nvPr/>
        </p:nvSpPr>
        <p:spPr>
          <a:xfrm>
            <a:off x="5970675" y="4616550"/>
            <a:ext cx="6078900" cy="1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</a:rPr>
              <a:t>Others:</a:t>
            </a:r>
            <a:endParaRPr sz="2400">
              <a:solidFill>
                <a:schemeClr val="dk2"/>
              </a:solidFill>
            </a:endParaRPr>
          </a:p>
          <a:p>
            <a:pPr marL="228600" lvl="0" indent="-25654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+"/>
            </a:pPr>
            <a:r>
              <a:rPr lang="en-US" sz="2400">
                <a:solidFill>
                  <a:schemeClr val="dk2"/>
                </a:solidFill>
              </a:rPr>
              <a:t>  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74" name="Google Shape;17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550" y="5256025"/>
            <a:ext cx="7841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805325" y="142350"/>
            <a:ext cx="111834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/>
              <a:t>Confusion Matrix (Dropout0.5_BatchNorm)</a:t>
            </a:r>
            <a:endParaRPr/>
          </a:p>
        </p:txBody>
      </p:sp>
      <p:sp>
        <p:nvSpPr>
          <p:cNvPr id="180" name="Google Shape;180;p6"/>
          <p:cNvSpPr txBox="1"/>
          <p:nvPr/>
        </p:nvSpPr>
        <p:spPr>
          <a:xfrm>
            <a:off x="711500" y="6185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50" y="936675"/>
            <a:ext cx="11573224" cy="5400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Widescreen</PresentationFormat>
  <Paragraphs>138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Avenir</vt:lpstr>
      <vt:lpstr>ExploreVTI</vt:lpstr>
      <vt:lpstr>PowerPoint Presentation</vt:lpstr>
      <vt:lpstr>Project Introduction </vt:lpstr>
      <vt:lpstr>DATASET STATISTICS</vt:lpstr>
      <vt:lpstr>Model Architecture</vt:lpstr>
      <vt:lpstr>Data preprocessing</vt:lpstr>
      <vt:lpstr>Loss and Accuracy Curve (1)</vt:lpstr>
      <vt:lpstr>Loss and Accuracy Curve (2)</vt:lpstr>
      <vt:lpstr>Regularization and optimization and other Hyperparameter</vt:lpstr>
      <vt:lpstr>Confusion Matrix (Dropout0.5_BatchNorm)</vt:lpstr>
      <vt:lpstr>Confusion Matrix (Dropout0.3_BatchNorm )</vt:lpstr>
      <vt:lpstr>Confusion Matrix (Dropout0.7_BatchNorm)</vt:lpstr>
      <vt:lpstr>Confusion Matrix (Dropout0.5_NoBatchNorm)</vt:lpstr>
      <vt:lpstr>Confusion Matrix (Dropout0.3_NoBatchNorm)</vt:lpstr>
      <vt:lpstr>Confusion Matrix (Dropout0.7_NoBatchNorm)</vt:lpstr>
      <vt:lpstr>Confusion Matrix (Only_BatchNorm )</vt:lpstr>
      <vt:lpstr>Confusion Matrix (NoDrop_NoBatchNorm )</vt:lpstr>
      <vt:lpstr>Confusion Matrix (Dropout0.5_0.3_BatchNorm)</vt:lpstr>
      <vt:lpstr>Result</vt:lpstr>
      <vt:lpstr>Result</vt:lpstr>
      <vt:lpstr>                          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Alif Al Razi</dc:creator>
  <cp:lastModifiedBy>xawad 13</cp:lastModifiedBy>
  <cp:revision>1</cp:revision>
  <dcterms:created xsi:type="dcterms:W3CDTF">2023-10-29T13:45:50Z</dcterms:created>
  <dcterms:modified xsi:type="dcterms:W3CDTF">2024-02-11T13:52:59Z</dcterms:modified>
</cp:coreProperties>
</file>