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Roboto Bold" charset="1" panose="02000000000000000000"/>
      <p:regular r:id="rId38"/>
    </p:embeddedFont>
    <p:embeddedFont>
      <p:font typeface="Roboto" charset="1" panose="02000000000000000000"/>
      <p:regular r:id="rId39"/>
    </p:embeddedFont>
    <p:embeddedFont>
      <p:font typeface="DM Sans" charset="1" panose="000000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3407" y="2201935"/>
            <a:ext cx="13862968" cy="421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POLYGON RENDERING AND TRANSFORMATION USING OPENGL &amp; PYTHON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105054" y="236386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9057" y="874395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908892" y="6720910"/>
            <a:ext cx="2470216" cy="556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4E4A69"/>
                </a:solidFill>
                <a:latin typeface="Roboto"/>
                <a:ea typeface="Roboto"/>
                <a:cs typeface="Roboto"/>
                <a:sym typeface="Roboto"/>
              </a:rPr>
              <a:t>BY GROUP 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1851156"/>
            <a:ext cx="5112920" cy="743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Funct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ion to draw the axes and labels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 drawAxes()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glColor3f(0.0, 0.0, 0.0); // Black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axes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Drawing X and Y axes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glBegin(GL_LINES);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glVertex2f(0, 0); glVertex2f(25, 0); // X-axis start and end points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glVertex2f(0, 0);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glVertex2f(0, 25); // Y-axis start and end points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glEnd();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818363" y="2682025"/>
            <a:ext cx="8440937" cy="5399201"/>
            <a:chOff x="0" y="0"/>
            <a:chExt cx="11254583" cy="719893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54583" cy="7198935"/>
              <a:chOff x="0" y="0"/>
              <a:chExt cx="1194936" cy="76433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94936" cy="764334"/>
              </a:xfrm>
              <a:custGeom>
                <a:avLst/>
                <a:gdLst/>
                <a:ahLst/>
                <a:cxnLst/>
                <a:rect r="r" b="b" t="t" l="l"/>
                <a:pathLst>
                  <a:path h="764334" w="1194936">
                    <a:moveTo>
                      <a:pt x="31184" y="0"/>
                    </a:moveTo>
                    <a:lnTo>
                      <a:pt x="1163751" y="0"/>
                    </a:lnTo>
                    <a:cubicBezTo>
                      <a:pt x="1180974" y="0"/>
                      <a:pt x="1194936" y="13962"/>
                      <a:pt x="1194936" y="31184"/>
                    </a:cubicBezTo>
                    <a:lnTo>
                      <a:pt x="1194936" y="733150"/>
                    </a:lnTo>
                    <a:cubicBezTo>
                      <a:pt x="1194936" y="750373"/>
                      <a:pt x="1180974" y="764334"/>
                      <a:pt x="1163751" y="764334"/>
                    </a:cubicBezTo>
                    <a:lnTo>
                      <a:pt x="31184" y="764334"/>
                    </a:lnTo>
                    <a:cubicBezTo>
                      <a:pt x="13962" y="764334"/>
                      <a:pt x="0" y="750373"/>
                      <a:pt x="0" y="733150"/>
                    </a:cubicBezTo>
                    <a:lnTo>
                      <a:pt x="0" y="31184"/>
                    </a:lnTo>
                    <a:cubicBezTo>
                      <a:pt x="0" y="13962"/>
                      <a:pt x="13962" y="0"/>
                      <a:pt x="31184" y="0"/>
                    </a:cubicBezTo>
                    <a:close/>
                  </a:path>
                </a:pathLst>
              </a:custGeom>
              <a:solidFill>
                <a:srgbClr val="AEAFD6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94936" cy="8024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1254583" cy="1311119"/>
              <a:chOff x="0" y="0"/>
              <a:chExt cx="1194936" cy="1392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94936" cy="139206"/>
              </a:xfrm>
              <a:custGeom>
                <a:avLst/>
                <a:gdLst/>
                <a:ahLst/>
                <a:cxnLst/>
                <a:rect r="r" b="b" t="t" l="l"/>
                <a:pathLst>
                  <a:path h="139206" w="1194936">
                    <a:moveTo>
                      <a:pt x="15592" y="0"/>
                    </a:moveTo>
                    <a:lnTo>
                      <a:pt x="1179344" y="0"/>
                    </a:lnTo>
                    <a:cubicBezTo>
                      <a:pt x="1187955" y="0"/>
                      <a:pt x="1194936" y="6981"/>
                      <a:pt x="1194936" y="15592"/>
                    </a:cubicBezTo>
                    <a:lnTo>
                      <a:pt x="1194936" y="123614"/>
                    </a:lnTo>
                    <a:cubicBezTo>
                      <a:pt x="1194936" y="127749"/>
                      <a:pt x="1193293" y="131715"/>
                      <a:pt x="1190369" y="134639"/>
                    </a:cubicBezTo>
                    <a:cubicBezTo>
                      <a:pt x="1187445" y="137563"/>
                      <a:pt x="1183479" y="139206"/>
                      <a:pt x="1179344" y="139206"/>
                    </a:cubicBezTo>
                    <a:lnTo>
                      <a:pt x="15592" y="139206"/>
                    </a:lnTo>
                    <a:cubicBezTo>
                      <a:pt x="6981" y="139206"/>
                      <a:pt x="0" y="132225"/>
                      <a:pt x="0" y="123614"/>
                    </a:cubicBezTo>
                    <a:lnTo>
                      <a:pt x="0" y="15592"/>
                    </a:lnTo>
                    <a:cubicBezTo>
                      <a:pt x="0" y="6981"/>
                      <a:pt x="6981" y="0"/>
                      <a:pt x="15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194936" cy="177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21532" y="364746"/>
              <a:ext cx="10125521" cy="623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9"/>
                </a:lnSpc>
              </a:pPr>
              <a:r>
                <a:rPr lang="en-US" sz="313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Axes drawing function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21532" y="1631621"/>
              <a:ext cx="9218461" cy="4411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</a:t>
              </a: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is function starts drawing the coordinate axes. 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It sets the color to black, then draws a horizontal line for the X-axis and a vertical line for the Y-axis, both starting from the origin (0,0).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1851156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Label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 points on the X-axis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(int i = 0; i &lt;=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25; i+=2)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Tick marks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glBegin(GL_LINES);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glVertex2f(i, -0.2f);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glVertex2f(i, 0.2f);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glEnd();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Numbering labels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glRasterPos2f(i - 0.2f, -1.0f);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char label[5];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sprintf(label, "%d", i);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(char* c = label; *c != '\0'; c++) { glutBitmapCharacter(GLUT_BITMAP_HELVETICA_10, *c);} 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84564" y="2778271"/>
            <a:ext cx="8531973" cy="5206708"/>
            <a:chOff x="0" y="0"/>
            <a:chExt cx="1207823" cy="7370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7823" cy="737084"/>
            </a:xfrm>
            <a:custGeom>
              <a:avLst/>
              <a:gdLst/>
              <a:ahLst/>
              <a:cxnLst/>
              <a:rect r="r" b="b" t="t" l="l"/>
              <a:pathLst>
                <a:path h="737084" w="1207823">
                  <a:moveTo>
                    <a:pt x="30852" y="0"/>
                  </a:moveTo>
                  <a:lnTo>
                    <a:pt x="1176972" y="0"/>
                  </a:lnTo>
                  <a:cubicBezTo>
                    <a:pt x="1194010" y="0"/>
                    <a:pt x="1207823" y="13813"/>
                    <a:pt x="1207823" y="30852"/>
                  </a:cubicBezTo>
                  <a:lnTo>
                    <a:pt x="1207823" y="706233"/>
                  </a:lnTo>
                  <a:cubicBezTo>
                    <a:pt x="1207823" y="723272"/>
                    <a:pt x="1194010" y="737084"/>
                    <a:pt x="1176972" y="737084"/>
                  </a:cubicBezTo>
                  <a:lnTo>
                    <a:pt x="30852" y="737084"/>
                  </a:lnTo>
                  <a:cubicBezTo>
                    <a:pt x="13813" y="737084"/>
                    <a:pt x="0" y="723272"/>
                    <a:pt x="0" y="706233"/>
                  </a:cubicBezTo>
                  <a:lnTo>
                    <a:pt x="0" y="30852"/>
                  </a:lnTo>
                  <a:cubicBezTo>
                    <a:pt x="0" y="13813"/>
                    <a:pt x="13813" y="0"/>
                    <a:pt x="30852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07823" cy="775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84564" y="2778271"/>
            <a:ext cx="8531973" cy="983340"/>
            <a:chOff x="0" y="0"/>
            <a:chExt cx="1207823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823" cy="139206"/>
            </a:xfrm>
            <a:custGeom>
              <a:avLst/>
              <a:gdLst/>
              <a:ahLst/>
              <a:cxnLst/>
              <a:rect r="r" b="b" t="t" l="l"/>
              <a:pathLst>
                <a:path h="139206" w="1207823">
                  <a:moveTo>
                    <a:pt x="15426" y="0"/>
                  </a:moveTo>
                  <a:lnTo>
                    <a:pt x="1192397" y="0"/>
                  </a:lnTo>
                  <a:cubicBezTo>
                    <a:pt x="1200917" y="0"/>
                    <a:pt x="1207823" y="6906"/>
                    <a:pt x="1207823" y="15426"/>
                  </a:cubicBezTo>
                  <a:lnTo>
                    <a:pt x="1207823" y="123780"/>
                  </a:lnTo>
                  <a:cubicBezTo>
                    <a:pt x="1207823" y="132299"/>
                    <a:pt x="1200917" y="139206"/>
                    <a:pt x="1192397" y="139206"/>
                  </a:cubicBezTo>
                  <a:lnTo>
                    <a:pt x="15426" y="139206"/>
                  </a:lnTo>
                  <a:cubicBezTo>
                    <a:pt x="6906" y="139206"/>
                    <a:pt x="0" y="132299"/>
                    <a:pt x="0" y="123780"/>
                  </a:cubicBezTo>
                  <a:lnTo>
                    <a:pt x="0" y="15426"/>
                  </a:lnTo>
                  <a:cubicBezTo>
                    <a:pt x="0" y="6906"/>
                    <a:pt x="6906" y="0"/>
                    <a:pt x="154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07823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950713" y="3054212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X-axis ticks and labels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50713" y="4184186"/>
            <a:ext cx="7229884" cy="284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section adds tick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marks and numeric labels to the X-axis.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places short vertical lines every 2 units and labels them with their corresponding coordinate values using bitmap text.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1851156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Label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ing points on the Y-axis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(int i = 0; i &lt;=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25; i+=2)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Tick marks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glBegin(GL_LINES);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glVertex2f(-0.2f, i);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glVertex2f(0.2f, i);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glEnd();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Numbering labels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glRasterPos2f(-1.0f, i - 0.2f);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char label[5];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sprintf(label, "%d", i);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(char* c = label; *c != '\0'; c++)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glutBitmapCharacter(GLUT_BITMAP_HELVETICA_10, *c);} 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918362"/>
            <a:ext cx="8531973" cy="4450276"/>
            <a:chOff x="0" y="0"/>
            <a:chExt cx="11375965" cy="593370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375965" cy="5933701"/>
              <a:chOff x="0" y="0"/>
              <a:chExt cx="1207823" cy="63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07823" cy="630000"/>
              </a:xfrm>
              <a:custGeom>
                <a:avLst/>
                <a:gdLst/>
                <a:ahLst/>
                <a:cxnLst/>
                <a:rect r="r" b="b" t="t" l="l"/>
                <a:pathLst>
                  <a:path h="630000" w="1207823">
                    <a:moveTo>
                      <a:pt x="30852" y="0"/>
                    </a:moveTo>
                    <a:lnTo>
                      <a:pt x="1176972" y="0"/>
                    </a:lnTo>
                    <a:cubicBezTo>
                      <a:pt x="1194010" y="0"/>
                      <a:pt x="1207823" y="13813"/>
                      <a:pt x="1207823" y="30852"/>
                    </a:cubicBezTo>
                    <a:lnTo>
                      <a:pt x="1207823" y="599149"/>
                    </a:lnTo>
                    <a:cubicBezTo>
                      <a:pt x="1207823" y="616188"/>
                      <a:pt x="1194010" y="630000"/>
                      <a:pt x="1176972" y="630000"/>
                    </a:cubicBezTo>
                    <a:lnTo>
                      <a:pt x="30852" y="630000"/>
                    </a:lnTo>
                    <a:cubicBezTo>
                      <a:pt x="13813" y="630000"/>
                      <a:pt x="0" y="616188"/>
                      <a:pt x="0" y="599149"/>
                    </a:cubicBezTo>
                    <a:lnTo>
                      <a:pt x="0" y="30852"/>
                    </a:lnTo>
                    <a:cubicBezTo>
                      <a:pt x="0" y="13813"/>
                      <a:pt x="13813" y="0"/>
                      <a:pt x="30852" y="0"/>
                    </a:cubicBezTo>
                    <a:close/>
                  </a:path>
                </a:pathLst>
              </a:custGeom>
              <a:solidFill>
                <a:srgbClr val="AEAFD6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207823" cy="6681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1375965" cy="1311119"/>
              <a:chOff x="0" y="0"/>
              <a:chExt cx="1207823" cy="1392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07823" cy="139206"/>
              </a:xfrm>
              <a:custGeom>
                <a:avLst/>
                <a:gdLst/>
                <a:ahLst/>
                <a:cxnLst/>
                <a:rect r="r" b="b" t="t" l="l"/>
                <a:pathLst>
                  <a:path h="139206" w="1207823">
                    <a:moveTo>
                      <a:pt x="15426" y="0"/>
                    </a:moveTo>
                    <a:lnTo>
                      <a:pt x="1192397" y="0"/>
                    </a:lnTo>
                    <a:cubicBezTo>
                      <a:pt x="1200917" y="0"/>
                      <a:pt x="1207823" y="6906"/>
                      <a:pt x="1207823" y="15426"/>
                    </a:cubicBezTo>
                    <a:lnTo>
                      <a:pt x="1207823" y="123780"/>
                    </a:lnTo>
                    <a:cubicBezTo>
                      <a:pt x="1207823" y="132299"/>
                      <a:pt x="1200917" y="139206"/>
                      <a:pt x="1192397" y="139206"/>
                    </a:cubicBezTo>
                    <a:lnTo>
                      <a:pt x="15426" y="139206"/>
                    </a:lnTo>
                    <a:cubicBezTo>
                      <a:pt x="6906" y="139206"/>
                      <a:pt x="0" y="132299"/>
                      <a:pt x="0" y="123780"/>
                    </a:cubicBezTo>
                    <a:lnTo>
                      <a:pt x="0" y="15426"/>
                    </a:lnTo>
                    <a:cubicBezTo>
                      <a:pt x="0" y="6906"/>
                      <a:pt x="6906" y="0"/>
                      <a:pt x="15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207823" cy="177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21532" y="364746"/>
              <a:ext cx="10125521" cy="623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9"/>
                </a:lnSpc>
              </a:pPr>
              <a:r>
                <a:rPr lang="en-US" sz="313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Y-axis ticks and labels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43224" y="1755182"/>
              <a:ext cx="10303829" cy="2506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This part does the same as the</a:t>
              </a: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previous section but for the Y-axis. It places horizontal tick marks and labels every 2 units from 0 to 25,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1851156"/>
            <a:ext cx="5112920" cy="793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Axis labels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glRasterPos2f(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25.3f, -0.7f);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glutBitmapCharacter(GLUT_BITMAP_HELVETICA_12, 'X');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glRasterPos2f(-0.7f, 25.3f);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glutBitmapCharacter(GLUT_BITMAP_HELVETICA_12, 'Y');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Function to draw the initial polygon in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void drawPolygon(GLfloat vertexArray[][2], int numVertices)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glColor3f(1.0, 0.0, 0.0); // Red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glBegin(GL_POLYGON);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112746" y="3075465"/>
            <a:ext cx="8653355" cy="4136070"/>
            <a:chOff x="0" y="0"/>
            <a:chExt cx="11537807" cy="551476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537807" cy="5514760"/>
              <a:chOff x="0" y="0"/>
              <a:chExt cx="1225007" cy="58552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25007" cy="585520"/>
              </a:xfrm>
              <a:custGeom>
                <a:avLst/>
                <a:gdLst/>
                <a:ahLst/>
                <a:cxnLst/>
                <a:rect r="r" b="b" t="t" l="l"/>
                <a:pathLst>
                  <a:path h="585520" w="1225007">
                    <a:moveTo>
                      <a:pt x="30419" y="0"/>
                    </a:moveTo>
                    <a:lnTo>
                      <a:pt x="1194588" y="0"/>
                    </a:lnTo>
                    <a:cubicBezTo>
                      <a:pt x="1202655" y="0"/>
                      <a:pt x="1210392" y="3205"/>
                      <a:pt x="1216097" y="8909"/>
                    </a:cubicBezTo>
                    <a:cubicBezTo>
                      <a:pt x="1221802" y="14614"/>
                      <a:pt x="1225007" y="22351"/>
                      <a:pt x="1225007" y="30419"/>
                    </a:cubicBezTo>
                    <a:lnTo>
                      <a:pt x="1225007" y="555101"/>
                    </a:lnTo>
                    <a:cubicBezTo>
                      <a:pt x="1225007" y="571901"/>
                      <a:pt x="1211387" y="585520"/>
                      <a:pt x="1194588" y="585520"/>
                    </a:cubicBezTo>
                    <a:lnTo>
                      <a:pt x="30419" y="585520"/>
                    </a:lnTo>
                    <a:cubicBezTo>
                      <a:pt x="13619" y="585520"/>
                      <a:pt x="0" y="571901"/>
                      <a:pt x="0" y="555101"/>
                    </a:cubicBezTo>
                    <a:lnTo>
                      <a:pt x="0" y="30419"/>
                    </a:lnTo>
                    <a:cubicBezTo>
                      <a:pt x="0" y="13619"/>
                      <a:pt x="13619" y="0"/>
                      <a:pt x="30419" y="0"/>
                    </a:cubicBezTo>
                    <a:close/>
                  </a:path>
                </a:pathLst>
              </a:custGeom>
              <a:solidFill>
                <a:srgbClr val="AEAFD6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225007" cy="6236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1537807" cy="1311119"/>
              <a:chOff x="0" y="0"/>
              <a:chExt cx="1225007" cy="1392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25007" cy="139206"/>
              </a:xfrm>
              <a:custGeom>
                <a:avLst/>
                <a:gdLst/>
                <a:ahLst/>
                <a:cxnLst/>
                <a:rect r="r" b="b" t="t" l="l"/>
                <a:pathLst>
                  <a:path h="139206" w="1225007">
                    <a:moveTo>
                      <a:pt x="15209" y="0"/>
                    </a:moveTo>
                    <a:lnTo>
                      <a:pt x="1209797" y="0"/>
                    </a:lnTo>
                    <a:cubicBezTo>
                      <a:pt x="1213831" y="0"/>
                      <a:pt x="1217700" y="1602"/>
                      <a:pt x="1220552" y="4455"/>
                    </a:cubicBezTo>
                    <a:cubicBezTo>
                      <a:pt x="1223404" y="7307"/>
                      <a:pt x="1225007" y="11176"/>
                      <a:pt x="1225007" y="15209"/>
                    </a:cubicBezTo>
                    <a:lnTo>
                      <a:pt x="1225007" y="123996"/>
                    </a:lnTo>
                    <a:cubicBezTo>
                      <a:pt x="1225007" y="132396"/>
                      <a:pt x="1218197" y="139206"/>
                      <a:pt x="1209797" y="139206"/>
                    </a:cubicBezTo>
                    <a:lnTo>
                      <a:pt x="15209" y="139206"/>
                    </a:lnTo>
                    <a:cubicBezTo>
                      <a:pt x="6809" y="139206"/>
                      <a:pt x="0" y="132396"/>
                      <a:pt x="0" y="123996"/>
                    </a:cubicBezTo>
                    <a:lnTo>
                      <a:pt x="0" y="15209"/>
                    </a:lnTo>
                    <a:cubicBezTo>
                      <a:pt x="0" y="6809"/>
                      <a:pt x="6809" y="0"/>
                      <a:pt x="15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225007" cy="177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15062" y="364746"/>
              <a:ext cx="10020106" cy="623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9"/>
                </a:lnSpc>
              </a:pPr>
              <a:r>
                <a:rPr lang="en-US" sz="313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Axis Labels and Start of Polygon Drawing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63321" y="1628619"/>
              <a:ext cx="10371847" cy="3141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This section adds the axis labels 'X' and 'Y' to</a:t>
              </a: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the ends of their respective axes. It also begins the function that will draw a red polygon using the vertex array passed to it.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609587"/>
            <a:ext cx="5112920" cy="9416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(int i = 0;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 &lt; numVertices; i++)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glVertex2f(vertexArray[i][0], vertexArray[i][1]);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glEnd();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Function to fill the polygon with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asterisks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void fillWithAsterisks(GLfloat vertexArray[][2], int numVertices)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glColor3f(0.0, 0.5, 0.0); // Darker green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Determine bounds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GLfloat minX = vertexArray[0][0], maxX = vertexArray[0][0];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1714298"/>
            <a:ext cx="8440937" cy="6858405"/>
            <a:chOff x="0" y="0"/>
            <a:chExt cx="11254583" cy="914453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54583" cy="9144539"/>
              <a:chOff x="0" y="0"/>
              <a:chExt cx="1194936" cy="97090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94936" cy="970906"/>
              </a:xfrm>
              <a:custGeom>
                <a:avLst/>
                <a:gdLst/>
                <a:ahLst/>
                <a:cxnLst/>
                <a:rect r="r" b="b" t="t" l="l"/>
                <a:pathLst>
                  <a:path h="970906" w="1194936">
                    <a:moveTo>
                      <a:pt x="31184" y="0"/>
                    </a:moveTo>
                    <a:lnTo>
                      <a:pt x="1163751" y="0"/>
                    </a:lnTo>
                    <a:cubicBezTo>
                      <a:pt x="1180974" y="0"/>
                      <a:pt x="1194936" y="13962"/>
                      <a:pt x="1194936" y="31184"/>
                    </a:cubicBezTo>
                    <a:lnTo>
                      <a:pt x="1194936" y="939721"/>
                    </a:lnTo>
                    <a:cubicBezTo>
                      <a:pt x="1194936" y="956944"/>
                      <a:pt x="1180974" y="970906"/>
                      <a:pt x="1163751" y="970906"/>
                    </a:cubicBezTo>
                    <a:lnTo>
                      <a:pt x="31184" y="970906"/>
                    </a:lnTo>
                    <a:cubicBezTo>
                      <a:pt x="13962" y="970906"/>
                      <a:pt x="0" y="956944"/>
                      <a:pt x="0" y="939721"/>
                    </a:cubicBezTo>
                    <a:lnTo>
                      <a:pt x="0" y="31184"/>
                    </a:lnTo>
                    <a:cubicBezTo>
                      <a:pt x="0" y="13962"/>
                      <a:pt x="13962" y="0"/>
                      <a:pt x="31184" y="0"/>
                    </a:cubicBezTo>
                    <a:close/>
                  </a:path>
                </a:pathLst>
              </a:custGeom>
              <a:solidFill>
                <a:srgbClr val="AEAFD6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94936" cy="10090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1254583" cy="1724035"/>
              <a:chOff x="0" y="0"/>
              <a:chExt cx="1194936" cy="18304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94936" cy="183046"/>
              </a:xfrm>
              <a:custGeom>
                <a:avLst/>
                <a:gdLst/>
                <a:ahLst/>
                <a:cxnLst/>
                <a:rect r="r" b="b" t="t" l="l"/>
                <a:pathLst>
                  <a:path h="183046" w="1194936">
                    <a:moveTo>
                      <a:pt x="15592" y="0"/>
                    </a:moveTo>
                    <a:lnTo>
                      <a:pt x="1179344" y="0"/>
                    </a:lnTo>
                    <a:cubicBezTo>
                      <a:pt x="1187955" y="0"/>
                      <a:pt x="1194936" y="6981"/>
                      <a:pt x="1194936" y="15592"/>
                    </a:cubicBezTo>
                    <a:lnTo>
                      <a:pt x="1194936" y="167454"/>
                    </a:lnTo>
                    <a:cubicBezTo>
                      <a:pt x="1194936" y="176066"/>
                      <a:pt x="1187955" y="183046"/>
                      <a:pt x="1179344" y="183046"/>
                    </a:cubicBezTo>
                    <a:lnTo>
                      <a:pt x="15592" y="183046"/>
                    </a:lnTo>
                    <a:cubicBezTo>
                      <a:pt x="11457" y="183046"/>
                      <a:pt x="7491" y="181404"/>
                      <a:pt x="4567" y="178480"/>
                    </a:cubicBezTo>
                    <a:cubicBezTo>
                      <a:pt x="1643" y="175556"/>
                      <a:pt x="0" y="171590"/>
                      <a:pt x="0" y="167454"/>
                    </a:cubicBezTo>
                    <a:lnTo>
                      <a:pt x="0" y="15592"/>
                    </a:lnTo>
                    <a:cubicBezTo>
                      <a:pt x="0" y="6981"/>
                      <a:pt x="6981" y="0"/>
                      <a:pt x="15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194936" cy="2211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21532" y="364746"/>
              <a:ext cx="10125521" cy="1225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9"/>
                </a:lnSpc>
              </a:pPr>
              <a:r>
                <a:rPr lang="en-US" sz="313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Drawing the Red Polygon and Starting Asterisk Fill Function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21532" y="2347229"/>
              <a:ext cx="9218461" cy="5046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This completes the drawPolygon function by addin</a:t>
              </a: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 all vertices and finalizing the shape with glEnd(). 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It then starts the fillWithAsterisks function, setting the color and initializing bounding values for filling the polygon.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030936" y="-190500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609587"/>
            <a:ext cx="5112920" cy="991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GLfloat minY = vertexArray[0][1], maxY = vertexArray[0][1];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(int i = 1;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 &lt; numVertices; i++)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 (vertexArray[i][0] &lt; minX) minX = vertexArray[i][0];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if (vertexArray[i][0] &gt; maxX) maxX =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vertexArray[i][0];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if (vertexArray[i][1] &lt; minY) minY = vertexArray[i][1];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if (vertexArray[i][1] &gt; maxY) maxY = vertexArray[i][1];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(float x = minX + 0.5; x &lt; maxX; x += 0.5)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(float y = minY + 0.5; y &lt; maxY; y += 0.5)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int count = 0;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Bounding Box Calculation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section finishes calculating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polygon’s bounding box by finding its min and max Y values.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then starts scanning the interior using two nested loops that test points inside the bounding area in 0.5 unit steps.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65271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1653" y="952500"/>
            <a:ext cx="5112920" cy="892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 count = 0;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(int i = 0, j = numVertices - 1;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 &lt; numVertices; j = i++)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 (((vertexArray[i][1] &gt; y) != (vertexArray[j][1] &gt; y)) &amp;&amp; (x &lt; (vertexArray[j][0] -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vertexArray[i][0]) * (y - vertexArray[i][1]) / (vertexArray[j][1] - vertexArray[i][1]) + vertexArray[i][0]))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count++;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(count % 2 == 1)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glRasterPos2f(x, y); glutBitmapCharacter(GLUT_BITMAP_8_BY_13, '*');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}} }}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Asterisk Filling using Ray Casting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section applies the ray casting algorithm: for each scanned point, it counts how many times a horizontal ray intersects the polygon edges.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the count is odd, the point is inside the polygon, and an asterisk is drawn at that location.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1653" y="952500"/>
            <a:ext cx="5112920" cy="892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Display function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void display()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glClear(GL_COLOR_BUFFER_BIT);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drawGrid(); // Grid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drawAxes(); // Axes and labels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drawPolygon(vertices,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numVertices); // Orig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 polygon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Scale polygon by fac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tor of 2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GLfloat scaledVertices[numVertices][2];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(int i = 0; i &lt; numVertices; i++)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Display Function Setup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427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is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main display function. It clears the screen, draws the background grid, axes, and the original polygon.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then begins scaling the polygon by initializing a new vertex array and preparing a loop to store the scaled points.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9581" y="609587"/>
            <a:ext cx="5112920" cy="991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scaledVertices[i][0] = vertices[i][0] * 2;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scaledVertices[i][1]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= vertices[i][1] * 2;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F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 scaled polygon with as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terisks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fillWithAsterisks(scaledVertices, numVertices);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glFlush();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Initialization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void init()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glClearColor(1.0, 1.0, 1.0, 1.0); // White background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glMatrixMode(GL_PROJECTION);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gluOrtho2D(-5, 30, -5, 30); // Adjusted to fit labels 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613046"/>
            <a:chOff x="0" y="0"/>
            <a:chExt cx="1194936" cy="936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936172"/>
            </a:xfrm>
            <a:custGeom>
              <a:avLst/>
              <a:gdLst/>
              <a:ahLst/>
              <a:cxnLst/>
              <a:rect r="r" b="b" t="t" l="l"/>
              <a:pathLst>
                <a:path h="936172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904987"/>
                  </a:lnTo>
                  <a:cubicBezTo>
                    <a:pt x="1194936" y="922210"/>
                    <a:pt x="1180974" y="936172"/>
                    <a:pt x="1163751" y="936172"/>
                  </a:cubicBezTo>
                  <a:lnTo>
                    <a:pt x="31184" y="936172"/>
                  </a:lnTo>
                  <a:cubicBezTo>
                    <a:pt x="13962" y="936172"/>
                    <a:pt x="0" y="922210"/>
                    <a:pt x="0" y="904987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74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Polygon scaling &amp; Initialization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66767" y="4142943"/>
            <a:ext cx="6913846" cy="4747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completes the scaling by multiplying each vertex's x and y values by 2.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then calls the fill function to fill the scaled polygon with asterisks and flushes the graphics buffer to render everything on the screen.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then defines the background color as white and sets up the 2D orthographic projection.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23254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793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Main function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 main(int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argc, char **a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rgv)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glutInit(&amp;argc, argv);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glutInitDisplayMode(GLUT_SINGLE | GLUT_RGB);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glutInitWindowSize(600, 600);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glutCreateWindow("Group 23: Transformation and Shapes");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init();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glutDisplayFunc(display);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glutMainLoop();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return 0;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is the program's entry point.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initializes GLUT, sets the display mode and window size, creates the window, runs the initialization and display functions, and starts the event loop to keep the window open and responsive.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98184" y="3379105"/>
            <a:ext cx="10310627" cy="426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4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Hilda Mwangi</a:t>
            </a:r>
          </a:p>
          <a:p>
            <a:pPr algn="ctr">
              <a:lnSpc>
                <a:spcPts val="8680"/>
              </a:lnSpc>
            </a:pPr>
            <a:r>
              <a:rPr lang="en-US" sz="4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Neema Ogao</a:t>
            </a:r>
          </a:p>
          <a:p>
            <a:pPr algn="ctr">
              <a:lnSpc>
                <a:spcPts val="8680"/>
              </a:lnSpc>
            </a:pPr>
            <a:r>
              <a:rPr lang="en-US" sz="4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Kiarie Zawadi Muthoni</a:t>
            </a:r>
          </a:p>
          <a:p>
            <a:pPr algn="ctr">
              <a:lnSpc>
                <a:spcPts val="8680"/>
              </a:lnSpc>
            </a:pPr>
            <a:r>
              <a:rPr lang="en-US" sz="4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Njoroge Kanyagia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8916338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31566" y="1487624"/>
            <a:ext cx="10105234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GROUP MEMBERS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259300" y="577765"/>
            <a:ext cx="463066" cy="450935"/>
            <a:chOff x="0" y="0"/>
            <a:chExt cx="812800" cy="791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1507"/>
            </a:xfrm>
            <a:custGeom>
              <a:avLst/>
              <a:gdLst/>
              <a:ahLst/>
              <a:cxnLst/>
              <a:rect r="r" b="b" t="t" l="l"/>
              <a:pathLst>
                <a:path h="791507" w="812800">
                  <a:moveTo>
                    <a:pt x="406400" y="0"/>
                  </a:moveTo>
                  <a:cubicBezTo>
                    <a:pt x="181951" y="0"/>
                    <a:pt x="0" y="177185"/>
                    <a:pt x="0" y="395754"/>
                  </a:cubicBezTo>
                  <a:cubicBezTo>
                    <a:pt x="0" y="614322"/>
                    <a:pt x="181951" y="791507"/>
                    <a:pt x="406400" y="791507"/>
                  </a:cubicBezTo>
                  <a:cubicBezTo>
                    <a:pt x="630849" y="791507"/>
                    <a:pt x="812800" y="614322"/>
                    <a:pt x="812800" y="395754"/>
                  </a:cubicBezTo>
                  <a:cubicBezTo>
                    <a:pt x="812800" y="177185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6579"/>
              <a:ext cx="660400" cy="690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6736" y="2558417"/>
            <a:ext cx="12379289" cy="636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Python, we try to replicate the previous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OpenGL implementation.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reproduces the same output by: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Drawing the original polygon using matplotlib.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Scaling the polygo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by a factor of 2.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Filling the scaled polygon with green asterisks (*) using a point-in-polygon test.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visually demonstrates transformation and symbolic fill using Python’s plotting libraries.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806073" y="7040181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61975" y="561083"/>
            <a:ext cx="12364050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SOLUTION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48314" y="-800217"/>
            <a:ext cx="1370662" cy="13706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792" y="1985823"/>
            <a:ext cx="7783988" cy="6794798"/>
          </a:xfrm>
          <a:custGeom>
            <a:avLst/>
            <a:gdLst/>
            <a:ahLst/>
            <a:cxnLst/>
            <a:rect r="r" b="b" t="t" l="l"/>
            <a:pathLst>
              <a:path h="6794798" w="7783988">
                <a:moveTo>
                  <a:pt x="0" y="0"/>
                </a:moveTo>
                <a:lnTo>
                  <a:pt x="7783988" y="0"/>
                </a:lnTo>
                <a:lnTo>
                  <a:pt x="7783988" y="6794798"/>
                </a:lnTo>
                <a:lnTo>
                  <a:pt x="0" y="67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OUTPUT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32757" y="2454619"/>
            <a:ext cx="8528039" cy="5615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output of this program is a plotted figure displaying: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red polygon filled using the original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coordinates.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coordinate grid with labeled X and Y axes for reference.</a:t>
            </a:r>
          </a:p>
          <a:p>
            <a:pPr algn="l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scaled version of the polygon (enlarged by a factor of 2), filled with green asterisks (*) using point-in-polygon logic.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892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matplotlib.pyplot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 plt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matp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lotlib.patches import Polygon as MplPolygon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matplotlib.path import Path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numpy as np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Define the original polygon vertices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original_vertices = [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(8, 4),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(2, 4),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(0, 8),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(3, 12),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(7, 12),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(10, 8)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643217" y="2908987"/>
            <a:ext cx="7974788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Import Libraries &amp; Define Original Polygon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76292" y="4142943"/>
            <a:ext cx="6913846" cy="284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section imports required Python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libraries for plotting (matplotlib) and numerical calculations (numpy).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also defines the 6 original vertices of the polygon as coordinate pairs.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Function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to sca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 a polygon by a factor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 scale_polygon(vertices, factor):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"""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Scales each vertex of the polygon by a given factor.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vertices: list of (x, y) tuples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factor: scale factor (float)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:return: list of scaled (x, y) tuples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"""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return [(x * factor, y * factor) for x, y in vertices]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Scale Polygon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236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Defines a function that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takes in a list of polygon vertices and a scale factor, returning a new list where each vertex coordinate is multiplied by the scale factor.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Function to draw and fill a polygon with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color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 draw_fi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lled_polygon(ax, vertices, color):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"""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Draws a filled polygon on the given axes.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ax: matplotlib axes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vertices: list of (x, y) tuples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color: fill color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"""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polygon = MplPolygon(vertices, closed=True, facecolor=color, linewidth=1.5)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ax.add_patch(polygon)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Draw Filled Polygon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236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function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takes an axis, a list of polygon vertices, and a color, and draws the filled polygon on the canvas using Matplotlib’s patch functionality.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Function to fill a polygon with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asterisks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 fi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ll_with_asterisks(ax, vertices, color='green'):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"""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Fills the interior of a polygon with asterisks (*).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ax: matplotlib axes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vertices: list of (x, y) tuples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color: color of the asterisks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"""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# Create a Path from the polygon vertices to test point inclusion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path = Path(vertices)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Begin Asterisk Fill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284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Starts the function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that will fill a polygon with asterisks.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creates a Path object from the polygon, which will be used to check whether grid points fall inside the polygon.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8566" y="1366124"/>
            <a:ext cx="5112920" cy="892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Get bounding box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t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polygon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min_x = min(x for x, y in vertices)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max_x = max(x for x, y in vertices)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min_y = min(y for x, y in vertices)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max_y = max(y for x, y in vertices)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# Loop through grid of points and check if inside the polygon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x in np.arange(min_x, max_x, 0.5):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y in np.arange(min_y, max_y, 0.5):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Loop Through Grid Inside Bounding Box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part calculates the polygon’s bounding box and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loops through points spaced by 0.5 units within this box.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These points will be checked for inclusion within the polygon to determine where asterisks should be placed.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793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path.cont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ains_point((x, y)):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ax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.text(x, y, '*', fontsize=8, color=color, ha='center', va='center')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Main plot setup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fig, ax = plt.subplots(figsize=(10, 8))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ax.set_title("Original and Scaled Polygon with Asterisk Fill", fontsize=14)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ax.set_facecolor('white') # Set background to white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ax.set_aspect('equal') # Keep aspect ratio equal for X and Y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1204315"/>
            <a:chOff x="0" y="0"/>
            <a:chExt cx="1194936" cy="170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70488"/>
            </a:xfrm>
            <a:custGeom>
              <a:avLst/>
              <a:gdLst/>
              <a:ahLst/>
              <a:cxnLst/>
              <a:rect r="r" b="b" t="t" l="l"/>
              <a:pathLst>
                <a:path h="170488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54896"/>
                  </a:lnTo>
                  <a:cubicBezTo>
                    <a:pt x="1194936" y="159031"/>
                    <a:pt x="1193293" y="162997"/>
                    <a:pt x="1190369" y="165921"/>
                  </a:cubicBezTo>
                  <a:cubicBezTo>
                    <a:pt x="1187445" y="168845"/>
                    <a:pt x="1183479" y="170488"/>
                    <a:pt x="1179344" y="170488"/>
                  </a:cubicBezTo>
                  <a:lnTo>
                    <a:pt x="15592" y="170488"/>
                  </a:lnTo>
                  <a:cubicBezTo>
                    <a:pt x="6981" y="170488"/>
                    <a:pt x="0" y="163507"/>
                    <a:pt x="0" y="154896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20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92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Draw Asterisks Inside Polygon &amp; Set Up Plot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a point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lies inside the polygon path, an asterisk is drawn there in the specified color.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Then, the main plotting window is initialized, titled, and styled with a white background and equal axis scaling.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Set the coordinate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space to sh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ow both polygons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ax.set_xlim(-2, 24)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ax.set_ylim(-2, 28)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(a) Draw and fill the original polygon in Red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draw_filled_polygon(ax, original_vertices, '#FF0000') # Red fill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(b) Scale up the polygon by factor of 2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scaled_vertices = scale_polygon(original_vertices, 2)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Draw Original Polygon &amp; Scale It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284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section sets the view limits of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 canvas and draws the original polygon in red.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then scales the polygon by a factor of 2 using the previously defined scale_polygon function.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8566" y="1257292"/>
            <a:ext cx="5112920" cy="892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(c) Fill the scaled polygon with green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asterisks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ll_with_asterisks(ax, scaled_vertices, color='green')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Draw x and y axes using black lines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ax.axhline(0, color='black', linewidth=1) # X-axis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ax.axvline(0, color='black', linewidth=1) # Y-axis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Add axis labels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ax.set_xlabel("X-axis", fontsize=12)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ax.set_ylabel("Y-axis", fontsize=12)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Fill Scaled Polygon &amp; Draw Axes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236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Fills the sc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aled polygon with green asterisks.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Then it draws the X and Y axes as black lines and labels them for orientation.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5716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54355" y="2966637"/>
            <a:ext cx="12379289" cy="509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OpenGL is a widely used graphics API that provides developers with tools to draw and transform 2D and 3D objects efficiently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Understanding basic shape rendering and transformations helps build foundational skills for more advanced tasks like animation, modeling, and user interaction in graphical applications.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806073" y="7040181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31566" y="56108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48314" y="-800217"/>
            <a:ext cx="1370662" cy="13706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9926" y="1752614"/>
            <a:ext cx="5112920" cy="693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Add numerical tick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marks for axes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ax.set_x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ticks(np.arange(-2, 25, 2))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ax.set_yticks(np.arange(-2, 29, 2))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 Show the result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plt.grid(True, which='both', linestyle='--', linewidth=0.3, alpha=0.5) # Optional: light grid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plt.show()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45254"/>
            <a:ext cx="8440937" cy="6221152"/>
            <a:chOff x="0" y="0"/>
            <a:chExt cx="1194936" cy="880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4936" cy="880693"/>
            </a:xfrm>
            <a:custGeom>
              <a:avLst/>
              <a:gdLst/>
              <a:ahLst/>
              <a:cxnLst/>
              <a:rect r="r" b="b" t="t" l="l"/>
              <a:pathLst>
                <a:path h="880693" w="1194936">
                  <a:moveTo>
                    <a:pt x="31184" y="0"/>
                  </a:moveTo>
                  <a:lnTo>
                    <a:pt x="1163751" y="0"/>
                  </a:lnTo>
                  <a:cubicBezTo>
                    <a:pt x="1180974" y="0"/>
                    <a:pt x="1194936" y="13962"/>
                    <a:pt x="1194936" y="31184"/>
                  </a:cubicBezTo>
                  <a:lnTo>
                    <a:pt x="1194936" y="849509"/>
                  </a:lnTo>
                  <a:cubicBezTo>
                    <a:pt x="1194936" y="866732"/>
                    <a:pt x="1180974" y="880693"/>
                    <a:pt x="1163751" y="880693"/>
                  </a:cubicBezTo>
                  <a:lnTo>
                    <a:pt x="31184" y="880693"/>
                  </a:lnTo>
                  <a:cubicBezTo>
                    <a:pt x="13962" y="880693"/>
                    <a:pt x="0" y="866732"/>
                    <a:pt x="0" y="849509"/>
                  </a:cubicBezTo>
                  <a:lnTo>
                    <a:pt x="0" y="31184"/>
                  </a:lnTo>
                  <a:cubicBezTo>
                    <a:pt x="0" y="13962"/>
                    <a:pt x="13962" y="0"/>
                    <a:pt x="31184" y="0"/>
                  </a:cubicBezTo>
                  <a:close/>
                </a:path>
              </a:pathLst>
            </a:custGeom>
            <a:solidFill>
              <a:srgbClr val="AEAFD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94936" cy="918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10143" y="2645254"/>
            <a:ext cx="8440937" cy="983340"/>
            <a:chOff x="0" y="0"/>
            <a:chExt cx="1194936" cy="1392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4936" cy="139206"/>
            </a:xfrm>
            <a:custGeom>
              <a:avLst/>
              <a:gdLst/>
              <a:ahLst/>
              <a:cxnLst/>
              <a:rect r="r" b="b" t="t" l="l"/>
              <a:pathLst>
                <a:path h="139206" w="1194936">
                  <a:moveTo>
                    <a:pt x="15592" y="0"/>
                  </a:moveTo>
                  <a:lnTo>
                    <a:pt x="1179344" y="0"/>
                  </a:lnTo>
                  <a:cubicBezTo>
                    <a:pt x="1187955" y="0"/>
                    <a:pt x="1194936" y="6981"/>
                    <a:pt x="1194936" y="15592"/>
                  </a:cubicBezTo>
                  <a:lnTo>
                    <a:pt x="1194936" y="123614"/>
                  </a:lnTo>
                  <a:cubicBezTo>
                    <a:pt x="1194936" y="127749"/>
                    <a:pt x="1193293" y="131715"/>
                    <a:pt x="1190369" y="134639"/>
                  </a:cubicBezTo>
                  <a:cubicBezTo>
                    <a:pt x="1187445" y="137563"/>
                    <a:pt x="1183479" y="139206"/>
                    <a:pt x="1179344" y="139206"/>
                  </a:cubicBezTo>
                  <a:lnTo>
                    <a:pt x="15592" y="139206"/>
                  </a:lnTo>
                  <a:cubicBezTo>
                    <a:pt x="6981" y="139206"/>
                    <a:pt x="0" y="132225"/>
                    <a:pt x="0" y="123614"/>
                  </a:cubicBezTo>
                  <a:lnTo>
                    <a:pt x="0" y="15592"/>
                  </a:lnTo>
                  <a:cubicBezTo>
                    <a:pt x="0" y="6981"/>
                    <a:pt x="6981" y="0"/>
                    <a:pt x="1559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94936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76292" y="2921195"/>
            <a:ext cx="7594141" cy="46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3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Ticks, Grid, and Display 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6292" y="4142943"/>
            <a:ext cx="6913846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Adds tick marks on both axes at 2-uni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 intervals and overlays a light dotted grid. 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Finally, the plot is displayed showing both the original and scaled polygons with all labels, fills, and styles applied.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PYTHON CODE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82093" y="1837670"/>
            <a:ext cx="12379289" cy="76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project helped u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understand key concepts in computer graphics by solving a practical problem in both OpenGL and Python.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learned how to: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Handle vertices and draw custom shapes in OpenGL.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 with coordinate systems and align shapes on a grid.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Apply scaling transformations to change shape size.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visualization to debug and interpret shape behavior clearly.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806073" y="7040181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57637" y="238968"/>
            <a:ext cx="12372725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48314" y="-800217"/>
            <a:ext cx="1370662" cy="13706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42086" y="3714249"/>
            <a:ext cx="11803828" cy="199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65"/>
              </a:lnSpc>
            </a:pPr>
            <a:r>
              <a:rPr lang="en-US" b="true" sz="11618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105054" y="236386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9057" y="874395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514350" y="7462947"/>
            <a:ext cx="1028700" cy="10287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045914" y="-458256"/>
            <a:ext cx="1028700" cy="10287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54355" y="2966637"/>
            <a:ext cx="12379289" cy="572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OpenGL draw a filled polygon with the following dimensions (8,4;2,4;0,8;3,12;7,12;10,8) hint (GL POLYGON function ) might be useful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Write a function to fill the polygon above in Red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(#FF0000.)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b. write program to scale up (scaling) the polygon by a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factor of 2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c. Write a procedure to fill the interior of a given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polygon with shades of asterisks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806073" y="7040181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431566" y="56108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QUESTION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48314" y="-800217"/>
            <a:ext cx="1370662" cy="13706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46736" y="2558417"/>
            <a:ext cx="12379289" cy="700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this project, the task is to implement a polygon rendering and transformation system using OpenGL and Python. Specifically: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Draw a custom 6-sided polygo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defined by given coordinates.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Fill the polygon with a red color using OpenGL.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Apply a scaling transformation to enlarge the polygon by a factor of 2.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a method to symbolically fill the polygon using asterisks to simulate a visual fill effect.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806073" y="7040181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61975" y="561083"/>
            <a:ext cx="12364050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PROBLEM STATEMENT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48314" y="-800217"/>
            <a:ext cx="1370662" cy="13706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22107" y="-982268"/>
            <a:ext cx="3962265" cy="3105425"/>
          </a:xfrm>
          <a:custGeom>
            <a:avLst/>
            <a:gdLst/>
            <a:ahLst/>
            <a:cxnLst/>
            <a:rect r="r" b="b" t="t" l="l"/>
            <a:pathLst>
              <a:path h="3105425" w="3962265">
                <a:moveTo>
                  <a:pt x="0" y="0"/>
                </a:moveTo>
                <a:lnTo>
                  <a:pt x="3962265" y="0"/>
                </a:lnTo>
                <a:lnTo>
                  <a:pt x="3962265" y="3105425"/>
                </a:lnTo>
                <a:lnTo>
                  <a:pt x="0" y="310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811387">
            <a:off x="-1355071" y="8647357"/>
            <a:ext cx="4184097" cy="3279286"/>
          </a:xfrm>
          <a:custGeom>
            <a:avLst/>
            <a:gdLst/>
            <a:ahLst/>
            <a:cxnLst/>
            <a:rect r="r" b="b" t="t" l="l"/>
            <a:pathLst>
              <a:path h="3279286" w="4184097">
                <a:moveTo>
                  <a:pt x="0" y="0"/>
                </a:moveTo>
                <a:lnTo>
                  <a:pt x="4184097" y="0"/>
                </a:lnTo>
                <a:lnTo>
                  <a:pt x="4184097" y="3279286"/>
                </a:lnTo>
                <a:lnTo>
                  <a:pt x="0" y="3279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922107" y="7977297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82093" y="1837670"/>
            <a:ext cx="12379289" cy="891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project focuses on two key ideas: filling and scaling a polygon.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are given a polygon defined by six (x, y) points. The task is to fill it,</a:t>
            </a: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scale it by a factor of 2, and then fill the larger version using asterisks.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main challenge is identifying which points fall inside the polygon after it has been scaled. This is important because accurate filling depends on correctly detecting interior points.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Understanding this helps us learn how basic shape transformations and interior point detection work in graphics — using both OpenGL (C++) and Python (Matplotlib).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806073" y="7040181"/>
            <a:ext cx="1370662" cy="137066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57637" y="238968"/>
            <a:ext cx="12372725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PROBLEM DISCUSSION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48314" y="-800217"/>
            <a:ext cx="1370662" cy="137066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23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10684" y="-937754"/>
            <a:ext cx="2421368" cy="2363860"/>
          </a:xfrm>
          <a:custGeom>
            <a:avLst/>
            <a:gdLst/>
            <a:ahLst/>
            <a:cxnLst/>
            <a:rect r="r" b="b" t="t" l="l"/>
            <a:pathLst>
              <a:path h="2363860" w="2421368">
                <a:moveTo>
                  <a:pt x="0" y="0"/>
                </a:moveTo>
                <a:lnTo>
                  <a:pt x="2421368" y="0"/>
                </a:lnTo>
                <a:lnTo>
                  <a:pt x="2421368" y="2363860"/>
                </a:lnTo>
                <a:lnTo>
                  <a:pt x="0" y="2363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765761" y="8494376"/>
            <a:ext cx="2365893" cy="2309703"/>
          </a:xfrm>
          <a:custGeom>
            <a:avLst/>
            <a:gdLst/>
            <a:ahLst/>
            <a:cxnLst/>
            <a:rect r="r" b="b" t="t" l="l"/>
            <a:pathLst>
              <a:path h="2309703" w="2365893">
                <a:moveTo>
                  <a:pt x="2365893" y="2309703"/>
                </a:moveTo>
                <a:lnTo>
                  <a:pt x="0" y="2309703"/>
                </a:lnTo>
                <a:lnTo>
                  <a:pt x="0" y="0"/>
                </a:lnTo>
                <a:lnTo>
                  <a:pt x="2365893" y="0"/>
                </a:lnTo>
                <a:lnTo>
                  <a:pt x="2365893" y="23097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5899" y="1701062"/>
            <a:ext cx="7566809" cy="7339521"/>
          </a:xfrm>
          <a:custGeom>
            <a:avLst/>
            <a:gdLst/>
            <a:ahLst/>
            <a:cxnLst/>
            <a:rect r="r" b="b" t="t" l="l"/>
            <a:pathLst>
              <a:path h="7339521" w="7566809">
                <a:moveTo>
                  <a:pt x="0" y="0"/>
                </a:moveTo>
                <a:lnTo>
                  <a:pt x="7566809" y="0"/>
                </a:lnTo>
                <a:lnTo>
                  <a:pt x="7566809" y="7339521"/>
                </a:lnTo>
                <a:lnTo>
                  <a:pt x="0" y="7339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459304" y="-135968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OUTPUT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93465" y="3238624"/>
            <a:ext cx="9155243" cy="3367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red polygon rendered using OpenGL, based on the given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coordinates.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A coordinate grid with labeled X and Y axes for reference.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A scaled version of the polygon (enlarged by a factor of 2), filled with green asterisks (*).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93465" y="1624862"/>
            <a:ext cx="9155243" cy="1118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output of this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program is a graphical window displaying: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1851156"/>
            <a:ext cx="5112920" cy="793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#include &lt;GL/glut.h&gt;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#include &lt;cmath&gt;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#include &lt;cstdlib&gt;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#include &lt;cstdio&gt;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Polygon vertices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GLfloat vertices[][2] =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{8, 4},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{2, 4},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{0, 8},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{3, 12},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{7, 12},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{10, 8}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const int numVertices = 6;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472863" y="2221943"/>
            <a:ext cx="8440937" cy="6721200"/>
            <a:chOff x="0" y="0"/>
            <a:chExt cx="11254583" cy="896159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1254583" cy="8961599"/>
              <a:chOff x="0" y="0"/>
              <a:chExt cx="1194936" cy="95148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194936" cy="951482"/>
              </a:xfrm>
              <a:custGeom>
                <a:avLst/>
                <a:gdLst/>
                <a:ahLst/>
                <a:cxnLst/>
                <a:rect r="r" b="b" t="t" l="l"/>
                <a:pathLst>
                  <a:path h="951482" w="1194936">
                    <a:moveTo>
                      <a:pt x="31184" y="0"/>
                    </a:moveTo>
                    <a:lnTo>
                      <a:pt x="1163751" y="0"/>
                    </a:lnTo>
                    <a:cubicBezTo>
                      <a:pt x="1180974" y="0"/>
                      <a:pt x="1194936" y="13962"/>
                      <a:pt x="1194936" y="31184"/>
                    </a:cubicBezTo>
                    <a:lnTo>
                      <a:pt x="1194936" y="920298"/>
                    </a:lnTo>
                    <a:cubicBezTo>
                      <a:pt x="1194936" y="937520"/>
                      <a:pt x="1180974" y="951482"/>
                      <a:pt x="1163751" y="951482"/>
                    </a:cubicBezTo>
                    <a:lnTo>
                      <a:pt x="31184" y="951482"/>
                    </a:lnTo>
                    <a:cubicBezTo>
                      <a:pt x="13962" y="951482"/>
                      <a:pt x="0" y="937520"/>
                      <a:pt x="0" y="920298"/>
                    </a:cubicBezTo>
                    <a:lnTo>
                      <a:pt x="0" y="31184"/>
                    </a:lnTo>
                    <a:cubicBezTo>
                      <a:pt x="0" y="13962"/>
                      <a:pt x="13962" y="0"/>
                      <a:pt x="31184" y="0"/>
                    </a:cubicBezTo>
                    <a:close/>
                  </a:path>
                </a:pathLst>
              </a:custGeom>
              <a:solidFill>
                <a:srgbClr val="AEAFD6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194936" cy="989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1254583" cy="1311119"/>
              <a:chOff x="0" y="0"/>
              <a:chExt cx="1194936" cy="13920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194936" cy="139206"/>
              </a:xfrm>
              <a:custGeom>
                <a:avLst/>
                <a:gdLst/>
                <a:ahLst/>
                <a:cxnLst/>
                <a:rect r="r" b="b" t="t" l="l"/>
                <a:pathLst>
                  <a:path h="139206" w="1194936">
                    <a:moveTo>
                      <a:pt x="15592" y="0"/>
                    </a:moveTo>
                    <a:lnTo>
                      <a:pt x="1179344" y="0"/>
                    </a:lnTo>
                    <a:cubicBezTo>
                      <a:pt x="1187955" y="0"/>
                      <a:pt x="1194936" y="6981"/>
                      <a:pt x="1194936" y="15592"/>
                    </a:cubicBezTo>
                    <a:lnTo>
                      <a:pt x="1194936" y="123614"/>
                    </a:lnTo>
                    <a:cubicBezTo>
                      <a:pt x="1194936" y="127749"/>
                      <a:pt x="1193293" y="131715"/>
                      <a:pt x="1190369" y="134639"/>
                    </a:cubicBezTo>
                    <a:cubicBezTo>
                      <a:pt x="1187445" y="137563"/>
                      <a:pt x="1183479" y="139206"/>
                      <a:pt x="1179344" y="139206"/>
                    </a:cubicBezTo>
                    <a:lnTo>
                      <a:pt x="15592" y="139206"/>
                    </a:lnTo>
                    <a:cubicBezTo>
                      <a:pt x="6981" y="139206"/>
                      <a:pt x="0" y="132225"/>
                      <a:pt x="0" y="123614"/>
                    </a:cubicBezTo>
                    <a:lnTo>
                      <a:pt x="0" y="15592"/>
                    </a:lnTo>
                    <a:cubicBezTo>
                      <a:pt x="0" y="6981"/>
                      <a:pt x="6981" y="0"/>
                      <a:pt x="15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194936" cy="177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621532" y="364746"/>
              <a:ext cx="10125521" cy="623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9"/>
                </a:lnSpc>
              </a:pPr>
              <a:r>
                <a:rPr lang="en-US" sz="313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Polygon vertex definition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21532" y="2009619"/>
              <a:ext cx="9218461" cy="5681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This</a:t>
              </a: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section defines the polygon to be drawn by listing its six corner coordinates. </a:t>
              </a:r>
            </a:p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Each pair represents an (x, y) vertex of the polygon. </a:t>
              </a: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variable numVertices stores the number of points, which will be used when drawing or transforming the shape.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5106" y="1851156"/>
            <a:ext cx="5112920" cy="842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// Funct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ion to draw the grid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 drawGrid()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glColor3f(0.9, 0.9, 0.9);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(int i = -5; i &lt;= 27; i++) {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Horizontal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glBegin(GL_LINES);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glVertex2f(-5, i);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glVertex2f(27, i);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glEnd();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// Vertical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glBegin(GL_LINES);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glVertex2f(i, -5);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glVertex2f(i, 27);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glEnd();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}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410143" y="2602225"/>
            <a:ext cx="8440937" cy="5558800"/>
            <a:chOff x="0" y="0"/>
            <a:chExt cx="11254583" cy="741173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54583" cy="7411733"/>
              <a:chOff x="0" y="0"/>
              <a:chExt cx="1194936" cy="7869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94936" cy="786928"/>
              </a:xfrm>
              <a:custGeom>
                <a:avLst/>
                <a:gdLst/>
                <a:ahLst/>
                <a:cxnLst/>
                <a:rect r="r" b="b" t="t" l="l"/>
                <a:pathLst>
                  <a:path h="786928" w="1194936">
                    <a:moveTo>
                      <a:pt x="31184" y="0"/>
                    </a:moveTo>
                    <a:lnTo>
                      <a:pt x="1163751" y="0"/>
                    </a:lnTo>
                    <a:cubicBezTo>
                      <a:pt x="1180974" y="0"/>
                      <a:pt x="1194936" y="13962"/>
                      <a:pt x="1194936" y="31184"/>
                    </a:cubicBezTo>
                    <a:lnTo>
                      <a:pt x="1194936" y="755743"/>
                    </a:lnTo>
                    <a:cubicBezTo>
                      <a:pt x="1194936" y="772966"/>
                      <a:pt x="1180974" y="786928"/>
                      <a:pt x="1163751" y="786928"/>
                    </a:cubicBezTo>
                    <a:lnTo>
                      <a:pt x="31184" y="786928"/>
                    </a:lnTo>
                    <a:cubicBezTo>
                      <a:pt x="13962" y="786928"/>
                      <a:pt x="0" y="772966"/>
                      <a:pt x="0" y="755743"/>
                    </a:cubicBezTo>
                    <a:lnTo>
                      <a:pt x="0" y="31184"/>
                    </a:lnTo>
                    <a:cubicBezTo>
                      <a:pt x="0" y="13962"/>
                      <a:pt x="13962" y="0"/>
                      <a:pt x="31184" y="0"/>
                    </a:cubicBezTo>
                    <a:close/>
                  </a:path>
                </a:pathLst>
              </a:custGeom>
              <a:solidFill>
                <a:srgbClr val="AEAFD6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194936" cy="8250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1254583" cy="1311119"/>
              <a:chOff x="0" y="0"/>
              <a:chExt cx="1194936" cy="13920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94936" cy="139206"/>
              </a:xfrm>
              <a:custGeom>
                <a:avLst/>
                <a:gdLst/>
                <a:ahLst/>
                <a:cxnLst/>
                <a:rect r="r" b="b" t="t" l="l"/>
                <a:pathLst>
                  <a:path h="139206" w="1194936">
                    <a:moveTo>
                      <a:pt x="15592" y="0"/>
                    </a:moveTo>
                    <a:lnTo>
                      <a:pt x="1179344" y="0"/>
                    </a:lnTo>
                    <a:cubicBezTo>
                      <a:pt x="1187955" y="0"/>
                      <a:pt x="1194936" y="6981"/>
                      <a:pt x="1194936" y="15592"/>
                    </a:cubicBezTo>
                    <a:lnTo>
                      <a:pt x="1194936" y="123614"/>
                    </a:lnTo>
                    <a:cubicBezTo>
                      <a:pt x="1194936" y="127749"/>
                      <a:pt x="1193293" y="131715"/>
                      <a:pt x="1190369" y="134639"/>
                    </a:cubicBezTo>
                    <a:cubicBezTo>
                      <a:pt x="1187445" y="137563"/>
                      <a:pt x="1183479" y="139206"/>
                      <a:pt x="1179344" y="139206"/>
                    </a:cubicBezTo>
                    <a:lnTo>
                      <a:pt x="15592" y="139206"/>
                    </a:lnTo>
                    <a:cubicBezTo>
                      <a:pt x="6981" y="139206"/>
                      <a:pt x="0" y="132225"/>
                      <a:pt x="0" y="123614"/>
                    </a:cubicBezTo>
                    <a:lnTo>
                      <a:pt x="0" y="15592"/>
                    </a:lnTo>
                    <a:cubicBezTo>
                      <a:pt x="0" y="6981"/>
                      <a:pt x="6981" y="0"/>
                      <a:pt x="15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194936" cy="177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621532" y="364746"/>
              <a:ext cx="10125521" cy="623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9"/>
                </a:lnSpc>
              </a:pPr>
              <a:r>
                <a:rPr lang="en-US" sz="313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Grid drawing function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075062" y="2115826"/>
              <a:ext cx="9218461" cy="31419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This</a:t>
              </a: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function draws a light gray background grid. </a:t>
              </a: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99" spc="167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It uses two loops to create horizontal and vertical lines between -5 and 25 on the axes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31566" y="152413"/>
            <a:ext cx="9424867" cy="15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b="true" sz="9000">
                <a:solidFill>
                  <a:srgbClr val="4E4A69"/>
                </a:solidFill>
                <a:latin typeface="Roboto Bold"/>
                <a:ea typeface="Roboto Bold"/>
                <a:cs typeface="Roboto Bold"/>
                <a:sym typeface="Roboto Bold"/>
              </a:rPr>
              <a:t>OPENGL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DAGj4cUzAc0</dc:identifier>
  <dcterms:modified xsi:type="dcterms:W3CDTF">2011-08-01T06:04:30Z</dcterms:modified>
  <cp:revision>1</cp:revision>
  <dc:title>Group 23 presentation</dc:title>
</cp:coreProperties>
</file>