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6" r:id="rId2"/>
    <p:sldId id="257" r:id="rId3"/>
    <p:sldId id="258" r:id="rId4"/>
    <p:sldId id="259" r:id="rId5"/>
    <p:sldId id="260" r:id="rId6"/>
    <p:sldId id="278" r:id="rId7"/>
    <p:sldId id="305" r:id="rId8"/>
    <p:sldId id="275" r:id="rId9"/>
    <p:sldId id="288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287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6D1"/>
    <a:srgbClr val="D42428"/>
    <a:srgbClr val="385723"/>
    <a:srgbClr val="E6E7E9"/>
    <a:srgbClr val="03A1A4"/>
    <a:srgbClr val="EF3078"/>
    <a:srgbClr val="D9D9D9"/>
    <a:srgbClr val="3B5998"/>
    <a:srgbClr val="EE952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4548D3-5B01-44DD-9A9A-3E26E1DF5207}" v="16" dt="2021-09-18T05:27:55.333"/>
    <p1510:client id="{8DAC0D74-D5B5-43FF-A734-51C6D65AF8E4}" v="45" dt="2021-09-18T04:48:43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slan Ramzan" userId="b5d1ffeecbc0bf42" providerId="Windows Live" clId="Web-{8DAC0D74-D5B5-43FF-A734-51C6D65AF8E4}"/>
    <pc:docChg chg="modSld">
      <pc:chgData name="Arslan Ramzan" userId="b5d1ffeecbc0bf42" providerId="Windows Live" clId="Web-{8DAC0D74-D5B5-43FF-A734-51C6D65AF8E4}" dt="2021-09-18T04:48:41.042" v="19" actId="20577"/>
      <pc:docMkLst>
        <pc:docMk/>
      </pc:docMkLst>
      <pc:sldChg chg="modSp">
        <pc:chgData name="Arslan Ramzan" userId="b5d1ffeecbc0bf42" providerId="Windows Live" clId="Web-{8DAC0D74-D5B5-43FF-A734-51C6D65AF8E4}" dt="2021-09-18T04:48:35.245" v="15" actId="20577"/>
        <pc:sldMkLst>
          <pc:docMk/>
          <pc:sldMk cId="0" sldId="257"/>
        </pc:sldMkLst>
        <pc:spChg chg="mod">
          <ac:chgData name="Arslan Ramzan" userId="b5d1ffeecbc0bf42" providerId="Windows Live" clId="Web-{8DAC0D74-D5B5-43FF-A734-51C6D65AF8E4}" dt="2021-09-18T04:48:35.245" v="15" actId="20577"/>
          <ac:spMkLst>
            <pc:docMk/>
            <pc:sldMk cId="0" sldId="257"/>
            <ac:spMk id="1048584" creationId="{00000000-0000-0000-0000-000000000000}"/>
          </ac:spMkLst>
        </pc:spChg>
      </pc:sldChg>
      <pc:sldChg chg="modSp">
        <pc:chgData name="Arslan Ramzan" userId="b5d1ffeecbc0bf42" providerId="Windows Live" clId="Web-{8DAC0D74-D5B5-43FF-A734-51C6D65AF8E4}" dt="2021-09-18T04:48:41.042" v="19" actId="20577"/>
        <pc:sldMkLst>
          <pc:docMk/>
          <pc:sldMk cId="0" sldId="258"/>
        </pc:sldMkLst>
        <pc:spChg chg="mod">
          <ac:chgData name="Arslan Ramzan" userId="b5d1ffeecbc0bf42" providerId="Windows Live" clId="Web-{8DAC0D74-D5B5-43FF-A734-51C6D65AF8E4}" dt="2021-09-18T04:48:41.042" v="19" actId="20577"/>
          <ac:spMkLst>
            <pc:docMk/>
            <pc:sldMk cId="0" sldId="258"/>
            <ac:spMk id="1048596" creationId="{00000000-0000-0000-0000-000000000000}"/>
          </ac:spMkLst>
        </pc:spChg>
      </pc:sldChg>
    </pc:docChg>
  </pc:docChgLst>
  <pc:docChgLst>
    <pc:chgData name="Arslan Ramzan" userId="b5d1ffeecbc0bf42" providerId="Windows Live" clId="Web-{354548D3-5B01-44DD-9A9A-3E26E1DF5207}"/>
    <pc:docChg chg="modSld">
      <pc:chgData name="Arslan Ramzan" userId="b5d1ffeecbc0bf42" providerId="Windows Live" clId="Web-{354548D3-5B01-44DD-9A9A-3E26E1DF5207}" dt="2021-09-18T05:27:55.333" v="7" actId="20577"/>
      <pc:docMkLst>
        <pc:docMk/>
      </pc:docMkLst>
      <pc:sldChg chg="modSp">
        <pc:chgData name="Arslan Ramzan" userId="b5d1ffeecbc0bf42" providerId="Windows Live" clId="Web-{354548D3-5B01-44DD-9A9A-3E26E1DF5207}" dt="2021-09-18T05:18:56.885" v="1" actId="20577"/>
        <pc:sldMkLst>
          <pc:docMk/>
          <pc:sldMk cId="2354002543" sldId="297"/>
        </pc:sldMkLst>
        <pc:spChg chg="mod">
          <ac:chgData name="Arslan Ramzan" userId="b5d1ffeecbc0bf42" providerId="Windows Live" clId="Web-{354548D3-5B01-44DD-9A9A-3E26E1DF5207}" dt="2021-09-18T05:18:56.885" v="1" actId="20577"/>
          <ac:spMkLst>
            <pc:docMk/>
            <pc:sldMk cId="2354002543" sldId="297"/>
            <ac:spMk id="15" creationId="{AED3ED26-3C95-4E7E-9748-F3F7BC30BC9F}"/>
          </ac:spMkLst>
        </pc:spChg>
      </pc:sldChg>
      <pc:sldChg chg="modSp">
        <pc:chgData name="Arslan Ramzan" userId="b5d1ffeecbc0bf42" providerId="Windows Live" clId="Web-{354548D3-5B01-44DD-9A9A-3E26E1DF5207}" dt="2021-09-18T05:24:40.767" v="3" actId="20577"/>
        <pc:sldMkLst>
          <pc:docMk/>
          <pc:sldMk cId="2786477673" sldId="301"/>
        </pc:sldMkLst>
        <pc:spChg chg="mod">
          <ac:chgData name="Arslan Ramzan" userId="b5d1ffeecbc0bf42" providerId="Windows Live" clId="Web-{354548D3-5B01-44DD-9A9A-3E26E1DF5207}" dt="2021-09-18T05:24:40.767" v="3" actId="20577"/>
          <ac:spMkLst>
            <pc:docMk/>
            <pc:sldMk cId="2786477673" sldId="301"/>
            <ac:spMk id="13" creationId="{1FDD88FE-3AE8-41E7-84B9-EB6DC335AAD0}"/>
          </ac:spMkLst>
        </pc:spChg>
      </pc:sldChg>
      <pc:sldChg chg="modSp">
        <pc:chgData name="Arslan Ramzan" userId="b5d1ffeecbc0bf42" providerId="Windows Live" clId="Web-{354548D3-5B01-44DD-9A9A-3E26E1DF5207}" dt="2021-09-18T05:27:55.333" v="7" actId="20577"/>
        <pc:sldMkLst>
          <pc:docMk/>
          <pc:sldMk cId="2710742032" sldId="302"/>
        </pc:sldMkLst>
        <pc:spChg chg="mod">
          <ac:chgData name="Arslan Ramzan" userId="b5d1ffeecbc0bf42" providerId="Windows Live" clId="Web-{354548D3-5B01-44DD-9A9A-3E26E1DF5207}" dt="2021-09-18T05:26:40.347" v="5" actId="20577"/>
          <ac:spMkLst>
            <pc:docMk/>
            <pc:sldMk cId="2710742032" sldId="302"/>
            <ac:spMk id="12" creationId="{E86DF00D-9C98-4520-B6C7-90471EAAC66E}"/>
          </ac:spMkLst>
        </pc:spChg>
        <pc:spChg chg="mod">
          <ac:chgData name="Arslan Ramzan" userId="b5d1ffeecbc0bf42" providerId="Windows Live" clId="Web-{354548D3-5B01-44DD-9A9A-3E26E1DF5207}" dt="2021-09-18T05:27:55.333" v="7" actId="20577"/>
          <ac:spMkLst>
            <pc:docMk/>
            <pc:sldMk cId="2710742032" sldId="302"/>
            <ac:spMk id="14" creationId="{6FAD4708-1625-42C0-8017-ADAAF4B288B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6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6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6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3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10487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10487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10487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40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10487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4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746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10487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5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5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5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104875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10487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59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10487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29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3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10487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115F-65E7-4948-BBBD-A84F05213A8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google.com" TargetMode="External"/><Relationship Id="rId2" Type="http://schemas.openxmlformats.org/officeDocument/2006/relationships/hyperlink" Target="tag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56BEAE-E877-4491-BB84-6EC2D9829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"/>
            <a:ext cx="12192000" cy="684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8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6D3DF6D8-DA4C-4F0B-90B0-937C0FB65180}"/>
              </a:ext>
            </a:extLst>
          </p:cNvPr>
          <p:cNvSpPr txBox="1"/>
          <p:nvPr/>
        </p:nvSpPr>
        <p:spPr>
          <a:xfrm>
            <a:off x="2061260" y="199233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B L O G   W R I T I N G</a:t>
            </a:r>
            <a:endParaRPr lang="zh-CN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779" y="1190384"/>
            <a:ext cx="10344204" cy="1141896"/>
          </a:xfrm>
        </p:spPr>
        <p:txBody>
          <a:bodyPr>
            <a:normAutofit/>
          </a:bodyPr>
          <a:lstStyle/>
          <a:p>
            <a:r>
              <a:rPr lang="en-US" altLang="en-GB" sz="5400" b="1" dirty="0">
                <a:solidFill>
                  <a:srgbClr val="0000FF"/>
                </a:solidFill>
              </a:rPr>
              <a:t>BLOGS</a:t>
            </a:r>
            <a:endParaRPr lang="en-GB" sz="5400" b="1" dirty="0">
              <a:solidFill>
                <a:srgbClr val="0000FF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16B222-1F85-47AE-BFF9-ED05F89C7EBB}"/>
              </a:ext>
            </a:extLst>
          </p:cNvPr>
          <p:cNvSpPr/>
          <p:nvPr/>
        </p:nvSpPr>
        <p:spPr>
          <a:xfrm>
            <a:off x="1166072" y="2774466"/>
            <a:ext cx="9859618" cy="216010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6043E-708F-4C44-97AA-D039B11395DC}"/>
              </a:ext>
            </a:extLst>
          </p:cNvPr>
          <p:cNvSpPr txBox="1"/>
          <p:nvPr/>
        </p:nvSpPr>
        <p:spPr>
          <a:xfrm>
            <a:off x="1479984" y="3429000"/>
            <a:ext cx="9422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What to Write an effective blog ?</a:t>
            </a:r>
          </a:p>
        </p:txBody>
      </p:sp>
    </p:spTree>
    <p:extLst>
      <p:ext uri="{BB962C8B-B14F-4D97-AF65-F5344CB8AC3E}">
        <p14:creationId xmlns:p14="http://schemas.microsoft.com/office/powerpoint/2010/main" val="209913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2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6D3DF6D8-DA4C-4F0B-90B0-937C0FB65180}"/>
              </a:ext>
            </a:extLst>
          </p:cNvPr>
          <p:cNvSpPr txBox="1"/>
          <p:nvPr/>
        </p:nvSpPr>
        <p:spPr>
          <a:xfrm>
            <a:off x="2061260" y="199233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B L O G   W R I T I N G</a:t>
            </a:r>
            <a:endParaRPr lang="zh-CN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956DFB8-9130-4A0F-AEDA-FB89BFF4F997}"/>
              </a:ext>
            </a:extLst>
          </p:cNvPr>
          <p:cNvSpPr txBox="1"/>
          <p:nvPr/>
        </p:nvSpPr>
        <p:spPr>
          <a:xfrm>
            <a:off x="1478709" y="2688566"/>
            <a:ext cx="1004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85723"/>
                </a:solidFill>
              </a:rPr>
              <a:t>Blog consists of a Title, Body, Permalink and the Post date.</a:t>
            </a:r>
          </a:p>
        </p:txBody>
      </p: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780" y="1190384"/>
            <a:ext cx="10344204" cy="1141896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0000FF"/>
                </a:solidFill>
              </a:rPr>
              <a:t>How to write an effective Blog ?</a:t>
            </a:r>
            <a:endParaRPr lang="en-GB" sz="5400" b="1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1855A-84FF-4090-A6AF-3916231EC410}"/>
              </a:ext>
            </a:extLst>
          </p:cNvPr>
          <p:cNvSpPr txBox="1"/>
          <p:nvPr/>
        </p:nvSpPr>
        <p:spPr>
          <a:xfrm>
            <a:off x="1437102" y="3568072"/>
            <a:ext cx="99391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Title, the main title, or headline, of the post.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Body, main content of the post.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Permalink, the URL of the full, individual article.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Post Date, date and time the post was published.</a:t>
            </a:r>
          </a:p>
        </p:txBody>
      </p:sp>
    </p:spTree>
    <p:extLst>
      <p:ext uri="{BB962C8B-B14F-4D97-AF65-F5344CB8AC3E}">
        <p14:creationId xmlns:p14="http://schemas.microsoft.com/office/powerpoint/2010/main" val="373615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13" grpId="0"/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6D3DF6D8-DA4C-4F0B-90B0-937C0FB65180}"/>
              </a:ext>
            </a:extLst>
          </p:cNvPr>
          <p:cNvSpPr txBox="1"/>
          <p:nvPr/>
        </p:nvSpPr>
        <p:spPr>
          <a:xfrm>
            <a:off x="2156510" y="208762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B L O G   W R I T I N G</a:t>
            </a:r>
            <a:endParaRPr lang="zh-CN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956DFB8-9130-4A0F-AEDA-FB89BFF4F997}"/>
              </a:ext>
            </a:extLst>
          </p:cNvPr>
          <p:cNvSpPr txBox="1"/>
          <p:nvPr/>
        </p:nvSpPr>
        <p:spPr>
          <a:xfrm>
            <a:off x="1437102" y="2199316"/>
            <a:ext cx="1004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85723"/>
                </a:solidFill>
              </a:rPr>
              <a:t>Blog consists of a Title, Body, Permalink and the Post date.</a:t>
            </a:r>
          </a:p>
        </p:txBody>
      </p: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780" y="987034"/>
            <a:ext cx="10344204" cy="1141896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0000FF"/>
                </a:solidFill>
              </a:rPr>
              <a:t>How to write an effective Blog ?</a:t>
            </a:r>
            <a:endParaRPr lang="en-GB" sz="5400" b="1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1855A-84FF-4090-A6AF-3916231EC410}"/>
              </a:ext>
            </a:extLst>
          </p:cNvPr>
          <p:cNvSpPr txBox="1"/>
          <p:nvPr/>
        </p:nvSpPr>
        <p:spPr>
          <a:xfrm>
            <a:off x="1437102" y="2792922"/>
            <a:ext cx="99391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Title, the main title, or headline, of the post.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Body, main content of the post.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Permalink, the URL of the full, individual article.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Post Date, date and time the post was published.</a:t>
            </a:r>
          </a:p>
        </p:txBody>
      </p:sp>
      <p:sp>
        <p:nvSpPr>
          <p:cNvPr id="12" name="Title 1048708">
            <a:extLst>
              <a:ext uri="{FF2B5EF4-FFF2-40B4-BE49-F238E27FC236}">
                <a16:creationId xmlns:a16="http://schemas.microsoft.com/office/drawing/2014/main" id="{4E09F644-B44A-45B9-ABC7-5886ECD4C2E0}"/>
              </a:ext>
            </a:extLst>
          </p:cNvPr>
          <p:cNvSpPr txBox="1">
            <a:spLocks/>
          </p:cNvSpPr>
          <p:nvPr/>
        </p:nvSpPr>
        <p:spPr>
          <a:xfrm>
            <a:off x="923780" y="4505216"/>
            <a:ext cx="9099202" cy="6604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GB" sz="2800" b="1" dirty="0">
                <a:solidFill>
                  <a:srgbClr val="385723"/>
                </a:solidFill>
              </a:rPr>
              <a:t>A blog entry optionally includes the following:</a:t>
            </a:r>
            <a:endParaRPr lang="en-GB" sz="2800" b="1" dirty="0">
              <a:solidFill>
                <a:srgbClr val="38572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D3ED26-3C95-4E7E-9748-F3F7BC30BC9F}"/>
              </a:ext>
            </a:extLst>
          </p:cNvPr>
          <p:cNvSpPr txBox="1"/>
          <p:nvPr/>
        </p:nvSpPr>
        <p:spPr>
          <a:xfrm>
            <a:off x="1437102" y="5165618"/>
            <a:ext cx="111016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Comments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Categories (or </a:t>
            </a:r>
            <a:r>
              <a:rPr lang="en-US" sz="2800" dirty="0">
                <a:solidFill>
                  <a:srgbClr val="FF0000"/>
                </a:solidFill>
                <a:hlinkClick r:id="rId2" action="ppaction://hlinkfile"/>
              </a:rPr>
              <a:t>tags</a:t>
            </a:r>
            <a:r>
              <a:rPr lang="en-US" sz="2800" dirty="0">
                <a:solidFill>
                  <a:srgbClr val="FF0000"/>
                </a:solidFill>
              </a:rPr>
              <a:t>) - subjects that the entry discusses.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  <a:hlinkClick r:id="rId3" action="ppaction://hlinkfile"/>
              </a:rPr>
              <a:t>Trackback</a:t>
            </a:r>
            <a:r>
              <a:rPr lang="en-US" sz="2800" dirty="0">
                <a:solidFill>
                  <a:srgbClr val="FF0000"/>
                </a:solidFill>
              </a:rPr>
              <a:t> and or </a:t>
            </a:r>
            <a:r>
              <a:rPr lang="en-US" sz="2800" dirty="0">
                <a:solidFill>
                  <a:srgbClr val="FF0000"/>
                </a:solidFill>
                <a:hlinkClick r:id="rId3" action="ppaction://hlinkfile"/>
              </a:rPr>
              <a:t>pingback</a:t>
            </a:r>
            <a:r>
              <a:rPr lang="en-US" sz="2800" dirty="0">
                <a:solidFill>
                  <a:srgbClr val="FF0000"/>
                </a:solidFill>
              </a:rPr>
              <a:t> - links to other sites that refer to the entry.</a:t>
            </a:r>
          </a:p>
        </p:txBody>
      </p:sp>
    </p:spTree>
    <p:extLst>
      <p:ext uri="{BB962C8B-B14F-4D97-AF65-F5344CB8AC3E}">
        <p14:creationId xmlns:p14="http://schemas.microsoft.com/office/powerpoint/2010/main" val="188836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13" grpId="0"/>
      <p:bldP spid="14" grpId="0" build="p"/>
      <p:bldP spid="12" grpId="0"/>
      <p:bldP spid="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6D3DF6D8-DA4C-4F0B-90B0-937C0FB65180}"/>
              </a:ext>
            </a:extLst>
          </p:cNvPr>
          <p:cNvSpPr txBox="1"/>
          <p:nvPr/>
        </p:nvSpPr>
        <p:spPr>
          <a:xfrm>
            <a:off x="2061260" y="199233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B L O G   W R I T I N G</a:t>
            </a:r>
            <a:endParaRPr lang="zh-CN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956DFB8-9130-4A0F-AEDA-FB89BFF4F997}"/>
              </a:ext>
            </a:extLst>
          </p:cNvPr>
          <p:cNvSpPr txBox="1"/>
          <p:nvPr/>
        </p:nvSpPr>
        <p:spPr>
          <a:xfrm>
            <a:off x="1437103" y="1621271"/>
            <a:ext cx="9376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85723"/>
                </a:solidFill>
              </a:rPr>
              <a:t>Before you begin blog writing, consider the following points 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D3ED26-3C95-4E7E-9748-F3F7BC30BC9F}"/>
              </a:ext>
            </a:extLst>
          </p:cNvPr>
          <p:cNvSpPr txBox="1"/>
          <p:nvPr/>
        </p:nvSpPr>
        <p:spPr>
          <a:xfrm>
            <a:off x="1437103" y="3374682"/>
            <a:ext cx="41320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IDEAS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ORGANIZATION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VOICE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WORD CHOICE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SENTENCE FLUENCY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PRESENTATIONS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D89497-8436-48FE-A832-DC882937B715}"/>
              </a:ext>
            </a:extLst>
          </p:cNvPr>
          <p:cNvSpPr txBox="1"/>
          <p:nvPr/>
        </p:nvSpPr>
        <p:spPr>
          <a:xfrm>
            <a:off x="1437103" y="2497976"/>
            <a:ext cx="6347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0070C0"/>
                </a:solidFill>
                <a:latin typeface="Arial-BoldMT"/>
              </a:rPr>
              <a:t>Blogs should contain-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93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build="p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6D3DF6D8-DA4C-4F0B-90B0-937C0FB65180}"/>
              </a:ext>
            </a:extLst>
          </p:cNvPr>
          <p:cNvSpPr txBox="1"/>
          <p:nvPr/>
        </p:nvSpPr>
        <p:spPr>
          <a:xfrm>
            <a:off x="2061260" y="199233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B L O G   W R I T I N G</a:t>
            </a:r>
            <a:endParaRPr lang="zh-CN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ED3ED26-3C95-4E7E-9748-F3F7BC30BC9F}"/>
              </a:ext>
            </a:extLst>
          </p:cNvPr>
          <p:cNvSpPr txBox="1"/>
          <p:nvPr/>
        </p:nvSpPr>
        <p:spPr>
          <a:xfrm>
            <a:off x="1252021" y="2705823"/>
            <a:ext cx="101187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26A6D1"/>
                </a:solidFill>
              </a:rPr>
              <a:t>Ideas – </a:t>
            </a:r>
            <a:r>
              <a:rPr lang="en-US" sz="2800" dirty="0">
                <a:solidFill>
                  <a:srgbClr val="FF0000"/>
                </a:solidFill>
              </a:rPr>
              <a:t>Ideas are the stuff of which messages are made.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26A6D1"/>
                </a:solidFill>
              </a:rPr>
              <a:t>Organization – </a:t>
            </a:r>
            <a:r>
              <a:rPr lang="en-US" sz="2800" dirty="0">
                <a:solidFill>
                  <a:srgbClr val="FF0000"/>
                </a:solidFill>
              </a:rPr>
              <a:t>Ordering ideas logically so that they make sense.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26A6D1"/>
                </a:solidFill>
              </a:rPr>
              <a:t>Voice – </a:t>
            </a:r>
            <a:r>
              <a:rPr lang="en-US" sz="2800" dirty="0">
                <a:solidFill>
                  <a:srgbClr val="FF0000"/>
                </a:solidFill>
              </a:rPr>
              <a:t>Voice is tone and style that you consciously choose to suit  the target audience.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26A6D1"/>
                </a:solidFill>
              </a:rPr>
              <a:t>Word Choice – </a:t>
            </a:r>
            <a:r>
              <a:rPr lang="en-US" sz="2800" dirty="0">
                <a:solidFill>
                  <a:srgbClr val="FF0000"/>
                </a:solidFill>
              </a:rPr>
              <a:t>Word choice is finding the perfect word to convey the message in an effective manner.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6DF00D-9C98-4520-B6C7-90471EAAC66E}"/>
              </a:ext>
            </a:extLst>
          </p:cNvPr>
          <p:cNvSpPr txBox="1"/>
          <p:nvPr/>
        </p:nvSpPr>
        <p:spPr>
          <a:xfrm>
            <a:off x="1442521" y="1468451"/>
            <a:ext cx="9376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85723"/>
                </a:solidFill>
              </a:rPr>
              <a:t>Before you begin blog writing, consider the following points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9AC735-78A7-4491-9C50-015FD9C36871}"/>
              </a:ext>
            </a:extLst>
          </p:cNvPr>
          <p:cNvSpPr txBox="1"/>
          <p:nvPr/>
        </p:nvSpPr>
        <p:spPr>
          <a:xfrm>
            <a:off x="1442521" y="2087137"/>
            <a:ext cx="6347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0070C0"/>
                </a:solidFill>
                <a:latin typeface="Arial-BoldMT"/>
              </a:rPr>
              <a:t>Blogs should contain-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1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build="p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6D3DF6D8-DA4C-4F0B-90B0-937C0FB65180}"/>
              </a:ext>
            </a:extLst>
          </p:cNvPr>
          <p:cNvSpPr txBox="1"/>
          <p:nvPr/>
        </p:nvSpPr>
        <p:spPr>
          <a:xfrm>
            <a:off x="2061260" y="199233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B L O G   W R I T I N G</a:t>
            </a:r>
            <a:endParaRPr lang="zh-CN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ED3ED26-3C95-4E7E-9748-F3F7BC30BC9F}"/>
              </a:ext>
            </a:extLst>
          </p:cNvPr>
          <p:cNvSpPr txBox="1"/>
          <p:nvPr/>
        </p:nvSpPr>
        <p:spPr>
          <a:xfrm>
            <a:off x="1252021" y="3071025"/>
            <a:ext cx="10118794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26A6D1"/>
                </a:solidFill>
              </a:rPr>
              <a:t>Sentence Fluency – </a:t>
            </a:r>
            <a:r>
              <a:rPr lang="en-US" sz="2800" dirty="0">
                <a:solidFill>
                  <a:srgbClr val="FF0000"/>
                </a:solidFill>
              </a:rPr>
              <a:t>Sentence fluency is to make the reading move with pace, flow, and rhythm.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26A6D1"/>
                </a:solidFill>
              </a:rPr>
              <a:t>Presentation – </a:t>
            </a:r>
            <a:r>
              <a:rPr lang="en-US" sz="2800" dirty="0">
                <a:solidFill>
                  <a:srgbClr val="FF0000"/>
                </a:solidFill>
              </a:rPr>
              <a:t>Presentation is the preparation of the written message in a way that attracts readers attention.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6DF00D-9C98-4520-B6C7-90471EAAC66E}"/>
              </a:ext>
            </a:extLst>
          </p:cNvPr>
          <p:cNvSpPr txBox="1"/>
          <p:nvPr/>
        </p:nvSpPr>
        <p:spPr>
          <a:xfrm>
            <a:off x="1442521" y="1468451"/>
            <a:ext cx="9376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85723"/>
                </a:solidFill>
              </a:rPr>
              <a:t>Before you begin blog writing, consider the following points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9AC735-78A7-4491-9C50-015FD9C36871}"/>
              </a:ext>
            </a:extLst>
          </p:cNvPr>
          <p:cNvSpPr txBox="1"/>
          <p:nvPr/>
        </p:nvSpPr>
        <p:spPr>
          <a:xfrm>
            <a:off x="1442521" y="2269738"/>
            <a:ext cx="6347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0070C0"/>
                </a:solidFill>
                <a:latin typeface="Arial-BoldMT"/>
              </a:rPr>
              <a:t>Blogs should contain-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00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build="p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6D3DF6D8-DA4C-4F0B-90B0-937C0FB65180}"/>
              </a:ext>
            </a:extLst>
          </p:cNvPr>
          <p:cNvSpPr txBox="1"/>
          <p:nvPr/>
        </p:nvSpPr>
        <p:spPr>
          <a:xfrm>
            <a:off x="2061260" y="209802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B L O G   W R I T I N G</a:t>
            </a:r>
            <a:endParaRPr lang="zh-CN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ED3ED26-3C95-4E7E-9748-F3F7BC30BC9F}"/>
              </a:ext>
            </a:extLst>
          </p:cNvPr>
          <p:cNvSpPr txBox="1"/>
          <p:nvPr/>
        </p:nvSpPr>
        <p:spPr>
          <a:xfrm>
            <a:off x="1036485" y="2521059"/>
            <a:ext cx="101187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Write with the reader in mind.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Remember WIIFM- What’s In It For Me ? Your reader will read your post  Looking for what’s in it for them.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6DF00D-9C98-4520-B6C7-90471EAAC66E}"/>
              </a:ext>
            </a:extLst>
          </p:cNvPr>
          <p:cNvSpPr txBox="1"/>
          <p:nvPr/>
        </p:nvSpPr>
        <p:spPr>
          <a:xfrm>
            <a:off x="1407546" y="1626523"/>
            <a:ext cx="9376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85723"/>
                </a:solidFill>
              </a:rPr>
              <a:t>While writing a blog…</a:t>
            </a:r>
          </a:p>
        </p:txBody>
      </p:sp>
    </p:spTree>
    <p:extLst>
      <p:ext uri="{BB962C8B-B14F-4D97-AF65-F5344CB8AC3E}">
        <p14:creationId xmlns:p14="http://schemas.microsoft.com/office/powerpoint/2010/main" val="384006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build="p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6D3DF6D8-DA4C-4F0B-90B0-937C0FB65180}"/>
              </a:ext>
            </a:extLst>
          </p:cNvPr>
          <p:cNvSpPr txBox="1"/>
          <p:nvPr/>
        </p:nvSpPr>
        <p:spPr>
          <a:xfrm>
            <a:off x="2061260" y="199233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B L O G   W R I T I N G</a:t>
            </a:r>
            <a:endParaRPr lang="zh-CN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ED3ED26-3C95-4E7E-9748-F3F7BC30BC9F}"/>
              </a:ext>
            </a:extLst>
          </p:cNvPr>
          <p:cNvSpPr txBox="1"/>
          <p:nvPr/>
        </p:nvSpPr>
        <p:spPr>
          <a:xfrm>
            <a:off x="1036485" y="2521059"/>
            <a:ext cx="101187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Make it valuable and worthwhile. Don’t waste people’s time.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Proof-read for typos and glaring grammatical errors.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Keep it short and simple. As most online readers are scanners, ‘lengthy’ means ‘uninteresting’, generally.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 Keep it lively &amp; interesting.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6DF00D-9C98-4520-B6C7-90471EAAC66E}"/>
              </a:ext>
            </a:extLst>
          </p:cNvPr>
          <p:cNvSpPr txBox="1"/>
          <p:nvPr/>
        </p:nvSpPr>
        <p:spPr>
          <a:xfrm>
            <a:off x="1312296" y="1591463"/>
            <a:ext cx="9376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85723"/>
                </a:solidFill>
              </a:rPr>
              <a:t>Content:</a:t>
            </a:r>
          </a:p>
        </p:txBody>
      </p:sp>
    </p:spTree>
    <p:extLst>
      <p:ext uri="{BB962C8B-B14F-4D97-AF65-F5344CB8AC3E}">
        <p14:creationId xmlns:p14="http://schemas.microsoft.com/office/powerpoint/2010/main" val="106748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build="p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6D3DF6D8-DA4C-4F0B-90B0-937C0FB65180}"/>
              </a:ext>
            </a:extLst>
          </p:cNvPr>
          <p:cNvSpPr txBox="1"/>
          <p:nvPr/>
        </p:nvSpPr>
        <p:spPr>
          <a:xfrm>
            <a:off x="2061260" y="199233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B L O G   W R I T I N G</a:t>
            </a:r>
            <a:endParaRPr lang="zh-CN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ED3ED26-3C95-4E7E-9748-F3F7BC30BC9F}"/>
              </a:ext>
            </a:extLst>
          </p:cNvPr>
          <p:cNvSpPr txBox="1"/>
          <p:nvPr/>
        </p:nvSpPr>
        <p:spPr>
          <a:xfrm>
            <a:off x="1036485" y="2574068"/>
            <a:ext cx="101187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Write like you’re speaking to your friend…or to yourself! Just, get to the point quickly.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Keep in mind the 5 W’s in the first paragraph: who, what, why, when and where.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Publishing short posts more frequently, is better, than publishing lengthy articles every few weeks.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6DF00D-9C98-4520-B6C7-90471EAAC66E}"/>
              </a:ext>
            </a:extLst>
          </p:cNvPr>
          <p:cNvSpPr txBox="1"/>
          <p:nvPr/>
        </p:nvSpPr>
        <p:spPr>
          <a:xfrm>
            <a:off x="1312296" y="1591463"/>
            <a:ext cx="9376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85723"/>
                </a:solidFill>
              </a:rPr>
              <a:t>Style should be direct &amp; crispy…</a:t>
            </a:r>
          </a:p>
        </p:txBody>
      </p:sp>
    </p:spTree>
    <p:extLst>
      <p:ext uri="{BB962C8B-B14F-4D97-AF65-F5344CB8AC3E}">
        <p14:creationId xmlns:p14="http://schemas.microsoft.com/office/powerpoint/2010/main" val="213347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6D3DF6D8-DA4C-4F0B-90B0-937C0FB65180}"/>
              </a:ext>
            </a:extLst>
          </p:cNvPr>
          <p:cNvSpPr txBox="1"/>
          <p:nvPr/>
        </p:nvSpPr>
        <p:spPr>
          <a:xfrm>
            <a:off x="2061260" y="199233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B L O G   W R I T I N G</a:t>
            </a:r>
            <a:endParaRPr lang="zh-CN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ED3ED26-3C95-4E7E-9748-F3F7BC30BC9F}"/>
              </a:ext>
            </a:extLst>
          </p:cNvPr>
          <p:cNvSpPr txBox="1"/>
          <p:nvPr/>
        </p:nvSpPr>
        <p:spPr>
          <a:xfrm>
            <a:off x="1036485" y="4334035"/>
            <a:ext cx="10118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This will help you stay on course, and the search engines will love your blog.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6DF00D-9C98-4520-B6C7-90471EAAC66E}"/>
              </a:ext>
            </a:extLst>
          </p:cNvPr>
          <p:cNvSpPr txBox="1"/>
          <p:nvPr/>
        </p:nvSpPr>
        <p:spPr>
          <a:xfrm>
            <a:off x="1407546" y="1569858"/>
            <a:ext cx="9376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85723"/>
                </a:solidFill>
              </a:rPr>
              <a:t>Link often..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DD88FE-3AE8-41E7-84B9-EB6DC335AAD0}"/>
              </a:ext>
            </a:extLst>
          </p:cNvPr>
          <p:cNvSpPr txBox="1"/>
          <p:nvPr/>
        </p:nvSpPr>
        <p:spPr>
          <a:xfrm>
            <a:off x="1407546" y="3404929"/>
            <a:ext cx="937667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385723"/>
                </a:solidFill>
              </a:rPr>
              <a:t>Use keywords...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AD4708-1625-42C0-8017-ADAAF4B288BF}"/>
              </a:ext>
            </a:extLst>
          </p:cNvPr>
          <p:cNvSpPr txBox="1"/>
          <p:nvPr/>
        </p:nvSpPr>
        <p:spPr>
          <a:xfrm>
            <a:off x="1036485" y="2540466"/>
            <a:ext cx="101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As it build credibility</a:t>
            </a:r>
          </a:p>
        </p:txBody>
      </p:sp>
    </p:spTree>
    <p:extLst>
      <p:ext uri="{BB962C8B-B14F-4D97-AF65-F5344CB8AC3E}">
        <p14:creationId xmlns:p14="http://schemas.microsoft.com/office/powerpoint/2010/main" val="278647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extBox 3"/>
          <p:cNvSpPr txBox="1"/>
          <p:nvPr/>
        </p:nvSpPr>
        <p:spPr>
          <a:xfrm>
            <a:off x="1010782" y="3429000"/>
            <a:ext cx="10459363" cy="17081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en-GB" sz="3500" b="1" dirty="0">
                <a:solidFill>
                  <a:srgbClr val="000000"/>
                </a:solidFill>
                <a:latin typeface="Tw Cen MT"/>
              </a:rPr>
              <a:t>A SOFTWARE COMPANY IN PAKISTAN PROVIDING SERVICES IN FIELD OF IT AND SOFTWARE DEVELOPMENT </a:t>
            </a:r>
            <a:endParaRPr lang="en-US" sz="3500" b="1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  <p:grpSp>
        <p:nvGrpSpPr>
          <p:cNvPr id="26" name="Group 14"/>
          <p:cNvGrpSpPr/>
          <p:nvPr/>
        </p:nvGrpSpPr>
        <p:grpSpPr>
          <a:xfrm>
            <a:off x="4620626" y="5883557"/>
            <a:ext cx="3402294" cy="451824"/>
            <a:chOff x="4679586" y="878988"/>
            <a:chExt cx="1434489" cy="190500"/>
          </a:xfrm>
        </p:grpSpPr>
        <p:sp>
          <p:nvSpPr>
            <p:cNvPr id="1048585" name="Oval 15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6" name="Oval 16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7" name="Oval 17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8" name="Oval 18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9" name="Oval 19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97152" name="Picture 209715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86334" y="258939"/>
            <a:ext cx="5419055" cy="2887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9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6D3DF6D8-DA4C-4F0B-90B0-937C0FB65180}"/>
              </a:ext>
            </a:extLst>
          </p:cNvPr>
          <p:cNvSpPr txBox="1"/>
          <p:nvPr/>
        </p:nvSpPr>
        <p:spPr>
          <a:xfrm>
            <a:off x="2061260" y="199233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B L O G   W R I T I N G</a:t>
            </a:r>
            <a:endParaRPr lang="zh-CN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86DF00D-9C98-4520-B6C7-90471EAAC66E}"/>
              </a:ext>
            </a:extLst>
          </p:cNvPr>
          <p:cNvSpPr txBox="1"/>
          <p:nvPr/>
        </p:nvSpPr>
        <p:spPr>
          <a:xfrm>
            <a:off x="1407546" y="1549315"/>
            <a:ext cx="937667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385723"/>
                </a:solidFill>
              </a:rPr>
              <a:t>Write clearly...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AD4708-1625-42C0-8017-ADAAF4B288BF}"/>
              </a:ext>
            </a:extLst>
          </p:cNvPr>
          <p:cNvSpPr txBox="1"/>
          <p:nvPr/>
        </p:nvSpPr>
        <p:spPr>
          <a:xfrm>
            <a:off x="1036485" y="2616132"/>
            <a:ext cx="10118794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Short sentences, only one concept per sentence.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No double speak or jargon; not more than one idea in one sentence as you don’t want to confuse the reader.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Spoon feed them.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Use commas and dashes liberally.</a:t>
            </a:r>
            <a:endParaRPr lang="en-US" sz="2800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074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6D3DF6D8-DA4C-4F0B-90B0-937C0FB65180}"/>
              </a:ext>
            </a:extLst>
          </p:cNvPr>
          <p:cNvSpPr txBox="1"/>
          <p:nvPr/>
        </p:nvSpPr>
        <p:spPr>
          <a:xfrm>
            <a:off x="2156510" y="112533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B L O G   W R I T I N G</a:t>
            </a:r>
            <a:endParaRPr lang="zh-CN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86DF00D-9C98-4520-B6C7-90471EAAC66E}"/>
              </a:ext>
            </a:extLst>
          </p:cNvPr>
          <p:cNvSpPr txBox="1"/>
          <p:nvPr/>
        </p:nvSpPr>
        <p:spPr>
          <a:xfrm>
            <a:off x="1407546" y="1549315"/>
            <a:ext cx="9376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85723"/>
                </a:solidFill>
              </a:rPr>
              <a:t>Write like you talk...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AD4708-1625-42C0-8017-ADAAF4B288BF}"/>
              </a:ext>
            </a:extLst>
          </p:cNvPr>
          <p:cNvSpPr txBox="1"/>
          <p:nvPr/>
        </p:nvSpPr>
        <p:spPr>
          <a:xfrm>
            <a:off x="1036485" y="2616132"/>
            <a:ext cx="101187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It’s okay to use common expressions from speech.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b="1" dirty="0">
                <a:solidFill>
                  <a:srgbClr val="26A6D1"/>
                </a:solidFill>
              </a:rPr>
              <a:t>E.g..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	</a:t>
            </a:r>
            <a:r>
              <a:rPr lang="en-US" sz="2800" dirty="0">
                <a:solidFill>
                  <a:srgbClr val="00B050"/>
                </a:solidFill>
              </a:rPr>
              <a:t>Don’t even go there…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	Now, I ask you</a:t>
            </a:r>
          </a:p>
          <a:p>
            <a:endParaRPr lang="en-US" sz="2800" dirty="0">
              <a:solidFill>
                <a:srgbClr val="00B05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Use a clear headline, and don’t be afraid to make bold statements, but don’t mislead people</a:t>
            </a:r>
          </a:p>
        </p:txBody>
      </p:sp>
    </p:spTree>
    <p:extLst>
      <p:ext uri="{BB962C8B-B14F-4D97-AF65-F5344CB8AC3E}">
        <p14:creationId xmlns:p14="http://schemas.microsoft.com/office/powerpoint/2010/main" val="45919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6D3DF6D8-DA4C-4F0B-90B0-937C0FB65180}"/>
              </a:ext>
            </a:extLst>
          </p:cNvPr>
          <p:cNvSpPr txBox="1"/>
          <p:nvPr/>
        </p:nvSpPr>
        <p:spPr>
          <a:xfrm>
            <a:off x="2061260" y="199233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B L O G   W R I T I N G</a:t>
            </a:r>
            <a:endParaRPr lang="zh-CN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86DF00D-9C98-4520-B6C7-90471EAAC66E}"/>
              </a:ext>
            </a:extLst>
          </p:cNvPr>
          <p:cNvSpPr txBox="1"/>
          <p:nvPr/>
        </p:nvSpPr>
        <p:spPr>
          <a:xfrm>
            <a:off x="1407546" y="1549315"/>
            <a:ext cx="9376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85723"/>
                </a:solidFill>
              </a:rPr>
              <a:t>To sum up...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AD4708-1625-42C0-8017-ADAAF4B288BF}"/>
              </a:ext>
            </a:extLst>
          </p:cNvPr>
          <p:cNvSpPr txBox="1"/>
          <p:nvPr/>
        </p:nvSpPr>
        <p:spPr>
          <a:xfrm>
            <a:off x="1036485" y="2616132"/>
            <a:ext cx="101187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6A6D1"/>
                </a:solidFill>
              </a:rPr>
              <a:t>The basic guidelines for blog writing are:</a:t>
            </a:r>
            <a:r>
              <a:rPr lang="en-US" sz="2800" dirty="0">
                <a:solidFill>
                  <a:srgbClr val="FF0000"/>
                </a:solidFill>
              </a:rPr>
              <a:t>		</a:t>
            </a:r>
          </a:p>
          <a:p>
            <a:endParaRPr lang="en-US" sz="2800" dirty="0">
              <a:solidFill>
                <a:srgbClr val="00B05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Keep your copy lively, factual, tight, clear, short and search engine optimized.</a:t>
            </a:r>
          </a:p>
        </p:txBody>
      </p:sp>
    </p:spTree>
    <p:extLst>
      <p:ext uri="{BB962C8B-B14F-4D97-AF65-F5344CB8AC3E}">
        <p14:creationId xmlns:p14="http://schemas.microsoft.com/office/powerpoint/2010/main" val="210401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048708"/>
          <p:cNvSpPr>
            <a:spLocks noGrp="1"/>
          </p:cNvSpPr>
          <p:nvPr>
            <p:ph type="ctrTitle"/>
          </p:nvPr>
        </p:nvSpPr>
        <p:spPr>
          <a:xfrm>
            <a:off x="1524000" y="2411895"/>
            <a:ext cx="9144000" cy="1098067"/>
          </a:xfrm>
        </p:spPr>
        <p:txBody>
          <a:bodyPr/>
          <a:lstStyle/>
          <a:p>
            <a:r>
              <a:rPr lang="en-US" altLang="en-GB" b="1" dirty="0">
                <a:solidFill>
                  <a:srgbClr val="FF6600"/>
                </a:solidFill>
              </a:rPr>
              <a:t>Discussion Session !</a:t>
            </a:r>
            <a:endParaRPr lang="en-GB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42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7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048710"/>
          <p:cNvSpPr>
            <a:spLocks noGrp="1"/>
          </p:cNvSpPr>
          <p:nvPr>
            <p:ph type="ctrTitle"/>
          </p:nvPr>
        </p:nvSpPr>
        <p:spPr>
          <a:xfrm>
            <a:off x="1524000" y="718057"/>
            <a:ext cx="9144000" cy="1397461"/>
          </a:xfrm>
        </p:spPr>
        <p:txBody>
          <a:bodyPr/>
          <a:lstStyle/>
          <a:p>
            <a:r>
              <a:rPr lang="en-US" altLang="en-GB" sz="9100" b="1" dirty="0">
                <a:solidFill>
                  <a:srgbClr val="FF0000"/>
                </a:solidFill>
              </a:rPr>
              <a:t>Practical Work </a:t>
            </a:r>
            <a:endParaRPr lang="en-GB" sz="9100" b="1" dirty="0">
              <a:solidFill>
                <a:srgbClr val="FF0000"/>
              </a:solidFill>
            </a:endParaRPr>
          </a:p>
        </p:txBody>
      </p:sp>
      <p:sp>
        <p:nvSpPr>
          <p:cNvPr id="1048770" name="TextBox 1048769"/>
          <p:cNvSpPr txBox="1"/>
          <p:nvPr/>
        </p:nvSpPr>
        <p:spPr>
          <a:xfrm>
            <a:off x="2131039" y="3013501"/>
            <a:ext cx="7929922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FF"/>
                </a:solidFill>
              </a:rPr>
              <a:t>What do you think about a Blog post? Describe it in a short paragraph.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0000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1" grpId="0"/>
      <p:bldP spid="104877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048711"/>
          <p:cNvSpPr>
            <a:spLocks noGrp="1"/>
          </p:cNvSpPr>
          <p:nvPr>
            <p:ph type="ctrTitle"/>
          </p:nvPr>
        </p:nvSpPr>
        <p:spPr>
          <a:xfrm>
            <a:off x="1524000" y="1709529"/>
            <a:ext cx="9144000" cy="1800433"/>
          </a:xfrm>
        </p:spPr>
        <p:txBody>
          <a:bodyPr/>
          <a:lstStyle/>
          <a:p>
            <a:r>
              <a:rPr lang="en-US" altLang="en-GB" b="1" dirty="0">
                <a:solidFill>
                  <a:srgbClr val="FF0000"/>
                </a:solidFill>
              </a:rPr>
              <a:t>THANKYOU!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048713" name="Subtitle 10487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GB" sz="36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DYNAMIC DEVELOPERS</a:t>
            </a:r>
          </a:p>
          <a:p>
            <a:r>
              <a:rPr lang="en-US" altLang="en-GB" dirty="0"/>
              <a:t>INNOVATORS OF TECHNOLOGY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48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48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48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300"/>
                            </p:stCondLst>
                            <p:childTnLst>
                              <p:par>
                                <p:cTn id="19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48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48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48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2" grpId="0"/>
      <p:bldP spid="10487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048594"/>
          <p:cNvSpPr>
            <a:spLocks noGrp="1"/>
          </p:cNvSpPr>
          <p:nvPr>
            <p:ph type="ctrTitle"/>
          </p:nvPr>
        </p:nvSpPr>
        <p:spPr>
          <a:xfrm>
            <a:off x="1524000" y="756392"/>
            <a:ext cx="9144000" cy="2387600"/>
          </a:xfrm>
        </p:spPr>
        <p:txBody>
          <a:bodyPr/>
          <a:lstStyle/>
          <a:p>
            <a:r>
              <a:rPr lang="en-US" altLang="en-GB" sz="9300" b="0" dirty="0">
                <a:solidFill>
                  <a:srgbClr val="0000FF"/>
                </a:solidFill>
              </a:rPr>
              <a:t>WELCOME </a:t>
            </a:r>
            <a:endParaRPr lang="en-GB" sz="9300" b="0" dirty="0">
              <a:solidFill>
                <a:srgbClr val="0000FF"/>
              </a:solidFill>
            </a:endParaRPr>
          </a:p>
        </p:txBody>
      </p:sp>
      <p:sp>
        <p:nvSpPr>
          <p:cNvPr id="1048596" name="Subtitle 1048595"/>
          <p:cNvSpPr>
            <a:spLocks noGrp="1"/>
          </p:cNvSpPr>
          <p:nvPr>
            <p:ph type="subTitle" idx="1"/>
          </p:nvPr>
        </p:nvSpPr>
        <p:spPr>
          <a:xfrm>
            <a:off x="338667" y="3262746"/>
            <a:ext cx="11514665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GB" dirty="0"/>
              <a:t>To all the students of,</a:t>
            </a:r>
            <a:endParaRPr lang="en-GB" dirty="0"/>
          </a:p>
          <a:p>
            <a:r>
              <a:rPr lang="en-US" altLang="en-GB" sz="4300" b="1" dirty="0">
                <a:solidFill>
                  <a:srgbClr val="C00000"/>
                </a:solidFill>
              </a:rPr>
              <a:t>“Content Writing Certified Program"</a:t>
            </a:r>
            <a:r>
              <a:rPr lang="en-US" altLang="en-GB" dirty="0"/>
              <a:t>  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5" grpId="0"/>
      <p:bldP spid="104859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extBox 3"/>
          <p:cNvSpPr txBox="1"/>
          <p:nvPr/>
        </p:nvSpPr>
        <p:spPr>
          <a:xfrm>
            <a:off x="2145697" y="84195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O U R S E  I N S T R U C T O R </a:t>
            </a:r>
            <a:endParaRPr lang="zh-CN" altLang="en-US" dirty="0"/>
          </a:p>
        </p:txBody>
      </p:sp>
      <p:pic>
        <p:nvPicPr>
          <p:cNvPr id="209715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" b="486"/>
          <a:stretch/>
        </p:blipFill>
        <p:spPr>
          <a:xfrm>
            <a:off x="4457114" y="1510338"/>
            <a:ext cx="2655961" cy="2630124"/>
          </a:xfrm>
          <a:prstGeom prst="ellipse">
            <a:avLst/>
          </a:prstGeom>
        </p:spPr>
      </p:pic>
      <p:grpSp>
        <p:nvGrpSpPr>
          <p:cNvPr id="41" name="Group 14"/>
          <p:cNvGrpSpPr/>
          <p:nvPr/>
        </p:nvGrpSpPr>
        <p:grpSpPr>
          <a:xfrm>
            <a:off x="5067909" y="865459"/>
            <a:ext cx="1434489" cy="190500"/>
            <a:chOff x="4679586" y="878988"/>
            <a:chExt cx="1434489" cy="190500"/>
          </a:xfrm>
        </p:grpSpPr>
        <p:sp>
          <p:nvSpPr>
            <p:cNvPr id="1048598" name="Oval 15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9" name="Oval 16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0" name="Oval 17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1" name="Oval 18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2" name="Oval 19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603" name="TextBox 1048602"/>
          <p:cNvSpPr txBox="1"/>
          <p:nvPr/>
        </p:nvSpPr>
        <p:spPr>
          <a:xfrm>
            <a:off x="1653489" y="4140462"/>
            <a:ext cx="8453835" cy="20005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en-GB" sz="3100" b="1" dirty="0">
                <a:solidFill>
                  <a:srgbClr val="C00000"/>
                </a:solidFill>
              </a:rPr>
              <a:t> </a:t>
            </a:r>
            <a:endParaRPr lang="en-GB" sz="3100" b="1" dirty="0">
              <a:solidFill>
                <a:srgbClr val="C00000"/>
              </a:solidFill>
            </a:endParaRPr>
          </a:p>
          <a:p>
            <a:pPr algn="ctr"/>
            <a:r>
              <a:rPr lang="en-US" sz="3100" b="1" dirty="0">
                <a:solidFill>
                  <a:srgbClr val="000080"/>
                </a:solidFill>
              </a:rPr>
              <a:t>Hafiz M. Arslan</a:t>
            </a:r>
            <a:endParaRPr lang="en-GB" sz="3100" b="1" dirty="0">
              <a:solidFill>
                <a:srgbClr val="000080"/>
              </a:solidFill>
            </a:endParaRPr>
          </a:p>
          <a:p>
            <a:pPr algn="ctr"/>
            <a:r>
              <a:rPr lang="en-US" sz="3100" b="1" dirty="0">
                <a:solidFill>
                  <a:srgbClr val="C00000"/>
                </a:solidFill>
              </a:rPr>
              <a:t>Web Content Writer &amp; Freelancer</a:t>
            </a:r>
          </a:p>
          <a:p>
            <a:pPr algn="ctr"/>
            <a:r>
              <a:rPr lang="en-US" sz="3100" b="1" dirty="0">
                <a:solidFill>
                  <a:srgbClr val="26A6D1"/>
                </a:solidFill>
              </a:rPr>
              <a:t>Content Writer, Dynamic Developers</a:t>
            </a:r>
            <a:endParaRPr lang="en-GB" sz="3100" b="1" dirty="0">
              <a:solidFill>
                <a:srgbClr val="26A6D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9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8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8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8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8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48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48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48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48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7" grpId="0"/>
      <p:bldP spid="104860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048603"/>
          <p:cNvSpPr>
            <a:spLocks noGrp="1"/>
          </p:cNvSpPr>
          <p:nvPr>
            <p:ph type="ctrTitle"/>
          </p:nvPr>
        </p:nvSpPr>
        <p:spPr>
          <a:xfrm>
            <a:off x="923898" y="784847"/>
            <a:ext cx="10344204" cy="1141896"/>
          </a:xfrm>
        </p:spPr>
        <p:txBody>
          <a:bodyPr/>
          <a:lstStyle/>
          <a:p>
            <a:r>
              <a:rPr lang="en-US" altLang="en-GB" b="1" dirty="0">
                <a:solidFill>
                  <a:srgbClr val="0000FF"/>
                </a:solidFill>
              </a:rPr>
              <a:t>CLASS BASIC RULES  </a:t>
            </a:r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1048605" name="Subtitle 1048604"/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 fontScale="95833" lnSpcReduction="10000"/>
          </a:bodyPr>
          <a:lstStyle/>
          <a:p>
            <a:r>
              <a:rPr lang="en-GB" altLang="en-GB" b="1" dirty="0">
                <a:solidFill>
                  <a:srgbClr val="FF6600"/>
                </a:solidFill>
              </a:rPr>
              <a:t>▪︎</a:t>
            </a:r>
            <a:r>
              <a:rPr lang="en-US" altLang="en-GB" b="1" dirty="0">
                <a:solidFill>
                  <a:srgbClr val="FF6600"/>
                </a:solidFill>
              </a:rPr>
              <a:t>Attendance 80%</a:t>
            </a:r>
            <a:endParaRPr lang="en-GB" b="1" dirty="0">
              <a:solidFill>
                <a:srgbClr val="FF6600"/>
              </a:solidFill>
            </a:endParaRPr>
          </a:p>
          <a:p>
            <a:r>
              <a:rPr lang="en-GB" altLang="en-GB" b="1" dirty="0">
                <a:solidFill>
                  <a:srgbClr val="FF6600"/>
                </a:solidFill>
              </a:rPr>
              <a:t>▪︎</a:t>
            </a:r>
            <a:r>
              <a:rPr lang="en-US" altLang="en-GB" b="1" dirty="0">
                <a:solidFill>
                  <a:srgbClr val="FF6600"/>
                </a:solidFill>
              </a:rPr>
              <a:t>Discipline </a:t>
            </a:r>
            <a:endParaRPr lang="en-GB" b="1" dirty="0">
              <a:solidFill>
                <a:srgbClr val="FF6600"/>
              </a:solidFill>
            </a:endParaRPr>
          </a:p>
          <a:p>
            <a:pPr algn="ctr"/>
            <a:r>
              <a:rPr lang="en-GB" b="1" dirty="0">
                <a:solidFill>
                  <a:srgbClr val="FF6600"/>
                </a:solidFill>
              </a:rPr>
              <a:t>▪︎</a:t>
            </a:r>
            <a:r>
              <a:rPr lang="en-US" altLang="en-GB" b="1" dirty="0">
                <a:solidFill>
                  <a:srgbClr val="FF6600"/>
                </a:solidFill>
              </a:rPr>
              <a:t>Active Participation </a:t>
            </a:r>
            <a:endParaRPr lang="en-GB" b="1" dirty="0">
              <a:solidFill>
                <a:srgbClr val="FF6600"/>
              </a:solidFill>
            </a:endParaRPr>
          </a:p>
          <a:p>
            <a:pPr algn="ctr"/>
            <a:r>
              <a:rPr lang="en-GB" altLang="en-GB" b="1" dirty="0">
                <a:solidFill>
                  <a:srgbClr val="FF6600"/>
                </a:solidFill>
              </a:rPr>
              <a:t>▪︎</a:t>
            </a:r>
            <a:r>
              <a:rPr lang="en-US" altLang="en-GB" b="1" dirty="0">
                <a:solidFill>
                  <a:srgbClr val="FF6600"/>
                </a:solidFill>
              </a:rPr>
              <a:t>Presentation, Quiz, Assignments, Assessments are mandatory </a:t>
            </a:r>
            <a:endParaRPr lang="en-GB" b="1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8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8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8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8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8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4" grpId="0"/>
      <p:bldP spid="104860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extBox 3"/>
          <p:cNvSpPr txBox="1"/>
          <p:nvPr/>
        </p:nvSpPr>
        <p:spPr>
          <a:xfrm>
            <a:off x="2361233" y="106624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O U R S E  O U T L I N E </a:t>
            </a:r>
            <a:endParaRPr lang="zh-CN" altLang="en-US" dirty="0"/>
          </a:p>
        </p:txBody>
      </p:sp>
      <p:cxnSp>
        <p:nvCxnSpPr>
          <p:cNvPr id="41" name="Straight Connector 66">
            <a:extLst>
              <a:ext uri="{FF2B5EF4-FFF2-40B4-BE49-F238E27FC236}">
                <a16:creationId xmlns:a16="http://schemas.microsoft.com/office/drawing/2014/main" id="{DF32849D-A1C0-457B-8F8C-29AAB110981F}"/>
              </a:ext>
            </a:extLst>
          </p:cNvPr>
          <p:cNvCxnSpPr>
            <a:cxnSpLocks/>
          </p:cNvCxnSpPr>
          <p:nvPr/>
        </p:nvCxnSpPr>
        <p:spPr>
          <a:xfrm flipH="1" flipV="1">
            <a:off x="10722287" y="3512821"/>
            <a:ext cx="1469713" cy="84592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4"/>
          <p:cNvGrpSpPr/>
          <p:nvPr/>
        </p:nvGrpSpPr>
        <p:grpSpPr>
          <a:xfrm>
            <a:off x="5378755" y="893867"/>
            <a:ext cx="1434489" cy="190500"/>
            <a:chOff x="4679586" y="878988"/>
            <a:chExt cx="1434489" cy="190500"/>
          </a:xfrm>
        </p:grpSpPr>
        <p:sp>
          <p:nvSpPr>
            <p:cNvPr id="1048633" name="Oval 5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4" name="Oval 6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5" name="Oval 7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6" name="Oval 8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7" name="Oval 9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45729" name="Straight Connector 66"/>
          <p:cNvCxnSpPr>
            <a:cxnSpLocks/>
          </p:cNvCxnSpPr>
          <p:nvPr/>
        </p:nvCxnSpPr>
        <p:spPr>
          <a:xfrm flipH="1" flipV="1">
            <a:off x="-1022" y="4269563"/>
            <a:ext cx="2184617" cy="1070379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Connector 38"/>
          <p:cNvCxnSpPr>
            <a:cxnSpLocks/>
          </p:cNvCxnSpPr>
          <p:nvPr/>
        </p:nvCxnSpPr>
        <p:spPr>
          <a:xfrm flipV="1">
            <a:off x="8048228" y="3528776"/>
            <a:ext cx="2303772" cy="169185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Connector 27"/>
          <p:cNvCxnSpPr>
            <a:cxnSpLocks/>
          </p:cNvCxnSpPr>
          <p:nvPr/>
        </p:nvCxnSpPr>
        <p:spPr>
          <a:xfrm flipH="1" flipV="1">
            <a:off x="5400895" y="3907157"/>
            <a:ext cx="2497484" cy="1313474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23"/>
          <p:cNvCxnSpPr>
            <a:cxnSpLocks/>
          </p:cNvCxnSpPr>
          <p:nvPr/>
        </p:nvCxnSpPr>
        <p:spPr>
          <a:xfrm flipV="1">
            <a:off x="2381585" y="3788468"/>
            <a:ext cx="2598365" cy="1432163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8" name="Oval 1"/>
          <p:cNvSpPr/>
          <p:nvPr/>
        </p:nvSpPr>
        <p:spPr>
          <a:xfrm>
            <a:off x="1847000" y="4821769"/>
            <a:ext cx="859573" cy="876066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39" name="TextBox 2"/>
          <p:cNvSpPr txBox="1"/>
          <p:nvPr/>
        </p:nvSpPr>
        <p:spPr>
          <a:xfrm>
            <a:off x="1996847" y="4778707"/>
            <a:ext cx="559878" cy="923329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048640" name="Oval 12"/>
          <p:cNvSpPr/>
          <p:nvPr/>
        </p:nvSpPr>
        <p:spPr>
          <a:xfrm>
            <a:off x="4661706" y="3350437"/>
            <a:ext cx="859573" cy="876066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41" name="TextBox 13"/>
          <p:cNvSpPr txBox="1"/>
          <p:nvPr/>
        </p:nvSpPr>
        <p:spPr>
          <a:xfrm>
            <a:off x="4811553" y="3307375"/>
            <a:ext cx="559878" cy="923329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048642" name="Oval 14"/>
          <p:cNvSpPr/>
          <p:nvPr/>
        </p:nvSpPr>
        <p:spPr>
          <a:xfrm>
            <a:off x="7514036" y="4764290"/>
            <a:ext cx="859573" cy="876066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43" name="TextBox 15"/>
          <p:cNvSpPr txBox="1"/>
          <p:nvPr/>
        </p:nvSpPr>
        <p:spPr>
          <a:xfrm>
            <a:off x="7663883" y="4721228"/>
            <a:ext cx="559878" cy="923329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1048644" name="Oval 16"/>
          <p:cNvSpPr/>
          <p:nvPr/>
        </p:nvSpPr>
        <p:spPr>
          <a:xfrm>
            <a:off x="10007103" y="2988029"/>
            <a:ext cx="859573" cy="876066"/>
          </a:xfrm>
          <a:prstGeom prst="ellipse">
            <a:avLst/>
          </a:prstGeom>
          <a:solidFill>
            <a:srgbClr val="385723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45" name="TextBox 17"/>
          <p:cNvSpPr txBox="1"/>
          <p:nvPr/>
        </p:nvSpPr>
        <p:spPr>
          <a:xfrm>
            <a:off x="10156528" y="2944967"/>
            <a:ext cx="559878" cy="923329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048650" name="TextBox 82"/>
          <p:cNvSpPr txBox="1"/>
          <p:nvPr/>
        </p:nvSpPr>
        <p:spPr>
          <a:xfrm>
            <a:off x="855482" y="3998715"/>
            <a:ext cx="2815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F3078"/>
                </a:solidFill>
                <a:latin typeface="Tw Cen MT" panose="020B0602020104020603" pitchFamily="34" charset="0"/>
              </a:rPr>
              <a:t>Content Writing Theory</a:t>
            </a:r>
            <a:endParaRPr lang="zh-CN" altLang="en-US" sz="2400" dirty="0"/>
          </a:p>
        </p:txBody>
      </p:sp>
      <p:sp>
        <p:nvSpPr>
          <p:cNvPr id="1048651" name="TextBox 84"/>
          <p:cNvSpPr txBox="1"/>
          <p:nvPr/>
        </p:nvSpPr>
        <p:spPr>
          <a:xfrm>
            <a:off x="3813994" y="2376011"/>
            <a:ext cx="2497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3A1A4"/>
                </a:solidFill>
                <a:latin typeface="Tw Cen MT" panose="020B0602020104020603" pitchFamily="34" charset="0"/>
              </a:rPr>
              <a:t>Concepts of content writing</a:t>
            </a:r>
            <a:endParaRPr lang="zh-CN" altLang="en-US" sz="2400" dirty="0"/>
          </a:p>
        </p:txBody>
      </p:sp>
      <p:grpSp>
        <p:nvGrpSpPr>
          <p:cNvPr id="60" name="Group 99"/>
          <p:cNvGrpSpPr/>
          <p:nvPr/>
        </p:nvGrpSpPr>
        <p:grpSpPr>
          <a:xfrm>
            <a:off x="6107317" y="3928011"/>
            <a:ext cx="3582124" cy="533161"/>
            <a:chOff x="4038807" y="4329887"/>
            <a:chExt cx="2452390" cy="358140"/>
          </a:xfrm>
        </p:grpSpPr>
        <p:sp>
          <p:nvSpPr>
            <p:cNvPr id="1048652" name="TextBox 86"/>
            <p:cNvSpPr txBox="1"/>
            <p:nvPr/>
          </p:nvSpPr>
          <p:spPr>
            <a:xfrm>
              <a:off x="4038807" y="4346370"/>
              <a:ext cx="2452390" cy="310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6600"/>
                  </a:solidFill>
                  <a:latin typeface="Tw Cen MT" panose="020B0602020104020603" pitchFamily="34" charset="0"/>
                </a:rPr>
                <a:t>Blog Writing</a:t>
              </a:r>
            </a:p>
          </p:txBody>
        </p:sp>
        <p:sp>
          <p:nvSpPr>
            <p:cNvPr id="1048653" name="TextBox 87"/>
            <p:cNvSpPr txBox="1"/>
            <p:nvPr/>
          </p:nvSpPr>
          <p:spPr>
            <a:xfrm>
              <a:off x="4301116" y="4329887"/>
              <a:ext cx="2126507" cy="358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700" b="1">
                <a:solidFill>
                  <a:srgbClr val="FF6600"/>
                </a:solidFill>
              </a:endParaRPr>
            </a:p>
          </p:txBody>
        </p:sp>
      </p:grpSp>
      <p:grpSp>
        <p:nvGrpSpPr>
          <p:cNvPr id="61" name="Group 100"/>
          <p:cNvGrpSpPr/>
          <p:nvPr/>
        </p:nvGrpSpPr>
        <p:grpSpPr>
          <a:xfrm>
            <a:off x="8896286" y="379737"/>
            <a:ext cx="3106118" cy="2389578"/>
            <a:chOff x="5939660" y="2077867"/>
            <a:chExt cx="2126507" cy="1605151"/>
          </a:xfrm>
        </p:grpSpPr>
        <p:sp>
          <p:nvSpPr>
            <p:cNvPr id="1048654" name="TextBox 89"/>
            <p:cNvSpPr txBox="1"/>
            <p:nvPr/>
          </p:nvSpPr>
          <p:spPr>
            <a:xfrm>
              <a:off x="6093130" y="3372904"/>
              <a:ext cx="1819566" cy="310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0B050"/>
                  </a:solidFill>
                  <a:latin typeface="Tw Cen MT" panose="020B0602020104020603" pitchFamily="34" charset="0"/>
                </a:rPr>
                <a:t>SMO Writing</a:t>
              </a:r>
              <a:endParaRPr lang="zh-CN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048655" name="TextBox 90"/>
            <p:cNvSpPr txBox="1"/>
            <p:nvPr/>
          </p:nvSpPr>
          <p:spPr>
            <a:xfrm>
              <a:off x="5939660" y="2077867"/>
              <a:ext cx="2126507" cy="358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4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4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4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4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4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2" grpId="0"/>
      <p:bldP spid="1048638" grpId="0" animBg="1"/>
      <p:bldP spid="1048640" grpId="0" animBg="1"/>
      <p:bldP spid="1048642" grpId="0" animBg="1"/>
      <p:bldP spid="1048644" grpId="0" animBg="1"/>
      <p:bldP spid="1048650" grpId="0"/>
      <p:bldP spid="10486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extBox 3"/>
          <p:cNvSpPr txBox="1"/>
          <p:nvPr/>
        </p:nvSpPr>
        <p:spPr>
          <a:xfrm>
            <a:off x="2361233" y="106624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O U R S E  O U T L I N E </a:t>
            </a:r>
            <a:endParaRPr lang="zh-CN" altLang="en-US" dirty="0"/>
          </a:p>
        </p:txBody>
      </p:sp>
      <p:cxnSp>
        <p:nvCxnSpPr>
          <p:cNvPr id="41" name="Straight Connector 66">
            <a:extLst>
              <a:ext uri="{FF2B5EF4-FFF2-40B4-BE49-F238E27FC236}">
                <a16:creationId xmlns:a16="http://schemas.microsoft.com/office/drawing/2014/main" id="{DF32849D-A1C0-457B-8F8C-29AAB110981F}"/>
              </a:ext>
            </a:extLst>
          </p:cNvPr>
          <p:cNvCxnSpPr>
            <a:cxnSpLocks/>
          </p:cNvCxnSpPr>
          <p:nvPr/>
        </p:nvCxnSpPr>
        <p:spPr>
          <a:xfrm flipH="1" flipV="1">
            <a:off x="10722287" y="3512821"/>
            <a:ext cx="1469713" cy="84592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4"/>
          <p:cNvGrpSpPr/>
          <p:nvPr/>
        </p:nvGrpSpPr>
        <p:grpSpPr>
          <a:xfrm>
            <a:off x="5378755" y="893867"/>
            <a:ext cx="1434489" cy="190500"/>
            <a:chOff x="4679586" y="878988"/>
            <a:chExt cx="1434489" cy="190500"/>
          </a:xfrm>
        </p:grpSpPr>
        <p:sp>
          <p:nvSpPr>
            <p:cNvPr id="1048633" name="Oval 5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4" name="Oval 6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5" name="Oval 7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6" name="Oval 8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7" name="Oval 9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45729" name="Straight Connector 66"/>
          <p:cNvCxnSpPr>
            <a:cxnSpLocks/>
          </p:cNvCxnSpPr>
          <p:nvPr/>
        </p:nvCxnSpPr>
        <p:spPr>
          <a:xfrm flipH="1" flipV="1">
            <a:off x="-1022" y="4269563"/>
            <a:ext cx="2184617" cy="1070379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Connector 38"/>
          <p:cNvCxnSpPr>
            <a:cxnSpLocks/>
          </p:cNvCxnSpPr>
          <p:nvPr/>
        </p:nvCxnSpPr>
        <p:spPr>
          <a:xfrm flipV="1">
            <a:off x="8048228" y="3528776"/>
            <a:ext cx="2303772" cy="169185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Connector 27"/>
          <p:cNvCxnSpPr>
            <a:cxnSpLocks/>
          </p:cNvCxnSpPr>
          <p:nvPr/>
        </p:nvCxnSpPr>
        <p:spPr>
          <a:xfrm flipH="1" flipV="1">
            <a:off x="5400895" y="3907157"/>
            <a:ext cx="2497484" cy="1313474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23"/>
          <p:cNvCxnSpPr>
            <a:cxnSpLocks/>
          </p:cNvCxnSpPr>
          <p:nvPr/>
        </p:nvCxnSpPr>
        <p:spPr>
          <a:xfrm flipV="1">
            <a:off x="2381585" y="3788468"/>
            <a:ext cx="2598365" cy="1432163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8" name="Oval 1"/>
          <p:cNvSpPr/>
          <p:nvPr/>
        </p:nvSpPr>
        <p:spPr>
          <a:xfrm>
            <a:off x="1847000" y="4821769"/>
            <a:ext cx="859573" cy="876066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39" name="TextBox 2"/>
          <p:cNvSpPr txBox="1"/>
          <p:nvPr/>
        </p:nvSpPr>
        <p:spPr>
          <a:xfrm>
            <a:off x="1996847" y="4778707"/>
            <a:ext cx="559878" cy="923329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5</a:t>
            </a:r>
          </a:p>
        </p:txBody>
      </p:sp>
      <p:sp>
        <p:nvSpPr>
          <p:cNvPr id="1048640" name="Oval 12"/>
          <p:cNvSpPr/>
          <p:nvPr/>
        </p:nvSpPr>
        <p:spPr>
          <a:xfrm>
            <a:off x="4661706" y="3350437"/>
            <a:ext cx="859573" cy="876066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41" name="TextBox 13"/>
          <p:cNvSpPr txBox="1"/>
          <p:nvPr/>
        </p:nvSpPr>
        <p:spPr>
          <a:xfrm>
            <a:off x="4811553" y="3307375"/>
            <a:ext cx="559878" cy="923329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6</a:t>
            </a:r>
          </a:p>
        </p:txBody>
      </p:sp>
      <p:sp>
        <p:nvSpPr>
          <p:cNvPr id="1048642" name="Oval 14"/>
          <p:cNvSpPr/>
          <p:nvPr/>
        </p:nvSpPr>
        <p:spPr>
          <a:xfrm>
            <a:off x="7514036" y="4764290"/>
            <a:ext cx="859573" cy="876066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43" name="TextBox 15"/>
          <p:cNvSpPr txBox="1"/>
          <p:nvPr/>
        </p:nvSpPr>
        <p:spPr>
          <a:xfrm>
            <a:off x="7663883" y="4721228"/>
            <a:ext cx="559878" cy="923329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7</a:t>
            </a:r>
          </a:p>
        </p:txBody>
      </p:sp>
      <p:sp>
        <p:nvSpPr>
          <p:cNvPr id="1048644" name="Oval 16"/>
          <p:cNvSpPr/>
          <p:nvPr/>
        </p:nvSpPr>
        <p:spPr>
          <a:xfrm>
            <a:off x="10007103" y="2988029"/>
            <a:ext cx="859573" cy="876066"/>
          </a:xfrm>
          <a:prstGeom prst="ellipse">
            <a:avLst/>
          </a:prstGeom>
          <a:solidFill>
            <a:srgbClr val="385723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45" name="TextBox 17"/>
          <p:cNvSpPr txBox="1"/>
          <p:nvPr/>
        </p:nvSpPr>
        <p:spPr>
          <a:xfrm>
            <a:off x="10156528" y="2944967"/>
            <a:ext cx="559878" cy="923329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8</a:t>
            </a:r>
          </a:p>
        </p:txBody>
      </p:sp>
      <p:sp>
        <p:nvSpPr>
          <p:cNvPr id="1048650" name="TextBox 82"/>
          <p:cNvSpPr txBox="1"/>
          <p:nvPr/>
        </p:nvSpPr>
        <p:spPr>
          <a:xfrm>
            <a:off x="824941" y="4074286"/>
            <a:ext cx="281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F3078"/>
                </a:solidFill>
                <a:latin typeface="Tw Cen MT" panose="020B0602020104020603" pitchFamily="34" charset="0"/>
              </a:rPr>
              <a:t>Creativity in Writing</a:t>
            </a:r>
          </a:p>
        </p:txBody>
      </p:sp>
      <p:sp>
        <p:nvSpPr>
          <p:cNvPr id="1048651" name="TextBox 84"/>
          <p:cNvSpPr txBox="1"/>
          <p:nvPr/>
        </p:nvSpPr>
        <p:spPr>
          <a:xfrm>
            <a:off x="3813994" y="2376011"/>
            <a:ext cx="2497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3A1A4"/>
                </a:solidFill>
                <a:latin typeface="Tw Cen MT" panose="020B0602020104020603" pitchFamily="34" charset="0"/>
              </a:rPr>
              <a:t>How to write an effective content</a:t>
            </a:r>
          </a:p>
        </p:txBody>
      </p:sp>
      <p:grpSp>
        <p:nvGrpSpPr>
          <p:cNvPr id="60" name="Group 99"/>
          <p:cNvGrpSpPr/>
          <p:nvPr/>
        </p:nvGrpSpPr>
        <p:grpSpPr>
          <a:xfrm>
            <a:off x="6156152" y="3735688"/>
            <a:ext cx="3582124" cy="948659"/>
            <a:chOff x="4153407" y="3988391"/>
            <a:chExt cx="2452390" cy="637242"/>
          </a:xfrm>
        </p:grpSpPr>
        <p:sp>
          <p:nvSpPr>
            <p:cNvPr id="1048652" name="TextBox 86"/>
            <p:cNvSpPr txBox="1"/>
            <p:nvPr/>
          </p:nvSpPr>
          <p:spPr>
            <a:xfrm>
              <a:off x="4153407" y="3988391"/>
              <a:ext cx="2452390" cy="558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6600"/>
                  </a:solidFill>
                  <a:latin typeface="Tw Cen MT" panose="020B0602020104020603" pitchFamily="34" charset="0"/>
                </a:rPr>
                <a:t>Role of SEO in </a:t>
              </a:r>
            </a:p>
            <a:p>
              <a:pPr algn="ctr"/>
              <a:r>
                <a:rPr lang="en-US" altLang="zh-CN" sz="2400" b="1" dirty="0">
                  <a:solidFill>
                    <a:srgbClr val="FF6600"/>
                  </a:solidFill>
                  <a:latin typeface="Tw Cen MT" panose="020B0602020104020603" pitchFamily="34" charset="0"/>
                </a:rPr>
                <a:t>content writing</a:t>
              </a:r>
            </a:p>
          </p:txBody>
        </p:sp>
        <p:sp>
          <p:nvSpPr>
            <p:cNvPr id="1048653" name="TextBox 87"/>
            <p:cNvSpPr txBox="1"/>
            <p:nvPr/>
          </p:nvSpPr>
          <p:spPr>
            <a:xfrm>
              <a:off x="4424511" y="4267493"/>
              <a:ext cx="2126507" cy="358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700" b="1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61" name="Group 100"/>
          <p:cNvGrpSpPr/>
          <p:nvPr/>
        </p:nvGrpSpPr>
        <p:grpSpPr>
          <a:xfrm>
            <a:off x="8896286" y="379737"/>
            <a:ext cx="3106118" cy="2490629"/>
            <a:chOff x="5939660" y="2077867"/>
            <a:chExt cx="2126507" cy="1673030"/>
          </a:xfrm>
        </p:grpSpPr>
        <p:sp>
          <p:nvSpPr>
            <p:cNvPr id="1048654" name="TextBox 89"/>
            <p:cNvSpPr txBox="1"/>
            <p:nvPr/>
          </p:nvSpPr>
          <p:spPr>
            <a:xfrm>
              <a:off x="6093130" y="3192691"/>
              <a:ext cx="1819566" cy="55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0B050"/>
                  </a:solidFill>
                  <a:latin typeface="Tw Cen MT" panose="020B0602020104020603" pitchFamily="34" charset="0"/>
                </a:rPr>
                <a:t>Overview of course</a:t>
              </a:r>
            </a:p>
          </p:txBody>
        </p:sp>
        <p:sp>
          <p:nvSpPr>
            <p:cNvPr id="1048655" name="TextBox 90"/>
            <p:cNvSpPr txBox="1"/>
            <p:nvPr/>
          </p:nvSpPr>
          <p:spPr>
            <a:xfrm>
              <a:off x="5939660" y="2077867"/>
              <a:ext cx="2126507" cy="358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75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4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4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4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4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4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2" grpId="0"/>
      <p:bldP spid="1048638" grpId="0" animBg="1"/>
      <p:bldP spid="1048640" grpId="0" animBg="1"/>
      <p:bldP spid="1048642" grpId="0" animBg="1"/>
      <p:bldP spid="1048644" grpId="0" animBg="1"/>
      <p:bldP spid="1048650" grpId="0"/>
      <p:bldP spid="10486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6D3DF6D8-DA4C-4F0B-90B0-937C0FB65180}"/>
              </a:ext>
            </a:extLst>
          </p:cNvPr>
          <p:cNvSpPr txBox="1"/>
          <p:nvPr/>
        </p:nvSpPr>
        <p:spPr>
          <a:xfrm>
            <a:off x="2276796" y="73719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B L O G   W R I T I N G</a:t>
            </a:r>
            <a:endParaRPr lang="zh-CN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779" y="1190384"/>
            <a:ext cx="10344204" cy="1141896"/>
          </a:xfrm>
        </p:spPr>
        <p:txBody>
          <a:bodyPr>
            <a:normAutofit/>
          </a:bodyPr>
          <a:lstStyle/>
          <a:p>
            <a:r>
              <a:rPr lang="en-US" altLang="en-GB" sz="5400" b="1" dirty="0">
                <a:solidFill>
                  <a:srgbClr val="0000FF"/>
                </a:solidFill>
              </a:rPr>
              <a:t>BLOGS</a:t>
            </a:r>
            <a:endParaRPr lang="en-GB" sz="5400" b="1" dirty="0">
              <a:solidFill>
                <a:srgbClr val="0000FF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16B222-1F85-47AE-BFF9-ED05F89C7EBB}"/>
              </a:ext>
            </a:extLst>
          </p:cNvPr>
          <p:cNvSpPr/>
          <p:nvPr/>
        </p:nvSpPr>
        <p:spPr>
          <a:xfrm>
            <a:off x="2699446" y="2641944"/>
            <a:ext cx="6793107" cy="216010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6043E-708F-4C44-97AA-D039B11395DC}"/>
              </a:ext>
            </a:extLst>
          </p:cNvPr>
          <p:cNvSpPr txBox="1"/>
          <p:nvPr/>
        </p:nvSpPr>
        <p:spPr>
          <a:xfrm>
            <a:off x="3466996" y="3174407"/>
            <a:ext cx="5257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What is a blog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2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6D3DF6D8-DA4C-4F0B-90B0-937C0FB65180}"/>
              </a:ext>
            </a:extLst>
          </p:cNvPr>
          <p:cNvSpPr txBox="1"/>
          <p:nvPr/>
        </p:nvSpPr>
        <p:spPr>
          <a:xfrm>
            <a:off x="2156510" y="161184"/>
            <a:ext cx="806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B L O G   W R I T I N G</a:t>
            </a:r>
            <a:endParaRPr lang="zh-CN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F6DCB558-7F41-4F3A-8DB5-BCA4F88C6583}"/>
              </a:ext>
            </a:extLst>
          </p:cNvPr>
          <p:cNvGrpSpPr/>
          <p:nvPr/>
        </p:nvGrpSpPr>
        <p:grpSpPr>
          <a:xfrm>
            <a:off x="5378696" y="999884"/>
            <a:ext cx="1434489" cy="190500"/>
            <a:chOff x="4679586" y="878988"/>
            <a:chExt cx="1434489" cy="1905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A446BE0-8748-408B-A62E-AD670F7D016B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6BAAD2C-5E95-442B-905C-9BDBF825D04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12816FE-4B13-43AF-A860-6799E7E06170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9022B42A-A829-4EB4-A251-5D877B39175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D3FF282C-A203-4DE9-92A3-9355B0BD19EF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956DFB8-9130-4A0F-AEDA-FB89BFF4F997}"/>
              </a:ext>
            </a:extLst>
          </p:cNvPr>
          <p:cNvSpPr txBox="1"/>
          <p:nvPr/>
        </p:nvSpPr>
        <p:spPr>
          <a:xfrm>
            <a:off x="1478709" y="5190562"/>
            <a:ext cx="10046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385723"/>
                </a:solidFill>
              </a:rPr>
              <a:t>A blog or a weblog, is a journal that is frequently updated and intended for general public consumption.</a:t>
            </a:r>
          </a:p>
        </p:txBody>
      </p:sp>
      <p:sp>
        <p:nvSpPr>
          <p:cNvPr id="13" name="Title 1048603">
            <a:extLst>
              <a:ext uri="{FF2B5EF4-FFF2-40B4-BE49-F238E27FC236}">
                <a16:creationId xmlns:a16="http://schemas.microsoft.com/office/drawing/2014/main" id="{80E1C75D-EE85-460B-8D97-CC9F5373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780" y="1190384"/>
            <a:ext cx="10344204" cy="114189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00FF"/>
                </a:solidFill>
              </a:rPr>
              <a:t>What is a Blog ?</a:t>
            </a:r>
            <a:endParaRPr lang="en-GB" sz="5400" b="1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1855A-84FF-4090-A6AF-3916231EC410}"/>
              </a:ext>
            </a:extLst>
          </p:cNvPr>
          <p:cNvSpPr txBox="1"/>
          <p:nvPr/>
        </p:nvSpPr>
        <p:spPr>
          <a:xfrm>
            <a:off x="1126316" y="2593908"/>
            <a:ext cx="99391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A blog (a shortened version of “weblog”) is an online journal or informational website displaying information in reverse chronological order, with the latest posts appearing first, at the top. It is a platform where a writer or a group of writers share their views on an individual subject.</a:t>
            </a:r>
          </a:p>
        </p:txBody>
      </p:sp>
    </p:spTree>
    <p:extLst>
      <p:ext uri="{BB962C8B-B14F-4D97-AF65-F5344CB8AC3E}">
        <p14:creationId xmlns:p14="http://schemas.microsoft.com/office/powerpoint/2010/main" val="30443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13" grpId="0"/>
      <p:bldP spid="1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1045</Words>
  <Application>Microsoft Office PowerPoint</Application>
  <PresentationFormat>Widescreen</PresentationFormat>
  <Paragraphs>141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WELCOME </vt:lpstr>
      <vt:lpstr>PowerPoint Presentation</vt:lpstr>
      <vt:lpstr>CLASS BASIC RULES  </vt:lpstr>
      <vt:lpstr>PowerPoint Presentation</vt:lpstr>
      <vt:lpstr>PowerPoint Presentation</vt:lpstr>
      <vt:lpstr>BLOGS</vt:lpstr>
      <vt:lpstr>What is a Blog ?</vt:lpstr>
      <vt:lpstr>BLOGS</vt:lpstr>
      <vt:lpstr>How to write an effective Blog ?</vt:lpstr>
      <vt:lpstr>How to write an effective Blog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 Session !</vt:lpstr>
      <vt:lpstr>Practical Work 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Hafiz Muhammad  Arslan</dc:creator>
  <cp:lastModifiedBy>Hafiz Arslan Ramzan</cp:lastModifiedBy>
  <cp:revision>51</cp:revision>
  <dcterms:created xsi:type="dcterms:W3CDTF">2017-10-26T09:02:30Z</dcterms:created>
  <dcterms:modified xsi:type="dcterms:W3CDTF">2021-09-18T05:27:55Z</dcterms:modified>
</cp:coreProperties>
</file>