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22" r:id="rId2"/>
    <p:sldId id="257" r:id="rId3"/>
    <p:sldId id="258" r:id="rId4"/>
    <p:sldId id="259" r:id="rId5"/>
    <p:sldId id="260" r:id="rId6"/>
    <p:sldId id="275" r:id="rId7"/>
    <p:sldId id="288" r:id="rId8"/>
    <p:sldId id="311" r:id="rId9"/>
    <p:sldId id="310" r:id="rId10"/>
    <p:sldId id="312" r:id="rId11"/>
    <p:sldId id="293" r:id="rId12"/>
    <p:sldId id="313" r:id="rId13"/>
    <p:sldId id="307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287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6D1"/>
    <a:srgbClr val="385723"/>
    <a:srgbClr val="D42428"/>
    <a:srgbClr val="E6E7E9"/>
    <a:srgbClr val="03A1A4"/>
    <a:srgbClr val="EF3078"/>
    <a:srgbClr val="D9D9D9"/>
    <a:srgbClr val="3B5998"/>
    <a:srgbClr val="EE952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A40C1E-735E-4680-A5C3-C2CDF9CA3833}" v="43" dt="2021-09-18T11:39:14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slan Ramzan" userId="b5d1ffeecbc0bf42" providerId="Windows Live" clId="Web-{AEA40C1E-735E-4680-A5C3-C2CDF9CA3833}"/>
    <pc:docChg chg="addSld delSld modSld sldOrd">
      <pc:chgData name="Arslan Ramzan" userId="b5d1ffeecbc0bf42" providerId="Windows Live" clId="Web-{AEA40C1E-735E-4680-A5C3-C2CDF9CA3833}" dt="2021-09-18T11:39:14.499" v="23" actId="20577"/>
      <pc:docMkLst>
        <pc:docMk/>
      </pc:docMkLst>
      <pc:sldChg chg="modSp">
        <pc:chgData name="Arslan Ramzan" userId="b5d1ffeecbc0bf42" providerId="Windows Live" clId="Web-{AEA40C1E-735E-4680-A5C3-C2CDF9CA3833}" dt="2021-09-18T11:31:52.161" v="12" actId="20577"/>
        <pc:sldMkLst>
          <pc:docMk/>
          <pc:sldMk cId="0" sldId="257"/>
        </pc:sldMkLst>
        <pc:spChg chg="mod">
          <ac:chgData name="Arslan Ramzan" userId="b5d1ffeecbc0bf42" providerId="Windows Live" clId="Web-{AEA40C1E-735E-4680-A5C3-C2CDF9CA3833}" dt="2021-09-18T11:31:52.161" v="12" actId="20577"/>
          <ac:spMkLst>
            <pc:docMk/>
            <pc:sldMk cId="0" sldId="257"/>
            <ac:spMk id="1048584" creationId="{00000000-0000-0000-0000-000000000000}"/>
          </ac:spMkLst>
        </pc:spChg>
      </pc:sldChg>
      <pc:sldChg chg="modSp">
        <pc:chgData name="Arslan Ramzan" userId="b5d1ffeecbc0bf42" providerId="Windows Live" clId="Web-{AEA40C1E-735E-4680-A5C3-C2CDF9CA3833}" dt="2021-09-18T11:32:03.583" v="18" actId="20577"/>
        <pc:sldMkLst>
          <pc:docMk/>
          <pc:sldMk cId="0" sldId="258"/>
        </pc:sldMkLst>
        <pc:spChg chg="mod">
          <ac:chgData name="Arslan Ramzan" userId="b5d1ffeecbc0bf42" providerId="Windows Live" clId="Web-{AEA40C1E-735E-4680-A5C3-C2CDF9CA3833}" dt="2021-09-18T11:32:03.583" v="18" actId="20577"/>
          <ac:spMkLst>
            <pc:docMk/>
            <pc:sldMk cId="0" sldId="258"/>
            <ac:spMk id="1048596" creationId="{00000000-0000-0000-0000-000000000000}"/>
          </ac:spMkLst>
        </pc:spChg>
      </pc:sldChg>
      <pc:sldChg chg="del">
        <pc:chgData name="Arslan Ramzan" userId="b5d1ffeecbc0bf42" providerId="Windows Live" clId="Web-{AEA40C1E-735E-4680-A5C3-C2CDF9CA3833}" dt="2021-09-18T11:32:29.505" v="19"/>
        <pc:sldMkLst>
          <pc:docMk/>
          <pc:sldMk cId="0" sldId="278"/>
        </pc:sldMkLst>
      </pc:sldChg>
      <pc:sldChg chg="del">
        <pc:chgData name="Arslan Ramzan" userId="b5d1ffeecbc0bf42" providerId="Windows Live" clId="Web-{AEA40C1E-735E-4680-A5C3-C2CDF9CA3833}" dt="2021-09-18T11:32:31.880" v="20"/>
        <pc:sldMkLst>
          <pc:docMk/>
          <pc:sldMk cId="444758656" sldId="305"/>
        </pc:sldMkLst>
      </pc:sldChg>
      <pc:sldChg chg="modSp">
        <pc:chgData name="Arslan Ramzan" userId="b5d1ffeecbc0bf42" providerId="Windows Live" clId="Web-{AEA40C1E-735E-4680-A5C3-C2CDF9CA3833}" dt="2021-09-18T11:39:14.499" v="23" actId="20577"/>
        <pc:sldMkLst>
          <pc:docMk/>
          <pc:sldMk cId="1743670082" sldId="320"/>
        </pc:sldMkLst>
        <pc:spChg chg="mod">
          <ac:chgData name="Arslan Ramzan" userId="b5d1ffeecbc0bf42" providerId="Windows Live" clId="Web-{AEA40C1E-735E-4680-A5C3-C2CDF9CA3833}" dt="2021-09-18T11:39:14.499" v="23" actId="20577"/>
          <ac:spMkLst>
            <pc:docMk/>
            <pc:sldMk cId="1743670082" sldId="320"/>
            <ac:spMk id="12" creationId="{897D8B68-BE80-4B56-A076-E84B7BD9F6A3}"/>
          </ac:spMkLst>
        </pc:spChg>
      </pc:sldChg>
      <pc:sldChg chg="addSp modSp new ord">
        <pc:chgData name="Arslan Ramzan" userId="b5d1ffeecbc0bf42" providerId="Windows Live" clId="Web-{AEA40C1E-735E-4680-A5C3-C2CDF9CA3833}" dt="2021-09-18T11:31:41.832" v="5" actId="14100"/>
        <pc:sldMkLst>
          <pc:docMk/>
          <pc:sldMk cId="1744541920" sldId="322"/>
        </pc:sldMkLst>
        <pc:picChg chg="add mod">
          <ac:chgData name="Arslan Ramzan" userId="b5d1ffeecbc0bf42" providerId="Windows Live" clId="Web-{AEA40C1E-735E-4680-A5C3-C2CDF9CA3833}" dt="2021-09-18T11:31:41.832" v="5" actId="14100"/>
          <ac:picMkLst>
            <pc:docMk/>
            <pc:sldMk cId="1744541920" sldId="322"/>
            <ac:picMk id="2" creationId="{DF18EB35-5704-457B-BDBF-5E41BE9172E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6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6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6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3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40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4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746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5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5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5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5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5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59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6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29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3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115F-65E7-4948-BBBD-A84F05213A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DF18EB35-5704-457B-BDBF-5E41BE917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1133"/>
            <a:ext cx="12203501" cy="686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41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80E1C75D-EE85-460B-8D97-CC9F5373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778" y="1539449"/>
            <a:ext cx="10344204" cy="1141896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0000FF"/>
                </a:solidFill>
              </a:rPr>
              <a:t>Search Engine Optimization (SEO)</a:t>
            </a:r>
            <a:endParaRPr lang="en-GB" sz="5400" b="1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1855A-84FF-4090-A6AF-3916231EC410}"/>
              </a:ext>
            </a:extLst>
          </p:cNvPr>
          <p:cNvSpPr txBox="1"/>
          <p:nvPr/>
        </p:nvSpPr>
        <p:spPr>
          <a:xfrm>
            <a:off x="1126312" y="3218119"/>
            <a:ext cx="9939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Search engine optimization (SEO) is the  process of </a:t>
            </a:r>
            <a:r>
              <a:rPr lang="en-US" sz="2800" b="1" dirty="0">
                <a:solidFill>
                  <a:srgbClr val="FF0000"/>
                </a:solidFill>
              </a:rPr>
              <a:t>improving your website and content</a:t>
            </a:r>
            <a:r>
              <a:rPr lang="en-US" sz="2800" dirty="0">
                <a:solidFill>
                  <a:srgbClr val="FF0000"/>
                </a:solidFill>
              </a:rPr>
              <a:t> so that it is visible to search engines.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D8B68-BE80-4B56-A076-E84B7BD9F6A3}"/>
              </a:ext>
            </a:extLst>
          </p:cNvPr>
          <p:cNvSpPr txBox="1"/>
          <p:nvPr/>
        </p:nvSpPr>
        <p:spPr>
          <a:xfrm>
            <a:off x="708806" y="4709000"/>
            <a:ext cx="107741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385723"/>
                </a:solidFill>
              </a:rPr>
              <a:t>Website SEO aims to make the information &amp;  services that your organization provide deemed  most relevant (by the search engine) to match the  keywords that their users are searching for.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E0AB4159-F941-4F9E-BD15-6EE6BA75B4D7}"/>
              </a:ext>
            </a:extLst>
          </p:cNvPr>
          <p:cNvSpPr txBox="1"/>
          <p:nvPr/>
        </p:nvSpPr>
        <p:spPr>
          <a:xfrm>
            <a:off x="1099107" y="157045"/>
            <a:ext cx="9993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 E A R C H   M A R K E T I N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82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  <p:bldP spid="12" grpId="0" build="p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956DFB8-9130-4A0F-AEDA-FB89BFF4F997}"/>
              </a:ext>
            </a:extLst>
          </p:cNvPr>
          <p:cNvSpPr txBox="1"/>
          <p:nvPr/>
        </p:nvSpPr>
        <p:spPr>
          <a:xfrm>
            <a:off x="1437102" y="1506205"/>
            <a:ext cx="10046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85723"/>
                </a:solidFill>
              </a:rPr>
              <a:t>SEM terminologies; </a:t>
            </a:r>
          </a:p>
          <a:p>
            <a:r>
              <a:rPr lang="en-US" sz="2800" b="1" dirty="0">
                <a:solidFill>
                  <a:srgbClr val="385723"/>
                </a:solidFill>
              </a:rPr>
              <a:t>what does it mean ? 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1855A-84FF-4090-A6AF-3916231EC410}"/>
              </a:ext>
            </a:extLst>
          </p:cNvPr>
          <p:cNvSpPr txBox="1"/>
          <p:nvPr/>
        </p:nvSpPr>
        <p:spPr>
          <a:xfrm>
            <a:off x="1437102" y="2603856"/>
            <a:ext cx="99391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PPC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CPC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Creative/ Adtext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SERP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CTR%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Impressions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Google Content Network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Rank/ Position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Quality score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B5CFC051-711A-4180-B5B4-BA20A9054E7A}"/>
              </a:ext>
            </a:extLst>
          </p:cNvPr>
          <p:cNvSpPr txBox="1"/>
          <p:nvPr/>
        </p:nvSpPr>
        <p:spPr>
          <a:xfrm>
            <a:off x="1099107" y="157045"/>
            <a:ext cx="9993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 E A R C H   M A R K E T I N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15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build="p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956DFB8-9130-4A0F-AEDA-FB89BFF4F997}"/>
              </a:ext>
            </a:extLst>
          </p:cNvPr>
          <p:cNvSpPr txBox="1"/>
          <p:nvPr/>
        </p:nvSpPr>
        <p:spPr>
          <a:xfrm>
            <a:off x="1383459" y="1428981"/>
            <a:ext cx="1004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85723"/>
                </a:solidFill>
              </a:rPr>
              <a:t>SEM terminologies;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1855A-84FF-4090-A6AF-3916231EC410}"/>
              </a:ext>
            </a:extLst>
          </p:cNvPr>
          <p:cNvSpPr txBox="1"/>
          <p:nvPr/>
        </p:nvSpPr>
        <p:spPr>
          <a:xfrm>
            <a:off x="1137468" y="2115909"/>
            <a:ext cx="1097043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6A6D1"/>
                </a:solidFill>
              </a:rPr>
              <a:t>PPC – </a:t>
            </a:r>
            <a:r>
              <a:rPr lang="en-US" sz="2400" dirty="0">
                <a:solidFill>
                  <a:srgbClr val="FF0000"/>
                </a:solidFill>
              </a:rPr>
              <a:t>Pay Per Click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6A6D1"/>
                </a:solidFill>
              </a:rPr>
              <a:t>CPC – </a:t>
            </a:r>
            <a:r>
              <a:rPr lang="en-US" sz="2400" dirty="0">
                <a:solidFill>
                  <a:srgbClr val="FF0000"/>
                </a:solidFill>
              </a:rPr>
              <a:t>Cost per Click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6A6D1"/>
                </a:solidFill>
              </a:rPr>
              <a:t>Creative – </a:t>
            </a:r>
            <a:r>
              <a:rPr lang="en-US" sz="2400" dirty="0">
                <a:solidFill>
                  <a:srgbClr val="FF0000"/>
                </a:solidFill>
              </a:rPr>
              <a:t>Heading and description of search ad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6A6D1"/>
                </a:solidFill>
              </a:rPr>
              <a:t>SERP – </a:t>
            </a:r>
            <a:r>
              <a:rPr lang="en-US" sz="2400" dirty="0">
                <a:solidFill>
                  <a:srgbClr val="FF0000"/>
                </a:solidFill>
              </a:rPr>
              <a:t>Search Engine Results Page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6A6D1"/>
                </a:solidFill>
              </a:rPr>
              <a:t>CTR% - </a:t>
            </a:r>
            <a:r>
              <a:rPr lang="en-US" sz="2400" dirty="0">
                <a:solidFill>
                  <a:srgbClr val="FF0000"/>
                </a:solidFill>
              </a:rPr>
              <a:t>Click through Rate (as a percentage)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6A6D1"/>
                </a:solidFill>
              </a:rPr>
              <a:t>Impressions – </a:t>
            </a:r>
            <a:r>
              <a:rPr lang="en-US" sz="2400" dirty="0">
                <a:solidFill>
                  <a:srgbClr val="FF0000"/>
                </a:solidFill>
              </a:rPr>
              <a:t>The number of times your ad is shown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6A6D1"/>
                </a:solidFill>
              </a:rPr>
              <a:t>Google Content Network – </a:t>
            </a:r>
            <a:r>
              <a:rPr lang="en-US" sz="2400" dirty="0">
                <a:solidFill>
                  <a:srgbClr val="FF0000"/>
                </a:solidFill>
              </a:rPr>
              <a:t>Display banner ads outside of  Google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6A6D1"/>
                </a:solidFill>
              </a:rPr>
              <a:t>Rank/ Position – </a:t>
            </a:r>
            <a:r>
              <a:rPr lang="en-US" sz="2400" dirty="0">
                <a:solidFill>
                  <a:srgbClr val="FF0000"/>
                </a:solidFill>
              </a:rPr>
              <a:t>The position your ad is shown when a  keyword is searched (1 through 8 for page 1)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6A6D1"/>
                </a:solidFill>
              </a:rPr>
              <a:t>Quality score – </a:t>
            </a:r>
            <a:r>
              <a:rPr lang="en-US" sz="2400" dirty="0">
                <a:solidFill>
                  <a:srgbClr val="FF0000"/>
                </a:solidFill>
              </a:rPr>
              <a:t>A ranking Google gives your ad based on  its CTR, relevance to the keyword &amp; the landing page’s  relevance &amp; other factors.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E4F5BFCE-CF67-49CF-94BF-C46A9DF992BD}"/>
              </a:ext>
            </a:extLst>
          </p:cNvPr>
          <p:cNvSpPr txBox="1"/>
          <p:nvPr/>
        </p:nvSpPr>
        <p:spPr>
          <a:xfrm>
            <a:off x="1099107" y="157045"/>
            <a:ext cx="9993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 E A R C H   M A R K E T I N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77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build="p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80E1C75D-EE85-460B-8D97-CC9F5373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276" y="768463"/>
            <a:ext cx="10344204" cy="114189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The Anatomy of search engine results page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915F1C12-77BA-4DD1-9F1D-3DC5114B48A0}"/>
              </a:ext>
            </a:extLst>
          </p:cNvPr>
          <p:cNvGrpSpPr/>
          <p:nvPr/>
        </p:nvGrpSpPr>
        <p:grpSpPr>
          <a:xfrm>
            <a:off x="2332872" y="1997016"/>
            <a:ext cx="7335520" cy="4787265"/>
            <a:chOff x="909827" y="986027"/>
            <a:chExt cx="7335520" cy="4787265"/>
          </a:xfrm>
        </p:grpSpPr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50637168-E346-45F8-833F-E97B179FF0AF}"/>
                </a:ext>
              </a:extLst>
            </p:cNvPr>
            <p:cNvSpPr/>
            <p:nvPr/>
          </p:nvSpPr>
          <p:spPr>
            <a:xfrm>
              <a:off x="914399" y="990599"/>
              <a:ext cx="7325868" cy="47777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8D054E85-FE20-4CBF-BFA2-5032ADA398F8}"/>
                </a:ext>
              </a:extLst>
            </p:cNvPr>
            <p:cNvSpPr/>
            <p:nvPr/>
          </p:nvSpPr>
          <p:spPr>
            <a:xfrm>
              <a:off x="909827" y="986027"/>
              <a:ext cx="7335520" cy="4787265"/>
            </a:xfrm>
            <a:custGeom>
              <a:avLst/>
              <a:gdLst/>
              <a:ahLst/>
              <a:cxnLst/>
              <a:rect l="l" t="t" r="r" b="b"/>
              <a:pathLst>
                <a:path w="7335520" h="4787265">
                  <a:moveTo>
                    <a:pt x="0" y="4786884"/>
                  </a:moveTo>
                  <a:lnTo>
                    <a:pt x="7335011" y="4786884"/>
                  </a:lnTo>
                  <a:lnTo>
                    <a:pt x="7335011" y="0"/>
                  </a:lnTo>
                  <a:lnTo>
                    <a:pt x="0" y="0"/>
                  </a:lnTo>
                  <a:lnTo>
                    <a:pt x="0" y="4786884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6DEC4EE8-39A9-419C-821B-B406CF1E1DC9}"/>
                </a:ext>
              </a:extLst>
            </p:cNvPr>
            <p:cNvSpPr/>
            <p:nvPr/>
          </p:nvSpPr>
          <p:spPr>
            <a:xfrm>
              <a:off x="1067561" y="1765554"/>
              <a:ext cx="1149350" cy="673735"/>
            </a:xfrm>
            <a:custGeom>
              <a:avLst/>
              <a:gdLst/>
              <a:ahLst/>
              <a:cxnLst/>
              <a:rect l="l" t="t" r="r" b="b"/>
              <a:pathLst>
                <a:path w="1149350" h="673735">
                  <a:moveTo>
                    <a:pt x="812292" y="0"/>
                  </a:moveTo>
                  <a:lnTo>
                    <a:pt x="812292" y="168401"/>
                  </a:lnTo>
                  <a:lnTo>
                    <a:pt x="0" y="168401"/>
                  </a:lnTo>
                  <a:lnTo>
                    <a:pt x="0" y="505206"/>
                  </a:lnTo>
                  <a:lnTo>
                    <a:pt x="812292" y="505206"/>
                  </a:lnTo>
                  <a:lnTo>
                    <a:pt x="812292" y="673608"/>
                  </a:lnTo>
                  <a:lnTo>
                    <a:pt x="1149095" y="336804"/>
                  </a:lnTo>
                  <a:lnTo>
                    <a:pt x="8122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669BF620-5E4E-4118-8FB3-1147D10D475B}"/>
                </a:ext>
              </a:extLst>
            </p:cNvPr>
            <p:cNvSpPr/>
            <p:nvPr/>
          </p:nvSpPr>
          <p:spPr>
            <a:xfrm>
              <a:off x="1067561" y="1765554"/>
              <a:ext cx="1149350" cy="673735"/>
            </a:xfrm>
            <a:custGeom>
              <a:avLst/>
              <a:gdLst/>
              <a:ahLst/>
              <a:cxnLst/>
              <a:rect l="l" t="t" r="r" b="b"/>
              <a:pathLst>
                <a:path w="1149350" h="673735">
                  <a:moveTo>
                    <a:pt x="0" y="168401"/>
                  </a:moveTo>
                  <a:lnTo>
                    <a:pt x="812292" y="168401"/>
                  </a:lnTo>
                  <a:lnTo>
                    <a:pt x="812292" y="0"/>
                  </a:lnTo>
                  <a:lnTo>
                    <a:pt x="1149095" y="336804"/>
                  </a:lnTo>
                  <a:lnTo>
                    <a:pt x="812292" y="673608"/>
                  </a:lnTo>
                  <a:lnTo>
                    <a:pt x="812292" y="505206"/>
                  </a:lnTo>
                  <a:lnTo>
                    <a:pt x="0" y="505206"/>
                  </a:lnTo>
                  <a:lnTo>
                    <a:pt x="0" y="168401"/>
                  </a:lnTo>
                  <a:close/>
                </a:path>
              </a:pathLst>
            </a:custGeom>
            <a:ln w="25908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8">
            <a:extLst>
              <a:ext uri="{FF2B5EF4-FFF2-40B4-BE49-F238E27FC236}">
                <a16:creationId xmlns:a16="http://schemas.microsoft.com/office/drawing/2014/main" id="{7F1D900C-EAEA-4C8D-A9B4-D3A6420793F3}"/>
              </a:ext>
            </a:extLst>
          </p:cNvPr>
          <p:cNvSpPr txBox="1"/>
          <p:nvPr/>
        </p:nvSpPr>
        <p:spPr>
          <a:xfrm>
            <a:off x="2773689" y="2966026"/>
            <a:ext cx="4146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0" dirty="0">
                <a:latin typeface="Arial"/>
                <a:cs typeface="Arial"/>
              </a:rPr>
              <a:t>P</a:t>
            </a:r>
            <a:r>
              <a:rPr sz="1600" b="1" spc="-90" dirty="0">
                <a:latin typeface="Arial"/>
                <a:cs typeface="Arial"/>
              </a:rPr>
              <a:t>a</a:t>
            </a:r>
            <a:r>
              <a:rPr sz="1600" b="1" spc="-70" dirty="0">
                <a:latin typeface="Arial"/>
                <a:cs typeface="Arial"/>
              </a:rPr>
              <a:t>id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19" name="object 9">
            <a:extLst>
              <a:ext uri="{FF2B5EF4-FFF2-40B4-BE49-F238E27FC236}">
                <a16:creationId xmlns:a16="http://schemas.microsoft.com/office/drawing/2014/main" id="{FACFD5D9-6DBE-450D-A103-37FC40675320}"/>
              </a:ext>
            </a:extLst>
          </p:cNvPr>
          <p:cNvGrpSpPr/>
          <p:nvPr/>
        </p:nvGrpSpPr>
        <p:grpSpPr>
          <a:xfrm>
            <a:off x="6439989" y="2763525"/>
            <a:ext cx="1092835" cy="699770"/>
            <a:chOff x="5016944" y="1752536"/>
            <a:chExt cx="1092835" cy="699770"/>
          </a:xfrm>
        </p:grpSpPr>
        <p:sp>
          <p:nvSpPr>
            <p:cNvPr id="20" name="object 10">
              <a:extLst>
                <a:ext uri="{FF2B5EF4-FFF2-40B4-BE49-F238E27FC236}">
                  <a16:creationId xmlns:a16="http://schemas.microsoft.com/office/drawing/2014/main" id="{CB862504-AB60-46E1-BCC7-63124E14EF7D}"/>
                </a:ext>
              </a:extLst>
            </p:cNvPr>
            <p:cNvSpPr/>
            <p:nvPr/>
          </p:nvSpPr>
          <p:spPr>
            <a:xfrm>
              <a:off x="5029962" y="1765553"/>
              <a:ext cx="1066800" cy="673735"/>
            </a:xfrm>
            <a:custGeom>
              <a:avLst/>
              <a:gdLst/>
              <a:ahLst/>
              <a:cxnLst/>
              <a:rect l="l" t="t" r="r" b="b"/>
              <a:pathLst>
                <a:path w="1066800" h="673735">
                  <a:moveTo>
                    <a:pt x="729996" y="0"/>
                  </a:moveTo>
                  <a:lnTo>
                    <a:pt x="729996" y="168401"/>
                  </a:lnTo>
                  <a:lnTo>
                    <a:pt x="0" y="168401"/>
                  </a:lnTo>
                  <a:lnTo>
                    <a:pt x="0" y="505206"/>
                  </a:lnTo>
                  <a:lnTo>
                    <a:pt x="729996" y="505206"/>
                  </a:lnTo>
                  <a:lnTo>
                    <a:pt x="729996" y="673608"/>
                  </a:lnTo>
                  <a:lnTo>
                    <a:pt x="1066800" y="336804"/>
                  </a:lnTo>
                  <a:lnTo>
                    <a:pt x="7299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1">
              <a:extLst>
                <a:ext uri="{FF2B5EF4-FFF2-40B4-BE49-F238E27FC236}">
                  <a16:creationId xmlns:a16="http://schemas.microsoft.com/office/drawing/2014/main" id="{89A74A96-99B0-4FC6-B53F-6FAB94B6AF14}"/>
                </a:ext>
              </a:extLst>
            </p:cNvPr>
            <p:cNvSpPr/>
            <p:nvPr/>
          </p:nvSpPr>
          <p:spPr>
            <a:xfrm>
              <a:off x="5029962" y="1765553"/>
              <a:ext cx="1066800" cy="673735"/>
            </a:xfrm>
            <a:custGeom>
              <a:avLst/>
              <a:gdLst/>
              <a:ahLst/>
              <a:cxnLst/>
              <a:rect l="l" t="t" r="r" b="b"/>
              <a:pathLst>
                <a:path w="1066800" h="673735">
                  <a:moveTo>
                    <a:pt x="0" y="168401"/>
                  </a:moveTo>
                  <a:lnTo>
                    <a:pt x="729996" y="168401"/>
                  </a:lnTo>
                  <a:lnTo>
                    <a:pt x="729996" y="0"/>
                  </a:lnTo>
                  <a:lnTo>
                    <a:pt x="1066800" y="336804"/>
                  </a:lnTo>
                  <a:lnTo>
                    <a:pt x="729996" y="673608"/>
                  </a:lnTo>
                  <a:lnTo>
                    <a:pt x="729996" y="505206"/>
                  </a:lnTo>
                  <a:lnTo>
                    <a:pt x="0" y="505206"/>
                  </a:lnTo>
                  <a:lnTo>
                    <a:pt x="0" y="168401"/>
                  </a:lnTo>
                  <a:close/>
                </a:path>
              </a:pathLst>
            </a:custGeom>
            <a:ln w="25908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12">
            <a:extLst>
              <a:ext uri="{FF2B5EF4-FFF2-40B4-BE49-F238E27FC236}">
                <a16:creationId xmlns:a16="http://schemas.microsoft.com/office/drawing/2014/main" id="{542D64E9-23D0-444D-857D-DCF971DDD09A}"/>
              </a:ext>
            </a:extLst>
          </p:cNvPr>
          <p:cNvSpPr txBox="1"/>
          <p:nvPr/>
        </p:nvSpPr>
        <p:spPr>
          <a:xfrm>
            <a:off x="6695577" y="2966026"/>
            <a:ext cx="4146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0" dirty="0">
                <a:latin typeface="Arial"/>
                <a:cs typeface="Arial"/>
              </a:rPr>
              <a:t>P</a:t>
            </a:r>
            <a:r>
              <a:rPr sz="1600" b="1" spc="-90" dirty="0">
                <a:latin typeface="Arial"/>
                <a:cs typeface="Arial"/>
              </a:rPr>
              <a:t>a</a:t>
            </a:r>
            <a:r>
              <a:rPr sz="1600" b="1" spc="-70" dirty="0">
                <a:latin typeface="Arial"/>
                <a:cs typeface="Arial"/>
              </a:rPr>
              <a:t>id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23" name="object 13">
            <a:extLst>
              <a:ext uri="{FF2B5EF4-FFF2-40B4-BE49-F238E27FC236}">
                <a16:creationId xmlns:a16="http://schemas.microsoft.com/office/drawing/2014/main" id="{3110E8D2-B648-4267-A128-E2E6C5810EB5}"/>
              </a:ext>
            </a:extLst>
          </p:cNvPr>
          <p:cNvGrpSpPr/>
          <p:nvPr/>
        </p:nvGrpSpPr>
        <p:grpSpPr>
          <a:xfrm>
            <a:off x="7125853" y="5265997"/>
            <a:ext cx="1321435" cy="864235"/>
            <a:chOff x="5702808" y="4255008"/>
            <a:chExt cx="1321435" cy="864235"/>
          </a:xfrm>
        </p:grpSpPr>
        <p:sp>
          <p:nvSpPr>
            <p:cNvPr id="24" name="object 14">
              <a:extLst>
                <a:ext uri="{FF2B5EF4-FFF2-40B4-BE49-F238E27FC236}">
                  <a16:creationId xmlns:a16="http://schemas.microsoft.com/office/drawing/2014/main" id="{8012F1E5-EC74-403C-A13E-0317482C128E}"/>
                </a:ext>
              </a:extLst>
            </p:cNvPr>
            <p:cNvSpPr/>
            <p:nvPr/>
          </p:nvSpPr>
          <p:spPr>
            <a:xfrm>
              <a:off x="5715762" y="4267962"/>
              <a:ext cx="1295400" cy="838200"/>
            </a:xfrm>
            <a:custGeom>
              <a:avLst/>
              <a:gdLst/>
              <a:ahLst/>
              <a:cxnLst/>
              <a:rect l="l" t="t" r="r" b="b"/>
              <a:pathLst>
                <a:path w="1295400" h="838200">
                  <a:moveTo>
                    <a:pt x="419100" y="0"/>
                  </a:moveTo>
                  <a:lnTo>
                    <a:pt x="0" y="419100"/>
                  </a:lnTo>
                  <a:lnTo>
                    <a:pt x="419100" y="838200"/>
                  </a:lnTo>
                  <a:lnTo>
                    <a:pt x="419100" y="628650"/>
                  </a:lnTo>
                  <a:lnTo>
                    <a:pt x="1295399" y="628650"/>
                  </a:lnTo>
                  <a:lnTo>
                    <a:pt x="1295399" y="209550"/>
                  </a:lnTo>
                  <a:lnTo>
                    <a:pt x="419100" y="20955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697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5">
              <a:extLst>
                <a:ext uri="{FF2B5EF4-FFF2-40B4-BE49-F238E27FC236}">
                  <a16:creationId xmlns:a16="http://schemas.microsoft.com/office/drawing/2014/main" id="{B8B4E964-4EDF-4707-96BD-B64AA6538E0A}"/>
                </a:ext>
              </a:extLst>
            </p:cNvPr>
            <p:cNvSpPr/>
            <p:nvPr/>
          </p:nvSpPr>
          <p:spPr>
            <a:xfrm>
              <a:off x="5715762" y="4267962"/>
              <a:ext cx="1295400" cy="838200"/>
            </a:xfrm>
            <a:custGeom>
              <a:avLst/>
              <a:gdLst/>
              <a:ahLst/>
              <a:cxnLst/>
              <a:rect l="l" t="t" r="r" b="b"/>
              <a:pathLst>
                <a:path w="1295400" h="838200">
                  <a:moveTo>
                    <a:pt x="0" y="419100"/>
                  </a:moveTo>
                  <a:lnTo>
                    <a:pt x="419100" y="0"/>
                  </a:lnTo>
                  <a:lnTo>
                    <a:pt x="419100" y="209550"/>
                  </a:lnTo>
                  <a:lnTo>
                    <a:pt x="1295399" y="209550"/>
                  </a:lnTo>
                  <a:lnTo>
                    <a:pt x="1295399" y="628650"/>
                  </a:lnTo>
                  <a:lnTo>
                    <a:pt x="419100" y="628650"/>
                  </a:lnTo>
                  <a:lnTo>
                    <a:pt x="419100" y="838200"/>
                  </a:lnTo>
                  <a:lnTo>
                    <a:pt x="0" y="419100"/>
                  </a:lnTo>
                  <a:close/>
                </a:path>
              </a:pathLst>
            </a:custGeom>
            <a:ln w="25908">
              <a:solidFill>
                <a:srgbClr val="F697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6">
            <a:extLst>
              <a:ext uri="{FF2B5EF4-FFF2-40B4-BE49-F238E27FC236}">
                <a16:creationId xmlns:a16="http://schemas.microsoft.com/office/drawing/2014/main" id="{1850908B-74A1-4699-B0D2-C9806C3FBC6C}"/>
              </a:ext>
            </a:extLst>
          </p:cNvPr>
          <p:cNvSpPr txBox="1"/>
          <p:nvPr/>
        </p:nvSpPr>
        <p:spPr>
          <a:xfrm>
            <a:off x="7502661" y="5533078"/>
            <a:ext cx="775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Organic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D3EB5ACE-B1C6-45B0-B844-18FF2FBE78AF}"/>
              </a:ext>
            </a:extLst>
          </p:cNvPr>
          <p:cNvSpPr txBox="1"/>
          <p:nvPr/>
        </p:nvSpPr>
        <p:spPr>
          <a:xfrm>
            <a:off x="1099107" y="157045"/>
            <a:ext cx="9993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 E A R C H   M A R K E T I N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90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2" grpId="0"/>
      <p:bldP spid="26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80E1C75D-EE85-460B-8D97-CC9F5373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276" y="768463"/>
            <a:ext cx="10344204" cy="114189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The Anatomy of search engine results page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915F1C12-77BA-4DD1-9F1D-3DC5114B48A0}"/>
              </a:ext>
            </a:extLst>
          </p:cNvPr>
          <p:cNvGrpSpPr/>
          <p:nvPr/>
        </p:nvGrpSpPr>
        <p:grpSpPr>
          <a:xfrm>
            <a:off x="2332872" y="1997016"/>
            <a:ext cx="7335520" cy="4787265"/>
            <a:chOff x="909827" y="986027"/>
            <a:chExt cx="7335520" cy="4787265"/>
          </a:xfrm>
        </p:grpSpPr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50637168-E346-45F8-833F-E97B179FF0AF}"/>
                </a:ext>
              </a:extLst>
            </p:cNvPr>
            <p:cNvSpPr/>
            <p:nvPr/>
          </p:nvSpPr>
          <p:spPr>
            <a:xfrm>
              <a:off x="914399" y="990599"/>
              <a:ext cx="7325868" cy="47777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8D054E85-FE20-4CBF-BFA2-5032ADA398F8}"/>
                </a:ext>
              </a:extLst>
            </p:cNvPr>
            <p:cNvSpPr/>
            <p:nvPr/>
          </p:nvSpPr>
          <p:spPr>
            <a:xfrm>
              <a:off x="909827" y="986027"/>
              <a:ext cx="7335520" cy="4787265"/>
            </a:xfrm>
            <a:custGeom>
              <a:avLst/>
              <a:gdLst/>
              <a:ahLst/>
              <a:cxnLst/>
              <a:rect l="l" t="t" r="r" b="b"/>
              <a:pathLst>
                <a:path w="7335520" h="4787265">
                  <a:moveTo>
                    <a:pt x="0" y="4786884"/>
                  </a:moveTo>
                  <a:lnTo>
                    <a:pt x="7335011" y="4786884"/>
                  </a:lnTo>
                  <a:lnTo>
                    <a:pt x="7335011" y="0"/>
                  </a:lnTo>
                  <a:lnTo>
                    <a:pt x="0" y="0"/>
                  </a:lnTo>
                  <a:lnTo>
                    <a:pt x="0" y="4786884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6DEC4EE8-39A9-419C-821B-B406CF1E1DC9}"/>
                </a:ext>
              </a:extLst>
            </p:cNvPr>
            <p:cNvSpPr/>
            <p:nvPr/>
          </p:nvSpPr>
          <p:spPr>
            <a:xfrm>
              <a:off x="1067561" y="1765554"/>
              <a:ext cx="1149350" cy="673735"/>
            </a:xfrm>
            <a:custGeom>
              <a:avLst/>
              <a:gdLst/>
              <a:ahLst/>
              <a:cxnLst/>
              <a:rect l="l" t="t" r="r" b="b"/>
              <a:pathLst>
                <a:path w="1149350" h="673735">
                  <a:moveTo>
                    <a:pt x="812292" y="0"/>
                  </a:moveTo>
                  <a:lnTo>
                    <a:pt x="812292" y="168401"/>
                  </a:lnTo>
                  <a:lnTo>
                    <a:pt x="0" y="168401"/>
                  </a:lnTo>
                  <a:lnTo>
                    <a:pt x="0" y="505206"/>
                  </a:lnTo>
                  <a:lnTo>
                    <a:pt x="812292" y="505206"/>
                  </a:lnTo>
                  <a:lnTo>
                    <a:pt x="812292" y="673608"/>
                  </a:lnTo>
                  <a:lnTo>
                    <a:pt x="1149095" y="336804"/>
                  </a:lnTo>
                  <a:lnTo>
                    <a:pt x="8122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669BF620-5E4E-4118-8FB3-1147D10D475B}"/>
                </a:ext>
              </a:extLst>
            </p:cNvPr>
            <p:cNvSpPr/>
            <p:nvPr/>
          </p:nvSpPr>
          <p:spPr>
            <a:xfrm>
              <a:off x="1067561" y="1765554"/>
              <a:ext cx="1149350" cy="673735"/>
            </a:xfrm>
            <a:custGeom>
              <a:avLst/>
              <a:gdLst/>
              <a:ahLst/>
              <a:cxnLst/>
              <a:rect l="l" t="t" r="r" b="b"/>
              <a:pathLst>
                <a:path w="1149350" h="673735">
                  <a:moveTo>
                    <a:pt x="0" y="168401"/>
                  </a:moveTo>
                  <a:lnTo>
                    <a:pt x="812292" y="168401"/>
                  </a:lnTo>
                  <a:lnTo>
                    <a:pt x="812292" y="0"/>
                  </a:lnTo>
                  <a:lnTo>
                    <a:pt x="1149095" y="336804"/>
                  </a:lnTo>
                  <a:lnTo>
                    <a:pt x="812292" y="673608"/>
                  </a:lnTo>
                  <a:lnTo>
                    <a:pt x="812292" y="505206"/>
                  </a:lnTo>
                  <a:lnTo>
                    <a:pt x="0" y="505206"/>
                  </a:lnTo>
                  <a:lnTo>
                    <a:pt x="0" y="168401"/>
                  </a:lnTo>
                  <a:close/>
                </a:path>
              </a:pathLst>
            </a:custGeom>
            <a:ln w="25908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8">
            <a:extLst>
              <a:ext uri="{FF2B5EF4-FFF2-40B4-BE49-F238E27FC236}">
                <a16:creationId xmlns:a16="http://schemas.microsoft.com/office/drawing/2014/main" id="{7F1D900C-EAEA-4C8D-A9B4-D3A6420793F3}"/>
              </a:ext>
            </a:extLst>
          </p:cNvPr>
          <p:cNvSpPr txBox="1"/>
          <p:nvPr/>
        </p:nvSpPr>
        <p:spPr>
          <a:xfrm>
            <a:off x="2773689" y="2966026"/>
            <a:ext cx="4146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0" dirty="0">
                <a:latin typeface="Arial"/>
                <a:cs typeface="Arial"/>
              </a:rPr>
              <a:t>P</a:t>
            </a:r>
            <a:r>
              <a:rPr sz="1600" b="1" spc="-90" dirty="0">
                <a:latin typeface="Arial"/>
                <a:cs typeface="Arial"/>
              </a:rPr>
              <a:t>a</a:t>
            </a:r>
            <a:r>
              <a:rPr sz="1600" b="1" spc="-70" dirty="0">
                <a:latin typeface="Arial"/>
                <a:cs typeface="Arial"/>
              </a:rPr>
              <a:t>id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19" name="object 9">
            <a:extLst>
              <a:ext uri="{FF2B5EF4-FFF2-40B4-BE49-F238E27FC236}">
                <a16:creationId xmlns:a16="http://schemas.microsoft.com/office/drawing/2014/main" id="{FACFD5D9-6DBE-450D-A103-37FC40675320}"/>
              </a:ext>
            </a:extLst>
          </p:cNvPr>
          <p:cNvGrpSpPr/>
          <p:nvPr/>
        </p:nvGrpSpPr>
        <p:grpSpPr>
          <a:xfrm>
            <a:off x="6439989" y="2763525"/>
            <a:ext cx="1092835" cy="699770"/>
            <a:chOff x="5016944" y="1752536"/>
            <a:chExt cx="1092835" cy="699770"/>
          </a:xfrm>
        </p:grpSpPr>
        <p:sp>
          <p:nvSpPr>
            <p:cNvPr id="20" name="object 10">
              <a:extLst>
                <a:ext uri="{FF2B5EF4-FFF2-40B4-BE49-F238E27FC236}">
                  <a16:creationId xmlns:a16="http://schemas.microsoft.com/office/drawing/2014/main" id="{CB862504-AB60-46E1-BCC7-63124E14EF7D}"/>
                </a:ext>
              </a:extLst>
            </p:cNvPr>
            <p:cNvSpPr/>
            <p:nvPr/>
          </p:nvSpPr>
          <p:spPr>
            <a:xfrm>
              <a:off x="5029962" y="1765553"/>
              <a:ext cx="1066800" cy="673735"/>
            </a:xfrm>
            <a:custGeom>
              <a:avLst/>
              <a:gdLst/>
              <a:ahLst/>
              <a:cxnLst/>
              <a:rect l="l" t="t" r="r" b="b"/>
              <a:pathLst>
                <a:path w="1066800" h="673735">
                  <a:moveTo>
                    <a:pt x="729996" y="0"/>
                  </a:moveTo>
                  <a:lnTo>
                    <a:pt x="729996" y="168401"/>
                  </a:lnTo>
                  <a:lnTo>
                    <a:pt x="0" y="168401"/>
                  </a:lnTo>
                  <a:lnTo>
                    <a:pt x="0" y="505206"/>
                  </a:lnTo>
                  <a:lnTo>
                    <a:pt x="729996" y="505206"/>
                  </a:lnTo>
                  <a:lnTo>
                    <a:pt x="729996" y="673608"/>
                  </a:lnTo>
                  <a:lnTo>
                    <a:pt x="1066800" y="336804"/>
                  </a:lnTo>
                  <a:lnTo>
                    <a:pt x="7299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1">
              <a:extLst>
                <a:ext uri="{FF2B5EF4-FFF2-40B4-BE49-F238E27FC236}">
                  <a16:creationId xmlns:a16="http://schemas.microsoft.com/office/drawing/2014/main" id="{89A74A96-99B0-4FC6-B53F-6FAB94B6AF14}"/>
                </a:ext>
              </a:extLst>
            </p:cNvPr>
            <p:cNvSpPr/>
            <p:nvPr/>
          </p:nvSpPr>
          <p:spPr>
            <a:xfrm>
              <a:off x="5029962" y="1765553"/>
              <a:ext cx="1066800" cy="673735"/>
            </a:xfrm>
            <a:custGeom>
              <a:avLst/>
              <a:gdLst/>
              <a:ahLst/>
              <a:cxnLst/>
              <a:rect l="l" t="t" r="r" b="b"/>
              <a:pathLst>
                <a:path w="1066800" h="673735">
                  <a:moveTo>
                    <a:pt x="0" y="168401"/>
                  </a:moveTo>
                  <a:lnTo>
                    <a:pt x="729996" y="168401"/>
                  </a:lnTo>
                  <a:lnTo>
                    <a:pt x="729996" y="0"/>
                  </a:lnTo>
                  <a:lnTo>
                    <a:pt x="1066800" y="336804"/>
                  </a:lnTo>
                  <a:lnTo>
                    <a:pt x="729996" y="673608"/>
                  </a:lnTo>
                  <a:lnTo>
                    <a:pt x="729996" y="505206"/>
                  </a:lnTo>
                  <a:lnTo>
                    <a:pt x="0" y="505206"/>
                  </a:lnTo>
                  <a:lnTo>
                    <a:pt x="0" y="168401"/>
                  </a:lnTo>
                  <a:close/>
                </a:path>
              </a:pathLst>
            </a:custGeom>
            <a:ln w="25908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12">
            <a:extLst>
              <a:ext uri="{FF2B5EF4-FFF2-40B4-BE49-F238E27FC236}">
                <a16:creationId xmlns:a16="http://schemas.microsoft.com/office/drawing/2014/main" id="{542D64E9-23D0-444D-857D-DCF971DDD09A}"/>
              </a:ext>
            </a:extLst>
          </p:cNvPr>
          <p:cNvSpPr txBox="1"/>
          <p:nvPr/>
        </p:nvSpPr>
        <p:spPr>
          <a:xfrm>
            <a:off x="6695577" y="2966026"/>
            <a:ext cx="4146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0" dirty="0">
                <a:latin typeface="Arial"/>
                <a:cs typeface="Arial"/>
              </a:rPr>
              <a:t>P</a:t>
            </a:r>
            <a:r>
              <a:rPr sz="1600" b="1" spc="-90" dirty="0">
                <a:latin typeface="Arial"/>
                <a:cs typeface="Arial"/>
              </a:rPr>
              <a:t>a</a:t>
            </a:r>
            <a:r>
              <a:rPr sz="1600" b="1" spc="-70" dirty="0">
                <a:latin typeface="Arial"/>
                <a:cs typeface="Arial"/>
              </a:rPr>
              <a:t>id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23" name="object 13">
            <a:extLst>
              <a:ext uri="{FF2B5EF4-FFF2-40B4-BE49-F238E27FC236}">
                <a16:creationId xmlns:a16="http://schemas.microsoft.com/office/drawing/2014/main" id="{3110E8D2-B648-4267-A128-E2E6C5810EB5}"/>
              </a:ext>
            </a:extLst>
          </p:cNvPr>
          <p:cNvGrpSpPr/>
          <p:nvPr/>
        </p:nvGrpSpPr>
        <p:grpSpPr>
          <a:xfrm>
            <a:off x="7125853" y="5265997"/>
            <a:ext cx="1321435" cy="864235"/>
            <a:chOff x="5702808" y="4255008"/>
            <a:chExt cx="1321435" cy="864235"/>
          </a:xfrm>
        </p:grpSpPr>
        <p:sp>
          <p:nvSpPr>
            <p:cNvPr id="24" name="object 14">
              <a:extLst>
                <a:ext uri="{FF2B5EF4-FFF2-40B4-BE49-F238E27FC236}">
                  <a16:creationId xmlns:a16="http://schemas.microsoft.com/office/drawing/2014/main" id="{8012F1E5-EC74-403C-A13E-0317482C128E}"/>
                </a:ext>
              </a:extLst>
            </p:cNvPr>
            <p:cNvSpPr/>
            <p:nvPr/>
          </p:nvSpPr>
          <p:spPr>
            <a:xfrm>
              <a:off x="5715762" y="4267962"/>
              <a:ext cx="1295400" cy="838200"/>
            </a:xfrm>
            <a:custGeom>
              <a:avLst/>
              <a:gdLst/>
              <a:ahLst/>
              <a:cxnLst/>
              <a:rect l="l" t="t" r="r" b="b"/>
              <a:pathLst>
                <a:path w="1295400" h="838200">
                  <a:moveTo>
                    <a:pt x="419100" y="0"/>
                  </a:moveTo>
                  <a:lnTo>
                    <a:pt x="0" y="419100"/>
                  </a:lnTo>
                  <a:lnTo>
                    <a:pt x="419100" y="838200"/>
                  </a:lnTo>
                  <a:lnTo>
                    <a:pt x="419100" y="628650"/>
                  </a:lnTo>
                  <a:lnTo>
                    <a:pt x="1295399" y="628650"/>
                  </a:lnTo>
                  <a:lnTo>
                    <a:pt x="1295399" y="209550"/>
                  </a:lnTo>
                  <a:lnTo>
                    <a:pt x="419100" y="20955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697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5">
              <a:extLst>
                <a:ext uri="{FF2B5EF4-FFF2-40B4-BE49-F238E27FC236}">
                  <a16:creationId xmlns:a16="http://schemas.microsoft.com/office/drawing/2014/main" id="{B8B4E964-4EDF-4707-96BD-B64AA6538E0A}"/>
                </a:ext>
              </a:extLst>
            </p:cNvPr>
            <p:cNvSpPr/>
            <p:nvPr/>
          </p:nvSpPr>
          <p:spPr>
            <a:xfrm>
              <a:off x="5715762" y="4267962"/>
              <a:ext cx="1295400" cy="838200"/>
            </a:xfrm>
            <a:custGeom>
              <a:avLst/>
              <a:gdLst/>
              <a:ahLst/>
              <a:cxnLst/>
              <a:rect l="l" t="t" r="r" b="b"/>
              <a:pathLst>
                <a:path w="1295400" h="838200">
                  <a:moveTo>
                    <a:pt x="0" y="419100"/>
                  </a:moveTo>
                  <a:lnTo>
                    <a:pt x="419100" y="0"/>
                  </a:lnTo>
                  <a:lnTo>
                    <a:pt x="419100" y="209550"/>
                  </a:lnTo>
                  <a:lnTo>
                    <a:pt x="1295399" y="209550"/>
                  </a:lnTo>
                  <a:lnTo>
                    <a:pt x="1295399" y="628650"/>
                  </a:lnTo>
                  <a:lnTo>
                    <a:pt x="419100" y="628650"/>
                  </a:lnTo>
                  <a:lnTo>
                    <a:pt x="419100" y="838200"/>
                  </a:lnTo>
                  <a:lnTo>
                    <a:pt x="0" y="419100"/>
                  </a:lnTo>
                  <a:close/>
                </a:path>
              </a:pathLst>
            </a:custGeom>
            <a:ln w="25908">
              <a:solidFill>
                <a:srgbClr val="F697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6">
            <a:extLst>
              <a:ext uri="{FF2B5EF4-FFF2-40B4-BE49-F238E27FC236}">
                <a16:creationId xmlns:a16="http://schemas.microsoft.com/office/drawing/2014/main" id="{1850908B-74A1-4699-B0D2-C9806C3FBC6C}"/>
              </a:ext>
            </a:extLst>
          </p:cNvPr>
          <p:cNvSpPr txBox="1"/>
          <p:nvPr/>
        </p:nvSpPr>
        <p:spPr>
          <a:xfrm>
            <a:off x="7502661" y="5533078"/>
            <a:ext cx="775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Organic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2B64737-978A-4903-9F01-586A7C526AB5}"/>
              </a:ext>
            </a:extLst>
          </p:cNvPr>
          <p:cNvGrpSpPr/>
          <p:nvPr/>
        </p:nvGrpSpPr>
        <p:grpSpPr>
          <a:xfrm>
            <a:off x="1815372" y="4947642"/>
            <a:ext cx="2388235" cy="711835"/>
            <a:chOff x="521144" y="3912044"/>
            <a:chExt cx="2388235" cy="711835"/>
          </a:xfrm>
        </p:grpSpPr>
        <p:grpSp>
          <p:nvGrpSpPr>
            <p:cNvPr id="28" name="object 17">
              <a:extLst>
                <a:ext uri="{FF2B5EF4-FFF2-40B4-BE49-F238E27FC236}">
                  <a16:creationId xmlns:a16="http://schemas.microsoft.com/office/drawing/2014/main" id="{DD432351-A002-47D1-8F3C-3BCC0880DD7D}"/>
                </a:ext>
              </a:extLst>
            </p:cNvPr>
            <p:cNvGrpSpPr/>
            <p:nvPr/>
          </p:nvGrpSpPr>
          <p:grpSpPr>
            <a:xfrm>
              <a:off x="521144" y="3912044"/>
              <a:ext cx="2388235" cy="711835"/>
              <a:chOff x="521144" y="3912044"/>
              <a:chExt cx="2388235" cy="711835"/>
            </a:xfrm>
          </p:grpSpPr>
          <p:sp>
            <p:nvSpPr>
              <p:cNvPr id="30" name="object 18">
                <a:extLst>
                  <a:ext uri="{FF2B5EF4-FFF2-40B4-BE49-F238E27FC236}">
                    <a16:creationId xmlns:a16="http://schemas.microsoft.com/office/drawing/2014/main" id="{2AE0F489-D621-4DF8-ABCA-002FD57A9249}"/>
                  </a:ext>
                </a:extLst>
              </p:cNvPr>
              <p:cNvSpPr/>
              <p:nvPr/>
            </p:nvSpPr>
            <p:spPr>
              <a:xfrm>
                <a:off x="534161" y="3925062"/>
                <a:ext cx="23622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2362200" h="685800">
                    <a:moveTo>
                      <a:pt x="2362200" y="0"/>
                    </a:moveTo>
                    <a:lnTo>
                      <a:pt x="0" y="0"/>
                    </a:lnTo>
                    <a:lnTo>
                      <a:pt x="0" y="685800"/>
                    </a:lnTo>
                    <a:lnTo>
                      <a:pt x="2362200" y="685800"/>
                    </a:lnTo>
                    <a:lnTo>
                      <a:pt x="23622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19">
                <a:extLst>
                  <a:ext uri="{FF2B5EF4-FFF2-40B4-BE49-F238E27FC236}">
                    <a16:creationId xmlns:a16="http://schemas.microsoft.com/office/drawing/2014/main" id="{CFCB583E-E6F8-479F-B49B-58CDDBF4AA20}"/>
                  </a:ext>
                </a:extLst>
              </p:cNvPr>
              <p:cNvSpPr/>
              <p:nvPr/>
            </p:nvSpPr>
            <p:spPr>
              <a:xfrm>
                <a:off x="534161" y="3925062"/>
                <a:ext cx="23622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2362200" h="685800">
                    <a:moveTo>
                      <a:pt x="0" y="685800"/>
                    </a:moveTo>
                    <a:lnTo>
                      <a:pt x="2362200" y="685800"/>
                    </a:lnTo>
                    <a:lnTo>
                      <a:pt x="2362200" y="0"/>
                    </a:lnTo>
                    <a:lnTo>
                      <a:pt x="0" y="0"/>
                    </a:lnTo>
                    <a:lnTo>
                      <a:pt x="0" y="685800"/>
                    </a:lnTo>
                    <a:close/>
                  </a:path>
                </a:pathLst>
              </a:custGeom>
              <a:ln w="25908">
                <a:solidFill>
                  <a:srgbClr val="F6970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9" name="object 20">
              <a:extLst>
                <a:ext uri="{FF2B5EF4-FFF2-40B4-BE49-F238E27FC236}">
                  <a16:creationId xmlns:a16="http://schemas.microsoft.com/office/drawing/2014/main" id="{5F9CD175-BB2F-433B-80D6-24F98C232934}"/>
                </a:ext>
              </a:extLst>
            </p:cNvPr>
            <p:cNvSpPr txBox="1"/>
            <p:nvPr/>
          </p:nvSpPr>
          <p:spPr>
            <a:xfrm>
              <a:off x="621893" y="3999357"/>
              <a:ext cx="2185670" cy="5130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541655" marR="5080" indent="-52959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114" dirty="0">
                  <a:latin typeface="Arial"/>
                  <a:cs typeface="Arial"/>
                </a:rPr>
                <a:t>~25% </a:t>
              </a:r>
              <a:r>
                <a:rPr sz="1600" b="1" spc="-50" dirty="0">
                  <a:latin typeface="Arial"/>
                  <a:cs typeface="Arial"/>
                </a:rPr>
                <a:t>of</a:t>
              </a:r>
              <a:r>
                <a:rPr sz="1600" b="1" spc="-345" dirty="0">
                  <a:latin typeface="Arial"/>
                  <a:cs typeface="Arial"/>
                </a:rPr>
                <a:t> </a:t>
              </a:r>
              <a:r>
                <a:rPr sz="1600" b="1" spc="-130" dirty="0">
                  <a:latin typeface="Arial"/>
                  <a:cs typeface="Arial"/>
                </a:rPr>
                <a:t>Clicks </a:t>
              </a:r>
              <a:r>
                <a:rPr sz="1600" b="1" spc="-95" dirty="0">
                  <a:latin typeface="Arial"/>
                  <a:cs typeface="Arial"/>
                </a:rPr>
                <a:t>on </a:t>
              </a:r>
              <a:r>
                <a:rPr sz="1600" b="1" spc="-70" dirty="0">
                  <a:latin typeface="Arial"/>
                  <a:cs typeface="Arial"/>
                </a:rPr>
                <a:t>a </a:t>
              </a:r>
              <a:r>
                <a:rPr sz="1600" b="1" spc="-140" dirty="0">
                  <a:latin typeface="Arial"/>
                  <a:cs typeface="Arial"/>
                </a:rPr>
                <a:t>SERP  </a:t>
              </a:r>
              <a:r>
                <a:rPr sz="1600" b="1" spc="-145" dirty="0">
                  <a:latin typeface="Arial"/>
                  <a:cs typeface="Arial"/>
                </a:rPr>
                <a:t>Goes </a:t>
              </a:r>
              <a:r>
                <a:rPr sz="1600" b="1" spc="-20" dirty="0">
                  <a:latin typeface="Arial"/>
                  <a:cs typeface="Arial"/>
                </a:rPr>
                <a:t>to</a:t>
              </a:r>
              <a:r>
                <a:rPr sz="1600" b="1" spc="-90" dirty="0">
                  <a:latin typeface="Arial"/>
                  <a:cs typeface="Arial"/>
                </a:rPr>
                <a:t> </a:t>
              </a:r>
              <a:r>
                <a:rPr sz="1600" b="1" spc="-80" dirty="0">
                  <a:latin typeface="Arial"/>
                  <a:cs typeface="Arial"/>
                </a:rPr>
                <a:t>Paid</a:t>
              </a:r>
              <a:endParaRPr sz="1600" dirty="0">
                <a:latin typeface="Arial"/>
                <a:cs typeface="Arial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C8BD60C-3B14-4A7B-A40C-91F7C94C2919}"/>
              </a:ext>
            </a:extLst>
          </p:cNvPr>
          <p:cNvGrpSpPr/>
          <p:nvPr/>
        </p:nvGrpSpPr>
        <p:grpSpPr>
          <a:xfrm>
            <a:off x="1815436" y="5929162"/>
            <a:ext cx="2388235" cy="711835"/>
            <a:chOff x="521208" y="4893564"/>
            <a:chExt cx="2388235" cy="711835"/>
          </a:xfrm>
        </p:grpSpPr>
        <p:grpSp>
          <p:nvGrpSpPr>
            <p:cNvPr id="33" name="object 21">
              <a:extLst>
                <a:ext uri="{FF2B5EF4-FFF2-40B4-BE49-F238E27FC236}">
                  <a16:creationId xmlns:a16="http://schemas.microsoft.com/office/drawing/2014/main" id="{8878F823-DF8F-42B1-A5BB-E5C77E2C1F40}"/>
                </a:ext>
              </a:extLst>
            </p:cNvPr>
            <p:cNvGrpSpPr/>
            <p:nvPr/>
          </p:nvGrpSpPr>
          <p:grpSpPr>
            <a:xfrm>
              <a:off x="521208" y="4893564"/>
              <a:ext cx="2388235" cy="711835"/>
              <a:chOff x="521208" y="4893564"/>
              <a:chExt cx="2388235" cy="711835"/>
            </a:xfrm>
          </p:grpSpPr>
          <p:sp>
            <p:nvSpPr>
              <p:cNvPr id="35" name="object 22">
                <a:extLst>
                  <a:ext uri="{FF2B5EF4-FFF2-40B4-BE49-F238E27FC236}">
                    <a16:creationId xmlns:a16="http://schemas.microsoft.com/office/drawing/2014/main" id="{35DA9C55-3E97-438D-A935-923287417BE7}"/>
                  </a:ext>
                </a:extLst>
              </p:cNvPr>
              <p:cNvSpPr/>
              <p:nvPr/>
            </p:nvSpPr>
            <p:spPr>
              <a:xfrm>
                <a:off x="534162" y="4906518"/>
                <a:ext cx="23622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2362200" h="685800">
                    <a:moveTo>
                      <a:pt x="2362200" y="0"/>
                    </a:moveTo>
                    <a:lnTo>
                      <a:pt x="0" y="0"/>
                    </a:lnTo>
                    <a:lnTo>
                      <a:pt x="0" y="685799"/>
                    </a:lnTo>
                    <a:lnTo>
                      <a:pt x="2362200" y="685799"/>
                    </a:lnTo>
                    <a:lnTo>
                      <a:pt x="2362200" y="0"/>
                    </a:lnTo>
                    <a:close/>
                  </a:path>
                </a:pathLst>
              </a:custGeom>
              <a:solidFill>
                <a:srgbClr val="F6970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23">
                <a:extLst>
                  <a:ext uri="{FF2B5EF4-FFF2-40B4-BE49-F238E27FC236}">
                    <a16:creationId xmlns:a16="http://schemas.microsoft.com/office/drawing/2014/main" id="{23660D95-454D-45FF-BFCC-874A3D229989}"/>
                  </a:ext>
                </a:extLst>
              </p:cNvPr>
              <p:cNvSpPr/>
              <p:nvPr/>
            </p:nvSpPr>
            <p:spPr>
              <a:xfrm>
                <a:off x="534162" y="4906518"/>
                <a:ext cx="23622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2362200" h="685800">
                    <a:moveTo>
                      <a:pt x="0" y="685799"/>
                    </a:moveTo>
                    <a:lnTo>
                      <a:pt x="2362200" y="685799"/>
                    </a:lnTo>
                    <a:lnTo>
                      <a:pt x="2362200" y="0"/>
                    </a:lnTo>
                    <a:lnTo>
                      <a:pt x="0" y="0"/>
                    </a:lnTo>
                    <a:lnTo>
                      <a:pt x="0" y="685799"/>
                    </a:lnTo>
                    <a:close/>
                  </a:path>
                </a:pathLst>
              </a:custGeom>
              <a:ln w="25908">
                <a:solidFill>
                  <a:srgbClr val="F6970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4" name="object 24">
              <a:extLst>
                <a:ext uri="{FF2B5EF4-FFF2-40B4-BE49-F238E27FC236}">
                  <a16:creationId xmlns:a16="http://schemas.microsoft.com/office/drawing/2014/main" id="{B3A1A5BE-CF8B-4BC8-BF1F-6D7CEDA44EC2}"/>
                </a:ext>
              </a:extLst>
            </p:cNvPr>
            <p:cNvSpPr txBox="1"/>
            <p:nvPr/>
          </p:nvSpPr>
          <p:spPr>
            <a:xfrm>
              <a:off x="622198" y="4981702"/>
              <a:ext cx="2181860" cy="5130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94970" marR="5080" indent="-382905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120" dirty="0">
                  <a:solidFill>
                    <a:srgbClr val="FFFFFF"/>
                  </a:solidFill>
                  <a:latin typeface="Arial"/>
                  <a:cs typeface="Arial"/>
                </a:rPr>
                <a:t>~75% </a:t>
              </a:r>
              <a:r>
                <a:rPr sz="1600" b="1" spc="-55" dirty="0">
                  <a:solidFill>
                    <a:srgbClr val="FFFFFF"/>
                  </a:solidFill>
                  <a:latin typeface="Arial"/>
                  <a:cs typeface="Arial"/>
                </a:rPr>
                <a:t>of </a:t>
              </a:r>
              <a:r>
                <a:rPr sz="1600" b="1" spc="-130" dirty="0">
                  <a:solidFill>
                    <a:srgbClr val="FFFFFF"/>
                  </a:solidFill>
                  <a:latin typeface="Arial"/>
                  <a:cs typeface="Arial"/>
                </a:rPr>
                <a:t>Clicks </a:t>
              </a:r>
              <a:r>
                <a:rPr sz="1600" b="1" spc="-95" dirty="0">
                  <a:solidFill>
                    <a:srgbClr val="FFFFFF"/>
                  </a:solidFill>
                  <a:latin typeface="Arial"/>
                  <a:cs typeface="Arial"/>
                </a:rPr>
                <a:t>on </a:t>
              </a:r>
              <a:r>
                <a:rPr sz="1600" b="1" spc="-70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r>
                <a:rPr sz="1600" b="1" spc="-34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600" b="1" spc="-145" dirty="0">
                  <a:solidFill>
                    <a:srgbClr val="FFFFFF"/>
                  </a:solidFill>
                  <a:latin typeface="Arial"/>
                  <a:cs typeface="Arial"/>
                </a:rPr>
                <a:t>SERP  Goes </a:t>
              </a:r>
              <a:r>
                <a:rPr sz="1600" b="1" spc="-20" dirty="0">
                  <a:solidFill>
                    <a:srgbClr val="FFFFFF"/>
                  </a:solidFill>
                  <a:latin typeface="Arial"/>
                  <a:cs typeface="Arial"/>
                </a:rPr>
                <a:t>to</a:t>
              </a:r>
              <a:r>
                <a:rPr sz="1600" b="1" spc="-15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600" b="1" spc="-95" dirty="0">
                  <a:solidFill>
                    <a:srgbClr val="FFFFFF"/>
                  </a:solidFill>
                  <a:latin typeface="Arial"/>
                  <a:cs typeface="Arial"/>
                </a:rPr>
                <a:t>Organic</a:t>
              </a:r>
              <a:endParaRPr sz="1600" dirty="0">
                <a:latin typeface="Arial"/>
                <a:cs typeface="Arial"/>
              </a:endParaRPr>
            </a:p>
          </p:txBody>
        </p:sp>
      </p:grpSp>
      <p:sp>
        <p:nvSpPr>
          <p:cNvPr id="38" name="TextBox 3">
            <a:extLst>
              <a:ext uri="{FF2B5EF4-FFF2-40B4-BE49-F238E27FC236}">
                <a16:creationId xmlns:a16="http://schemas.microsoft.com/office/drawing/2014/main" id="{DE19EE5F-1298-4FF7-A53B-A64F13E863DD}"/>
              </a:ext>
            </a:extLst>
          </p:cNvPr>
          <p:cNvSpPr txBox="1"/>
          <p:nvPr/>
        </p:nvSpPr>
        <p:spPr>
          <a:xfrm>
            <a:off x="1099107" y="157045"/>
            <a:ext cx="9993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 E A R C H   M A R K E T I N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39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2" grpId="0"/>
      <p:bldP spid="26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80E1C75D-EE85-460B-8D97-CC9F5373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276" y="768463"/>
            <a:ext cx="10344204" cy="114189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The Anatomy of search engine results page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915F1C12-77BA-4DD1-9F1D-3DC5114B48A0}"/>
              </a:ext>
            </a:extLst>
          </p:cNvPr>
          <p:cNvGrpSpPr/>
          <p:nvPr/>
        </p:nvGrpSpPr>
        <p:grpSpPr>
          <a:xfrm>
            <a:off x="2332872" y="1997016"/>
            <a:ext cx="7335520" cy="4787265"/>
            <a:chOff x="909827" y="986027"/>
            <a:chExt cx="7335520" cy="4787265"/>
          </a:xfrm>
        </p:grpSpPr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50637168-E346-45F8-833F-E97B179FF0AF}"/>
                </a:ext>
              </a:extLst>
            </p:cNvPr>
            <p:cNvSpPr/>
            <p:nvPr/>
          </p:nvSpPr>
          <p:spPr>
            <a:xfrm>
              <a:off x="914399" y="990599"/>
              <a:ext cx="7325868" cy="47777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8D054E85-FE20-4CBF-BFA2-5032ADA398F8}"/>
                </a:ext>
              </a:extLst>
            </p:cNvPr>
            <p:cNvSpPr/>
            <p:nvPr/>
          </p:nvSpPr>
          <p:spPr>
            <a:xfrm>
              <a:off x="909827" y="986027"/>
              <a:ext cx="7335520" cy="4787265"/>
            </a:xfrm>
            <a:custGeom>
              <a:avLst/>
              <a:gdLst/>
              <a:ahLst/>
              <a:cxnLst/>
              <a:rect l="l" t="t" r="r" b="b"/>
              <a:pathLst>
                <a:path w="7335520" h="4787265">
                  <a:moveTo>
                    <a:pt x="0" y="4786884"/>
                  </a:moveTo>
                  <a:lnTo>
                    <a:pt x="7335011" y="4786884"/>
                  </a:lnTo>
                  <a:lnTo>
                    <a:pt x="7335011" y="0"/>
                  </a:lnTo>
                  <a:lnTo>
                    <a:pt x="0" y="0"/>
                  </a:lnTo>
                  <a:lnTo>
                    <a:pt x="0" y="4786884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6DEC4EE8-39A9-419C-821B-B406CF1E1DC9}"/>
                </a:ext>
              </a:extLst>
            </p:cNvPr>
            <p:cNvSpPr/>
            <p:nvPr/>
          </p:nvSpPr>
          <p:spPr>
            <a:xfrm>
              <a:off x="1067561" y="1765554"/>
              <a:ext cx="1149350" cy="673735"/>
            </a:xfrm>
            <a:custGeom>
              <a:avLst/>
              <a:gdLst/>
              <a:ahLst/>
              <a:cxnLst/>
              <a:rect l="l" t="t" r="r" b="b"/>
              <a:pathLst>
                <a:path w="1149350" h="673735">
                  <a:moveTo>
                    <a:pt x="812292" y="0"/>
                  </a:moveTo>
                  <a:lnTo>
                    <a:pt x="812292" y="168401"/>
                  </a:lnTo>
                  <a:lnTo>
                    <a:pt x="0" y="168401"/>
                  </a:lnTo>
                  <a:lnTo>
                    <a:pt x="0" y="505206"/>
                  </a:lnTo>
                  <a:lnTo>
                    <a:pt x="812292" y="505206"/>
                  </a:lnTo>
                  <a:lnTo>
                    <a:pt x="812292" y="673608"/>
                  </a:lnTo>
                  <a:lnTo>
                    <a:pt x="1149095" y="336804"/>
                  </a:lnTo>
                  <a:lnTo>
                    <a:pt x="8122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669BF620-5E4E-4118-8FB3-1147D10D475B}"/>
                </a:ext>
              </a:extLst>
            </p:cNvPr>
            <p:cNvSpPr/>
            <p:nvPr/>
          </p:nvSpPr>
          <p:spPr>
            <a:xfrm>
              <a:off x="1067561" y="1765554"/>
              <a:ext cx="1149350" cy="673735"/>
            </a:xfrm>
            <a:custGeom>
              <a:avLst/>
              <a:gdLst/>
              <a:ahLst/>
              <a:cxnLst/>
              <a:rect l="l" t="t" r="r" b="b"/>
              <a:pathLst>
                <a:path w="1149350" h="673735">
                  <a:moveTo>
                    <a:pt x="0" y="168401"/>
                  </a:moveTo>
                  <a:lnTo>
                    <a:pt x="812292" y="168401"/>
                  </a:lnTo>
                  <a:lnTo>
                    <a:pt x="812292" y="0"/>
                  </a:lnTo>
                  <a:lnTo>
                    <a:pt x="1149095" y="336804"/>
                  </a:lnTo>
                  <a:lnTo>
                    <a:pt x="812292" y="673608"/>
                  </a:lnTo>
                  <a:lnTo>
                    <a:pt x="812292" y="505206"/>
                  </a:lnTo>
                  <a:lnTo>
                    <a:pt x="0" y="505206"/>
                  </a:lnTo>
                  <a:lnTo>
                    <a:pt x="0" y="168401"/>
                  </a:lnTo>
                  <a:close/>
                </a:path>
              </a:pathLst>
            </a:custGeom>
            <a:ln w="25908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8">
            <a:extLst>
              <a:ext uri="{FF2B5EF4-FFF2-40B4-BE49-F238E27FC236}">
                <a16:creationId xmlns:a16="http://schemas.microsoft.com/office/drawing/2014/main" id="{7F1D900C-EAEA-4C8D-A9B4-D3A6420793F3}"/>
              </a:ext>
            </a:extLst>
          </p:cNvPr>
          <p:cNvSpPr txBox="1"/>
          <p:nvPr/>
        </p:nvSpPr>
        <p:spPr>
          <a:xfrm>
            <a:off x="2773689" y="2966026"/>
            <a:ext cx="4146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0" dirty="0">
                <a:latin typeface="Arial"/>
                <a:cs typeface="Arial"/>
              </a:rPr>
              <a:t>P</a:t>
            </a:r>
            <a:r>
              <a:rPr sz="1600" b="1" spc="-90" dirty="0">
                <a:latin typeface="Arial"/>
                <a:cs typeface="Arial"/>
              </a:rPr>
              <a:t>a</a:t>
            </a:r>
            <a:r>
              <a:rPr sz="1600" b="1" spc="-70" dirty="0">
                <a:latin typeface="Arial"/>
                <a:cs typeface="Arial"/>
              </a:rPr>
              <a:t>id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19" name="object 9">
            <a:extLst>
              <a:ext uri="{FF2B5EF4-FFF2-40B4-BE49-F238E27FC236}">
                <a16:creationId xmlns:a16="http://schemas.microsoft.com/office/drawing/2014/main" id="{FACFD5D9-6DBE-450D-A103-37FC40675320}"/>
              </a:ext>
            </a:extLst>
          </p:cNvPr>
          <p:cNvGrpSpPr/>
          <p:nvPr/>
        </p:nvGrpSpPr>
        <p:grpSpPr>
          <a:xfrm>
            <a:off x="6439989" y="2763525"/>
            <a:ext cx="1092835" cy="699770"/>
            <a:chOff x="5016944" y="1752536"/>
            <a:chExt cx="1092835" cy="699770"/>
          </a:xfrm>
        </p:grpSpPr>
        <p:sp>
          <p:nvSpPr>
            <p:cNvPr id="20" name="object 10">
              <a:extLst>
                <a:ext uri="{FF2B5EF4-FFF2-40B4-BE49-F238E27FC236}">
                  <a16:creationId xmlns:a16="http://schemas.microsoft.com/office/drawing/2014/main" id="{CB862504-AB60-46E1-BCC7-63124E14EF7D}"/>
                </a:ext>
              </a:extLst>
            </p:cNvPr>
            <p:cNvSpPr/>
            <p:nvPr/>
          </p:nvSpPr>
          <p:spPr>
            <a:xfrm>
              <a:off x="5029962" y="1765553"/>
              <a:ext cx="1066800" cy="673735"/>
            </a:xfrm>
            <a:custGeom>
              <a:avLst/>
              <a:gdLst/>
              <a:ahLst/>
              <a:cxnLst/>
              <a:rect l="l" t="t" r="r" b="b"/>
              <a:pathLst>
                <a:path w="1066800" h="673735">
                  <a:moveTo>
                    <a:pt x="729996" y="0"/>
                  </a:moveTo>
                  <a:lnTo>
                    <a:pt x="729996" y="168401"/>
                  </a:lnTo>
                  <a:lnTo>
                    <a:pt x="0" y="168401"/>
                  </a:lnTo>
                  <a:lnTo>
                    <a:pt x="0" y="505206"/>
                  </a:lnTo>
                  <a:lnTo>
                    <a:pt x="729996" y="505206"/>
                  </a:lnTo>
                  <a:lnTo>
                    <a:pt x="729996" y="673608"/>
                  </a:lnTo>
                  <a:lnTo>
                    <a:pt x="1066800" y="336804"/>
                  </a:lnTo>
                  <a:lnTo>
                    <a:pt x="7299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1">
              <a:extLst>
                <a:ext uri="{FF2B5EF4-FFF2-40B4-BE49-F238E27FC236}">
                  <a16:creationId xmlns:a16="http://schemas.microsoft.com/office/drawing/2014/main" id="{89A74A96-99B0-4FC6-B53F-6FAB94B6AF14}"/>
                </a:ext>
              </a:extLst>
            </p:cNvPr>
            <p:cNvSpPr/>
            <p:nvPr/>
          </p:nvSpPr>
          <p:spPr>
            <a:xfrm>
              <a:off x="5029962" y="1765553"/>
              <a:ext cx="1066800" cy="673735"/>
            </a:xfrm>
            <a:custGeom>
              <a:avLst/>
              <a:gdLst/>
              <a:ahLst/>
              <a:cxnLst/>
              <a:rect l="l" t="t" r="r" b="b"/>
              <a:pathLst>
                <a:path w="1066800" h="673735">
                  <a:moveTo>
                    <a:pt x="0" y="168401"/>
                  </a:moveTo>
                  <a:lnTo>
                    <a:pt x="729996" y="168401"/>
                  </a:lnTo>
                  <a:lnTo>
                    <a:pt x="729996" y="0"/>
                  </a:lnTo>
                  <a:lnTo>
                    <a:pt x="1066800" y="336804"/>
                  </a:lnTo>
                  <a:lnTo>
                    <a:pt x="729996" y="673608"/>
                  </a:lnTo>
                  <a:lnTo>
                    <a:pt x="729996" y="505206"/>
                  </a:lnTo>
                  <a:lnTo>
                    <a:pt x="0" y="505206"/>
                  </a:lnTo>
                  <a:lnTo>
                    <a:pt x="0" y="168401"/>
                  </a:lnTo>
                  <a:close/>
                </a:path>
              </a:pathLst>
            </a:custGeom>
            <a:ln w="25908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12">
            <a:extLst>
              <a:ext uri="{FF2B5EF4-FFF2-40B4-BE49-F238E27FC236}">
                <a16:creationId xmlns:a16="http://schemas.microsoft.com/office/drawing/2014/main" id="{542D64E9-23D0-444D-857D-DCF971DDD09A}"/>
              </a:ext>
            </a:extLst>
          </p:cNvPr>
          <p:cNvSpPr txBox="1"/>
          <p:nvPr/>
        </p:nvSpPr>
        <p:spPr>
          <a:xfrm>
            <a:off x="6695577" y="2966026"/>
            <a:ext cx="4146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0" dirty="0">
                <a:latin typeface="Arial"/>
                <a:cs typeface="Arial"/>
              </a:rPr>
              <a:t>P</a:t>
            </a:r>
            <a:r>
              <a:rPr sz="1600" b="1" spc="-90" dirty="0">
                <a:latin typeface="Arial"/>
                <a:cs typeface="Arial"/>
              </a:rPr>
              <a:t>a</a:t>
            </a:r>
            <a:r>
              <a:rPr sz="1600" b="1" spc="-70" dirty="0">
                <a:latin typeface="Arial"/>
                <a:cs typeface="Arial"/>
              </a:rPr>
              <a:t>id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23" name="object 13">
            <a:extLst>
              <a:ext uri="{FF2B5EF4-FFF2-40B4-BE49-F238E27FC236}">
                <a16:creationId xmlns:a16="http://schemas.microsoft.com/office/drawing/2014/main" id="{3110E8D2-B648-4267-A128-E2E6C5810EB5}"/>
              </a:ext>
            </a:extLst>
          </p:cNvPr>
          <p:cNvGrpSpPr/>
          <p:nvPr/>
        </p:nvGrpSpPr>
        <p:grpSpPr>
          <a:xfrm>
            <a:off x="7125853" y="5265997"/>
            <a:ext cx="1321435" cy="864235"/>
            <a:chOff x="5702808" y="4255008"/>
            <a:chExt cx="1321435" cy="864235"/>
          </a:xfrm>
        </p:grpSpPr>
        <p:sp>
          <p:nvSpPr>
            <p:cNvPr id="24" name="object 14">
              <a:extLst>
                <a:ext uri="{FF2B5EF4-FFF2-40B4-BE49-F238E27FC236}">
                  <a16:creationId xmlns:a16="http://schemas.microsoft.com/office/drawing/2014/main" id="{8012F1E5-EC74-403C-A13E-0317482C128E}"/>
                </a:ext>
              </a:extLst>
            </p:cNvPr>
            <p:cNvSpPr/>
            <p:nvPr/>
          </p:nvSpPr>
          <p:spPr>
            <a:xfrm>
              <a:off x="5715762" y="4267962"/>
              <a:ext cx="1295400" cy="838200"/>
            </a:xfrm>
            <a:custGeom>
              <a:avLst/>
              <a:gdLst/>
              <a:ahLst/>
              <a:cxnLst/>
              <a:rect l="l" t="t" r="r" b="b"/>
              <a:pathLst>
                <a:path w="1295400" h="838200">
                  <a:moveTo>
                    <a:pt x="419100" y="0"/>
                  </a:moveTo>
                  <a:lnTo>
                    <a:pt x="0" y="419100"/>
                  </a:lnTo>
                  <a:lnTo>
                    <a:pt x="419100" y="838200"/>
                  </a:lnTo>
                  <a:lnTo>
                    <a:pt x="419100" y="628650"/>
                  </a:lnTo>
                  <a:lnTo>
                    <a:pt x="1295399" y="628650"/>
                  </a:lnTo>
                  <a:lnTo>
                    <a:pt x="1295399" y="209550"/>
                  </a:lnTo>
                  <a:lnTo>
                    <a:pt x="419100" y="20955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697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5">
              <a:extLst>
                <a:ext uri="{FF2B5EF4-FFF2-40B4-BE49-F238E27FC236}">
                  <a16:creationId xmlns:a16="http://schemas.microsoft.com/office/drawing/2014/main" id="{B8B4E964-4EDF-4707-96BD-B64AA6538E0A}"/>
                </a:ext>
              </a:extLst>
            </p:cNvPr>
            <p:cNvSpPr/>
            <p:nvPr/>
          </p:nvSpPr>
          <p:spPr>
            <a:xfrm>
              <a:off x="5715762" y="4267962"/>
              <a:ext cx="1295400" cy="838200"/>
            </a:xfrm>
            <a:custGeom>
              <a:avLst/>
              <a:gdLst/>
              <a:ahLst/>
              <a:cxnLst/>
              <a:rect l="l" t="t" r="r" b="b"/>
              <a:pathLst>
                <a:path w="1295400" h="838200">
                  <a:moveTo>
                    <a:pt x="0" y="419100"/>
                  </a:moveTo>
                  <a:lnTo>
                    <a:pt x="419100" y="0"/>
                  </a:lnTo>
                  <a:lnTo>
                    <a:pt x="419100" y="209550"/>
                  </a:lnTo>
                  <a:lnTo>
                    <a:pt x="1295399" y="209550"/>
                  </a:lnTo>
                  <a:lnTo>
                    <a:pt x="1295399" y="628650"/>
                  </a:lnTo>
                  <a:lnTo>
                    <a:pt x="419100" y="628650"/>
                  </a:lnTo>
                  <a:lnTo>
                    <a:pt x="419100" y="838200"/>
                  </a:lnTo>
                  <a:lnTo>
                    <a:pt x="0" y="419100"/>
                  </a:lnTo>
                  <a:close/>
                </a:path>
              </a:pathLst>
            </a:custGeom>
            <a:ln w="25908">
              <a:solidFill>
                <a:srgbClr val="F697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6">
            <a:extLst>
              <a:ext uri="{FF2B5EF4-FFF2-40B4-BE49-F238E27FC236}">
                <a16:creationId xmlns:a16="http://schemas.microsoft.com/office/drawing/2014/main" id="{1850908B-74A1-4699-B0D2-C9806C3FBC6C}"/>
              </a:ext>
            </a:extLst>
          </p:cNvPr>
          <p:cNvSpPr txBox="1"/>
          <p:nvPr/>
        </p:nvSpPr>
        <p:spPr>
          <a:xfrm>
            <a:off x="7502661" y="5533078"/>
            <a:ext cx="775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Organic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FEAFE59-CABD-40E3-9993-D3AE198490D1}"/>
              </a:ext>
            </a:extLst>
          </p:cNvPr>
          <p:cNvGrpSpPr/>
          <p:nvPr/>
        </p:nvGrpSpPr>
        <p:grpSpPr>
          <a:xfrm>
            <a:off x="1579571" y="4947642"/>
            <a:ext cx="2388235" cy="711835"/>
            <a:chOff x="521144" y="3912044"/>
            <a:chExt cx="2388235" cy="711835"/>
          </a:xfrm>
        </p:grpSpPr>
        <p:grpSp>
          <p:nvGrpSpPr>
            <p:cNvPr id="38" name="object 17">
              <a:extLst>
                <a:ext uri="{FF2B5EF4-FFF2-40B4-BE49-F238E27FC236}">
                  <a16:creationId xmlns:a16="http://schemas.microsoft.com/office/drawing/2014/main" id="{962111D6-D210-45B9-8EEE-0FEDEF2D1CB0}"/>
                </a:ext>
              </a:extLst>
            </p:cNvPr>
            <p:cNvGrpSpPr/>
            <p:nvPr/>
          </p:nvGrpSpPr>
          <p:grpSpPr>
            <a:xfrm>
              <a:off x="521144" y="3912044"/>
              <a:ext cx="2388235" cy="711835"/>
              <a:chOff x="521144" y="3912044"/>
              <a:chExt cx="2388235" cy="711835"/>
            </a:xfrm>
          </p:grpSpPr>
          <p:sp>
            <p:nvSpPr>
              <p:cNvPr id="40" name="object 18">
                <a:extLst>
                  <a:ext uri="{FF2B5EF4-FFF2-40B4-BE49-F238E27FC236}">
                    <a16:creationId xmlns:a16="http://schemas.microsoft.com/office/drawing/2014/main" id="{FA654A0D-EDFD-4724-A1CE-F71DCF4822EC}"/>
                  </a:ext>
                </a:extLst>
              </p:cNvPr>
              <p:cNvSpPr/>
              <p:nvPr/>
            </p:nvSpPr>
            <p:spPr>
              <a:xfrm>
                <a:off x="534161" y="3925062"/>
                <a:ext cx="23622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2362200" h="685800">
                    <a:moveTo>
                      <a:pt x="2362200" y="0"/>
                    </a:moveTo>
                    <a:lnTo>
                      <a:pt x="0" y="0"/>
                    </a:lnTo>
                    <a:lnTo>
                      <a:pt x="0" y="685800"/>
                    </a:lnTo>
                    <a:lnTo>
                      <a:pt x="2362200" y="685800"/>
                    </a:lnTo>
                    <a:lnTo>
                      <a:pt x="23622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object 19">
                <a:extLst>
                  <a:ext uri="{FF2B5EF4-FFF2-40B4-BE49-F238E27FC236}">
                    <a16:creationId xmlns:a16="http://schemas.microsoft.com/office/drawing/2014/main" id="{FEAE1D8D-68A4-4BCA-8A8C-E9A705152EFE}"/>
                  </a:ext>
                </a:extLst>
              </p:cNvPr>
              <p:cNvSpPr/>
              <p:nvPr/>
            </p:nvSpPr>
            <p:spPr>
              <a:xfrm>
                <a:off x="534161" y="3925062"/>
                <a:ext cx="23622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2362200" h="685800">
                    <a:moveTo>
                      <a:pt x="0" y="685800"/>
                    </a:moveTo>
                    <a:lnTo>
                      <a:pt x="2362200" y="685800"/>
                    </a:lnTo>
                    <a:lnTo>
                      <a:pt x="2362200" y="0"/>
                    </a:lnTo>
                    <a:lnTo>
                      <a:pt x="0" y="0"/>
                    </a:lnTo>
                    <a:lnTo>
                      <a:pt x="0" y="685800"/>
                    </a:lnTo>
                    <a:close/>
                  </a:path>
                </a:pathLst>
              </a:custGeom>
              <a:ln w="25908">
                <a:solidFill>
                  <a:srgbClr val="F6970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9" name="object 20">
              <a:extLst>
                <a:ext uri="{FF2B5EF4-FFF2-40B4-BE49-F238E27FC236}">
                  <a16:creationId xmlns:a16="http://schemas.microsoft.com/office/drawing/2014/main" id="{C3AB922C-7932-4F13-93F0-04FE7457C67F}"/>
                </a:ext>
              </a:extLst>
            </p:cNvPr>
            <p:cNvSpPr txBox="1"/>
            <p:nvPr/>
          </p:nvSpPr>
          <p:spPr>
            <a:xfrm>
              <a:off x="933094" y="4121277"/>
              <a:ext cx="1562735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0" dirty="0">
                  <a:latin typeface="Arial"/>
                  <a:cs typeface="Arial"/>
                </a:rPr>
                <a:t>Immediate</a:t>
              </a:r>
              <a:r>
                <a:rPr sz="1600" b="1" spc="-240" dirty="0">
                  <a:latin typeface="Arial"/>
                  <a:cs typeface="Arial"/>
                </a:rPr>
                <a:t> </a:t>
              </a:r>
              <a:r>
                <a:rPr sz="1600" b="1" spc="-80" dirty="0">
                  <a:latin typeface="Arial"/>
                  <a:cs typeface="Arial"/>
                </a:rPr>
                <a:t>Traffic</a:t>
              </a:r>
              <a:endParaRPr sz="1600">
                <a:latin typeface="Arial"/>
                <a:cs typeface="Arial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2E335D1-FBB5-4982-9EC0-FD52B4F8DBF8}"/>
              </a:ext>
            </a:extLst>
          </p:cNvPr>
          <p:cNvGrpSpPr/>
          <p:nvPr/>
        </p:nvGrpSpPr>
        <p:grpSpPr>
          <a:xfrm>
            <a:off x="1579635" y="5929162"/>
            <a:ext cx="2388235" cy="711835"/>
            <a:chOff x="521208" y="4893564"/>
            <a:chExt cx="2388235" cy="711835"/>
          </a:xfrm>
        </p:grpSpPr>
        <p:grpSp>
          <p:nvGrpSpPr>
            <p:cNvPr id="43" name="object 21">
              <a:extLst>
                <a:ext uri="{FF2B5EF4-FFF2-40B4-BE49-F238E27FC236}">
                  <a16:creationId xmlns:a16="http://schemas.microsoft.com/office/drawing/2014/main" id="{60499E4F-C1F3-451C-898F-3FAAF827D92A}"/>
                </a:ext>
              </a:extLst>
            </p:cNvPr>
            <p:cNvGrpSpPr/>
            <p:nvPr/>
          </p:nvGrpSpPr>
          <p:grpSpPr>
            <a:xfrm>
              <a:off x="521208" y="4893564"/>
              <a:ext cx="2388235" cy="711835"/>
              <a:chOff x="521208" y="4893564"/>
              <a:chExt cx="2388235" cy="711835"/>
            </a:xfrm>
          </p:grpSpPr>
          <p:sp>
            <p:nvSpPr>
              <p:cNvPr id="45" name="object 22">
                <a:extLst>
                  <a:ext uri="{FF2B5EF4-FFF2-40B4-BE49-F238E27FC236}">
                    <a16:creationId xmlns:a16="http://schemas.microsoft.com/office/drawing/2014/main" id="{1531F804-409F-4FE7-A382-7432F11665D0}"/>
                  </a:ext>
                </a:extLst>
              </p:cNvPr>
              <p:cNvSpPr/>
              <p:nvPr/>
            </p:nvSpPr>
            <p:spPr>
              <a:xfrm>
                <a:off x="534162" y="4906518"/>
                <a:ext cx="23622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2362200" h="685800">
                    <a:moveTo>
                      <a:pt x="2362200" y="0"/>
                    </a:moveTo>
                    <a:lnTo>
                      <a:pt x="0" y="0"/>
                    </a:lnTo>
                    <a:lnTo>
                      <a:pt x="0" y="685799"/>
                    </a:lnTo>
                    <a:lnTo>
                      <a:pt x="2362200" y="685799"/>
                    </a:lnTo>
                    <a:lnTo>
                      <a:pt x="2362200" y="0"/>
                    </a:lnTo>
                    <a:close/>
                  </a:path>
                </a:pathLst>
              </a:custGeom>
              <a:solidFill>
                <a:srgbClr val="F6970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23">
                <a:extLst>
                  <a:ext uri="{FF2B5EF4-FFF2-40B4-BE49-F238E27FC236}">
                    <a16:creationId xmlns:a16="http://schemas.microsoft.com/office/drawing/2014/main" id="{C92960F1-2D3D-423E-B2D2-06269B4BF8D6}"/>
                  </a:ext>
                </a:extLst>
              </p:cNvPr>
              <p:cNvSpPr/>
              <p:nvPr/>
            </p:nvSpPr>
            <p:spPr>
              <a:xfrm>
                <a:off x="534162" y="4906518"/>
                <a:ext cx="23622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2362200" h="685800">
                    <a:moveTo>
                      <a:pt x="0" y="685799"/>
                    </a:moveTo>
                    <a:lnTo>
                      <a:pt x="2362200" y="685799"/>
                    </a:lnTo>
                    <a:lnTo>
                      <a:pt x="2362200" y="0"/>
                    </a:lnTo>
                    <a:lnTo>
                      <a:pt x="0" y="0"/>
                    </a:lnTo>
                    <a:lnTo>
                      <a:pt x="0" y="685799"/>
                    </a:lnTo>
                    <a:close/>
                  </a:path>
                </a:pathLst>
              </a:custGeom>
              <a:ln w="25908">
                <a:solidFill>
                  <a:srgbClr val="F6970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4" name="object 24">
              <a:extLst>
                <a:ext uri="{FF2B5EF4-FFF2-40B4-BE49-F238E27FC236}">
                  <a16:creationId xmlns:a16="http://schemas.microsoft.com/office/drawing/2014/main" id="{21BE2CA7-F85F-4AFD-A342-B0634BAA45BB}"/>
                </a:ext>
              </a:extLst>
            </p:cNvPr>
            <p:cNvSpPr txBox="1"/>
            <p:nvPr/>
          </p:nvSpPr>
          <p:spPr>
            <a:xfrm>
              <a:off x="894994" y="5103621"/>
              <a:ext cx="1638935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85" dirty="0">
                  <a:solidFill>
                    <a:srgbClr val="FFFFFF"/>
                  </a:solidFill>
                  <a:latin typeface="Arial"/>
                  <a:cs typeface="Arial"/>
                </a:rPr>
                <a:t>Sustainable</a:t>
              </a:r>
              <a:r>
                <a:rPr sz="1600" b="1" spc="-24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600" b="1" spc="-80" dirty="0">
                  <a:solidFill>
                    <a:srgbClr val="FFFFFF"/>
                  </a:solidFill>
                  <a:latin typeface="Arial"/>
                  <a:cs typeface="Arial"/>
                </a:rPr>
                <a:t>Traffic</a:t>
              </a:r>
              <a:endParaRPr sz="1600" dirty="0">
                <a:latin typeface="Arial"/>
                <a:cs typeface="Arial"/>
              </a:endParaRPr>
            </a:p>
          </p:txBody>
        </p:sp>
      </p:grpSp>
      <p:sp>
        <p:nvSpPr>
          <p:cNvPr id="35" name="TextBox 3">
            <a:extLst>
              <a:ext uri="{FF2B5EF4-FFF2-40B4-BE49-F238E27FC236}">
                <a16:creationId xmlns:a16="http://schemas.microsoft.com/office/drawing/2014/main" id="{7091D5E0-BA0C-450B-A04A-D483254393A6}"/>
              </a:ext>
            </a:extLst>
          </p:cNvPr>
          <p:cNvSpPr txBox="1"/>
          <p:nvPr/>
        </p:nvSpPr>
        <p:spPr>
          <a:xfrm>
            <a:off x="1099107" y="157045"/>
            <a:ext cx="9993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 E A R C H   M A R K E T I N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8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2" grpId="0"/>
      <p:bldP spid="26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80E1C75D-EE85-460B-8D97-CC9F5373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276" y="768463"/>
            <a:ext cx="10344204" cy="114189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The Anatomy of search engine results page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915F1C12-77BA-4DD1-9F1D-3DC5114B48A0}"/>
              </a:ext>
            </a:extLst>
          </p:cNvPr>
          <p:cNvGrpSpPr/>
          <p:nvPr/>
        </p:nvGrpSpPr>
        <p:grpSpPr>
          <a:xfrm>
            <a:off x="2332872" y="1997016"/>
            <a:ext cx="7335520" cy="4787265"/>
            <a:chOff x="909827" y="986027"/>
            <a:chExt cx="7335520" cy="4787265"/>
          </a:xfrm>
        </p:grpSpPr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50637168-E346-45F8-833F-E97B179FF0AF}"/>
                </a:ext>
              </a:extLst>
            </p:cNvPr>
            <p:cNvSpPr/>
            <p:nvPr/>
          </p:nvSpPr>
          <p:spPr>
            <a:xfrm>
              <a:off x="914399" y="990599"/>
              <a:ext cx="7325868" cy="47777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8D054E85-FE20-4CBF-BFA2-5032ADA398F8}"/>
                </a:ext>
              </a:extLst>
            </p:cNvPr>
            <p:cNvSpPr/>
            <p:nvPr/>
          </p:nvSpPr>
          <p:spPr>
            <a:xfrm>
              <a:off x="909827" y="986027"/>
              <a:ext cx="7335520" cy="4787265"/>
            </a:xfrm>
            <a:custGeom>
              <a:avLst/>
              <a:gdLst/>
              <a:ahLst/>
              <a:cxnLst/>
              <a:rect l="l" t="t" r="r" b="b"/>
              <a:pathLst>
                <a:path w="7335520" h="4787265">
                  <a:moveTo>
                    <a:pt x="0" y="4786884"/>
                  </a:moveTo>
                  <a:lnTo>
                    <a:pt x="7335011" y="4786884"/>
                  </a:lnTo>
                  <a:lnTo>
                    <a:pt x="7335011" y="0"/>
                  </a:lnTo>
                  <a:lnTo>
                    <a:pt x="0" y="0"/>
                  </a:lnTo>
                  <a:lnTo>
                    <a:pt x="0" y="4786884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6DEC4EE8-39A9-419C-821B-B406CF1E1DC9}"/>
                </a:ext>
              </a:extLst>
            </p:cNvPr>
            <p:cNvSpPr/>
            <p:nvPr/>
          </p:nvSpPr>
          <p:spPr>
            <a:xfrm>
              <a:off x="1067561" y="1765554"/>
              <a:ext cx="1149350" cy="673735"/>
            </a:xfrm>
            <a:custGeom>
              <a:avLst/>
              <a:gdLst/>
              <a:ahLst/>
              <a:cxnLst/>
              <a:rect l="l" t="t" r="r" b="b"/>
              <a:pathLst>
                <a:path w="1149350" h="673735">
                  <a:moveTo>
                    <a:pt x="812292" y="0"/>
                  </a:moveTo>
                  <a:lnTo>
                    <a:pt x="812292" y="168401"/>
                  </a:lnTo>
                  <a:lnTo>
                    <a:pt x="0" y="168401"/>
                  </a:lnTo>
                  <a:lnTo>
                    <a:pt x="0" y="505206"/>
                  </a:lnTo>
                  <a:lnTo>
                    <a:pt x="812292" y="505206"/>
                  </a:lnTo>
                  <a:lnTo>
                    <a:pt x="812292" y="673608"/>
                  </a:lnTo>
                  <a:lnTo>
                    <a:pt x="1149095" y="336804"/>
                  </a:lnTo>
                  <a:lnTo>
                    <a:pt x="8122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669BF620-5E4E-4118-8FB3-1147D10D475B}"/>
                </a:ext>
              </a:extLst>
            </p:cNvPr>
            <p:cNvSpPr/>
            <p:nvPr/>
          </p:nvSpPr>
          <p:spPr>
            <a:xfrm>
              <a:off x="1067561" y="1765554"/>
              <a:ext cx="1149350" cy="673735"/>
            </a:xfrm>
            <a:custGeom>
              <a:avLst/>
              <a:gdLst/>
              <a:ahLst/>
              <a:cxnLst/>
              <a:rect l="l" t="t" r="r" b="b"/>
              <a:pathLst>
                <a:path w="1149350" h="673735">
                  <a:moveTo>
                    <a:pt x="0" y="168401"/>
                  </a:moveTo>
                  <a:lnTo>
                    <a:pt x="812292" y="168401"/>
                  </a:lnTo>
                  <a:lnTo>
                    <a:pt x="812292" y="0"/>
                  </a:lnTo>
                  <a:lnTo>
                    <a:pt x="1149095" y="336804"/>
                  </a:lnTo>
                  <a:lnTo>
                    <a:pt x="812292" y="673608"/>
                  </a:lnTo>
                  <a:lnTo>
                    <a:pt x="812292" y="505206"/>
                  </a:lnTo>
                  <a:lnTo>
                    <a:pt x="0" y="505206"/>
                  </a:lnTo>
                  <a:lnTo>
                    <a:pt x="0" y="168401"/>
                  </a:lnTo>
                  <a:close/>
                </a:path>
              </a:pathLst>
            </a:custGeom>
            <a:ln w="25908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8">
            <a:extLst>
              <a:ext uri="{FF2B5EF4-FFF2-40B4-BE49-F238E27FC236}">
                <a16:creationId xmlns:a16="http://schemas.microsoft.com/office/drawing/2014/main" id="{7F1D900C-EAEA-4C8D-A9B4-D3A6420793F3}"/>
              </a:ext>
            </a:extLst>
          </p:cNvPr>
          <p:cNvSpPr txBox="1"/>
          <p:nvPr/>
        </p:nvSpPr>
        <p:spPr>
          <a:xfrm>
            <a:off x="2773689" y="2966026"/>
            <a:ext cx="4146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0" dirty="0">
                <a:latin typeface="Arial"/>
                <a:cs typeface="Arial"/>
              </a:rPr>
              <a:t>P</a:t>
            </a:r>
            <a:r>
              <a:rPr sz="1600" b="1" spc="-90" dirty="0">
                <a:latin typeface="Arial"/>
                <a:cs typeface="Arial"/>
              </a:rPr>
              <a:t>a</a:t>
            </a:r>
            <a:r>
              <a:rPr sz="1600" b="1" spc="-70" dirty="0">
                <a:latin typeface="Arial"/>
                <a:cs typeface="Arial"/>
              </a:rPr>
              <a:t>id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23" name="object 13">
            <a:extLst>
              <a:ext uri="{FF2B5EF4-FFF2-40B4-BE49-F238E27FC236}">
                <a16:creationId xmlns:a16="http://schemas.microsoft.com/office/drawing/2014/main" id="{3110E8D2-B648-4267-A128-E2E6C5810EB5}"/>
              </a:ext>
            </a:extLst>
          </p:cNvPr>
          <p:cNvGrpSpPr/>
          <p:nvPr/>
        </p:nvGrpSpPr>
        <p:grpSpPr>
          <a:xfrm>
            <a:off x="7125853" y="5265997"/>
            <a:ext cx="1321435" cy="864235"/>
            <a:chOff x="5702808" y="4255008"/>
            <a:chExt cx="1321435" cy="864235"/>
          </a:xfrm>
        </p:grpSpPr>
        <p:sp>
          <p:nvSpPr>
            <p:cNvPr id="24" name="object 14">
              <a:extLst>
                <a:ext uri="{FF2B5EF4-FFF2-40B4-BE49-F238E27FC236}">
                  <a16:creationId xmlns:a16="http://schemas.microsoft.com/office/drawing/2014/main" id="{8012F1E5-EC74-403C-A13E-0317482C128E}"/>
                </a:ext>
              </a:extLst>
            </p:cNvPr>
            <p:cNvSpPr/>
            <p:nvPr/>
          </p:nvSpPr>
          <p:spPr>
            <a:xfrm>
              <a:off x="5715762" y="4267962"/>
              <a:ext cx="1295400" cy="838200"/>
            </a:xfrm>
            <a:custGeom>
              <a:avLst/>
              <a:gdLst/>
              <a:ahLst/>
              <a:cxnLst/>
              <a:rect l="l" t="t" r="r" b="b"/>
              <a:pathLst>
                <a:path w="1295400" h="838200">
                  <a:moveTo>
                    <a:pt x="419100" y="0"/>
                  </a:moveTo>
                  <a:lnTo>
                    <a:pt x="0" y="419100"/>
                  </a:lnTo>
                  <a:lnTo>
                    <a:pt x="419100" y="838200"/>
                  </a:lnTo>
                  <a:lnTo>
                    <a:pt x="419100" y="628650"/>
                  </a:lnTo>
                  <a:lnTo>
                    <a:pt x="1295399" y="628650"/>
                  </a:lnTo>
                  <a:lnTo>
                    <a:pt x="1295399" y="209550"/>
                  </a:lnTo>
                  <a:lnTo>
                    <a:pt x="419100" y="20955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697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5">
              <a:extLst>
                <a:ext uri="{FF2B5EF4-FFF2-40B4-BE49-F238E27FC236}">
                  <a16:creationId xmlns:a16="http://schemas.microsoft.com/office/drawing/2014/main" id="{B8B4E964-4EDF-4707-96BD-B64AA6538E0A}"/>
                </a:ext>
              </a:extLst>
            </p:cNvPr>
            <p:cNvSpPr/>
            <p:nvPr/>
          </p:nvSpPr>
          <p:spPr>
            <a:xfrm>
              <a:off x="5715762" y="4267962"/>
              <a:ext cx="1295400" cy="838200"/>
            </a:xfrm>
            <a:custGeom>
              <a:avLst/>
              <a:gdLst/>
              <a:ahLst/>
              <a:cxnLst/>
              <a:rect l="l" t="t" r="r" b="b"/>
              <a:pathLst>
                <a:path w="1295400" h="838200">
                  <a:moveTo>
                    <a:pt x="0" y="419100"/>
                  </a:moveTo>
                  <a:lnTo>
                    <a:pt x="419100" y="0"/>
                  </a:lnTo>
                  <a:lnTo>
                    <a:pt x="419100" y="209550"/>
                  </a:lnTo>
                  <a:lnTo>
                    <a:pt x="1295399" y="209550"/>
                  </a:lnTo>
                  <a:lnTo>
                    <a:pt x="1295399" y="628650"/>
                  </a:lnTo>
                  <a:lnTo>
                    <a:pt x="419100" y="628650"/>
                  </a:lnTo>
                  <a:lnTo>
                    <a:pt x="419100" y="838200"/>
                  </a:lnTo>
                  <a:lnTo>
                    <a:pt x="0" y="419100"/>
                  </a:lnTo>
                  <a:close/>
                </a:path>
              </a:pathLst>
            </a:custGeom>
            <a:ln w="25908">
              <a:solidFill>
                <a:srgbClr val="F697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6">
            <a:extLst>
              <a:ext uri="{FF2B5EF4-FFF2-40B4-BE49-F238E27FC236}">
                <a16:creationId xmlns:a16="http://schemas.microsoft.com/office/drawing/2014/main" id="{1850908B-74A1-4699-B0D2-C9806C3FBC6C}"/>
              </a:ext>
            </a:extLst>
          </p:cNvPr>
          <p:cNvSpPr txBox="1"/>
          <p:nvPr/>
        </p:nvSpPr>
        <p:spPr>
          <a:xfrm>
            <a:off x="7502661" y="5533078"/>
            <a:ext cx="775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Organic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6C0233-17F3-4B15-BAAB-0EF1818702E9}"/>
              </a:ext>
            </a:extLst>
          </p:cNvPr>
          <p:cNvGrpSpPr/>
          <p:nvPr/>
        </p:nvGrpSpPr>
        <p:grpSpPr>
          <a:xfrm>
            <a:off x="2981016" y="3806226"/>
            <a:ext cx="568960" cy="2617153"/>
            <a:chOff x="1536128" y="3340544"/>
            <a:chExt cx="568960" cy="2617153"/>
          </a:xfrm>
        </p:grpSpPr>
        <p:grpSp>
          <p:nvGrpSpPr>
            <p:cNvPr id="35" name="object 10">
              <a:extLst>
                <a:ext uri="{FF2B5EF4-FFF2-40B4-BE49-F238E27FC236}">
                  <a16:creationId xmlns:a16="http://schemas.microsoft.com/office/drawing/2014/main" id="{B0AB9F96-F46C-455A-BF66-DBFF138FBC6E}"/>
                </a:ext>
              </a:extLst>
            </p:cNvPr>
            <p:cNvGrpSpPr/>
            <p:nvPr/>
          </p:nvGrpSpPr>
          <p:grpSpPr>
            <a:xfrm>
              <a:off x="1536128" y="3340544"/>
              <a:ext cx="568960" cy="1216660"/>
              <a:chOff x="1536128" y="3340544"/>
              <a:chExt cx="568960" cy="1216660"/>
            </a:xfrm>
          </p:grpSpPr>
          <p:sp>
            <p:nvSpPr>
              <p:cNvPr id="53" name="object 11">
                <a:extLst>
                  <a:ext uri="{FF2B5EF4-FFF2-40B4-BE49-F238E27FC236}">
                    <a16:creationId xmlns:a16="http://schemas.microsoft.com/office/drawing/2014/main" id="{F9BE1214-0F06-49FE-AC80-09D5556DC055}"/>
                  </a:ext>
                </a:extLst>
              </p:cNvPr>
              <p:cNvSpPr/>
              <p:nvPr/>
            </p:nvSpPr>
            <p:spPr>
              <a:xfrm>
                <a:off x="1549146" y="3353562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266699" y="0"/>
                    </a:moveTo>
                    <a:lnTo>
                      <a:pt x="218753" y="4296"/>
                    </a:lnTo>
                    <a:lnTo>
                      <a:pt x="173629" y="16682"/>
                    </a:lnTo>
                    <a:lnTo>
                      <a:pt x="132079" y="36406"/>
                    </a:lnTo>
                    <a:lnTo>
                      <a:pt x="94858" y="62716"/>
                    </a:lnTo>
                    <a:lnTo>
                      <a:pt x="62716" y="94858"/>
                    </a:lnTo>
                    <a:lnTo>
                      <a:pt x="36406" y="132080"/>
                    </a:lnTo>
                    <a:lnTo>
                      <a:pt x="16682" y="173629"/>
                    </a:lnTo>
                    <a:lnTo>
                      <a:pt x="4296" y="218753"/>
                    </a:lnTo>
                    <a:lnTo>
                      <a:pt x="0" y="266700"/>
                    </a:lnTo>
                    <a:lnTo>
                      <a:pt x="4296" y="314646"/>
                    </a:lnTo>
                    <a:lnTo>
                      <a:pt x="16682" y="359770"/>
                    </a:lnTo>
                    <a:lnTo>
                      <a:pt x="36406" y="401319"/>
                    </a:lnTo>
                    <a:lnTo>
                      <a:pt x="62716" y="438541"/>
                    </a:lnTo>
                    <a:lnTo>
                      <a:pt x="94858" y="470683"/>
                    </a:lnTo>
                    <a:lnTo>
                      <a:pt x="132080" y="496993"/>
                    </a:lnTo>
                    <a:lnTo>
                      <a:pt x="173629" y="516717"/>
                    </a:lnTo>
                    <a:lnTo>
                      <a:pt x="218753" y="529103"/>
                    </a:lnTo>
                    <a:lnTo>
                      <a:pt x="266699" y="533400"/>
                    </a:lnTo>
                    <a:lnTo>
                      <a:pt x="314646" y="529103"/>
                    </a:lnTo>
                    <a:lnTo>
                      <a:pt x="359770" y="516717"/>
                    </a:lnTo>
                    <a:lnTo>
                      <a:pt x="401319" y="496993"/>
                    </a:lnTo>
                    <a:lnTo>
                      <a:pt x="438541" y="470683"/>
                    </a:lnTo>
                    <a:lnTo>
                      <a:pt x="470683" y="438541"/>
                    </a:lnTo>
                    <a:lnTo>
                      <a:pt x="496993" y="401319"/>
                    </a:lnTo>
                    <a:lnTo>
                      <a:pt x="516717" y="359770"/>
                    </a:lnTo>
                    <a:lnTo>
                      <a:pt x="529103" y="314646"/>
                    </a:lnTo>
                    <a:lnTo>
                      <a:pt x="533399" y="266700"/>
                    </a:lnTo>
                    <a:lnTo>
                      <a:pt x="529103" y="218753"/>
                    </a:lnTo>
                    <a:lnTo>
                      <a:pt x="516717" y="173629"/>
                    </a:lnTo>
                    <a:lnTo>
                      <a:pt x="496993" y="132079"/>
                    </a:lnTo>
                    <a:lnTo>
                      <a:pt x="470683" y="94858"/>
                    </a:lnTo>
                    <a:lnTo>
                      <a:pt x="438541" y="62716"/>
                    </a:lnTo>
                    <a:lnTo>
                      <a:pt x="401320" y="36406"/>
                    </a:lnTo>
                    <a:lnTo>
                      <a:pt x="359770" y="16682"/>
                    </a:lnTo>
                    <a:lnTo>
                      <a:pt x="314646" y="4296"/>
                    </a:lnTo>
                    <a:lnTo>
                      <a:pt x="266699" y="0"/>
                    </a:lnTo>
                    <a:close/>
                  </a:path>
                </a:pathLst>
              </a:custGeom>
              <a:solidFill>
                <a:srgbClr val="F8A8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12">
                <a:extLst>
                  <a:ext uri="{FF2B5EF4-FFF2-40B4-BE49-F238E27FC236}">
                    <a16:creationId xmlns:a16="http://schemas.microsoft.com/office/drawing/2014/main" id="{A975314B-472D-41E8-B023-F4B8D7E16650}"/>
                  </a:ext>
                </a:extLst>
              </p:cNvPr>
              <p:cNvSpPr/>
              <p:nvPr/>
            </p:nvSpPr>
            <p:spPr>
              <a:xfrm>
                <a:off x="1549146" y="3353562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0" y="266700"/>
                    </a:moveTo>
                    <a:lnTo>
                      <a:pt x="4296" y="218753"/>
                    </a:lnTo>
                    <a:lnTo>
                      <a:pt x="16682" y="173629"/>
                    </a:lnTo>
                    <a:lnTo>
                      <a:pt x="36406" y="132080"/>
                    </a:lnTo>
                    <a:lnTo>
                      <a:pt x="62716" y="94858"/>
                    </a:lnTo>
                    <a:lnTo>
                      <a:pt x="94858" y="62716"/>
                    </a:lnTo>
                    <a:lnTo>
                      <a:pt x="132079" y="36406"/>
                    </a:lnTo>
                    <a:lnTo>
                      <a:pt x="173629" y="16682"/>
                    </a:lnTo>
                    <a:lnTo>
                      <a:pt x="218753" y="4296"/>
                    </a:lnTo>
                    <a:lnTo>
                      <a:pt x="266699" y="0"/>
                    </a:lnTo>
                    <a:lnTo>
                      <a:pt x="314646" y="4296"/>
                    </a:lnTo>
                    <a:lnTo>
                      <a:pt x="359770" y="16682"/>
                    </a:lnTo>
                    <a:lnTo>
                      <a:pt x="401320" y="36406"/>
                    </a:lnTo>
                    <a:lnTo>
                      <a:pt x="438541" y="62716"/>
                    </a:lnTo>
                    <a:lnTo>
                      <a:pt x="470683" y="94858"/>
                    </a:lnTo>
                    <a:lnTo>
                      <a:pt x="496993" y="132079"/>
                    </a:lnTo>
                    <a:lnTo>
                      <a:pt x="516717" y="173629"/>
                    </a:lnTo>
                    <a:lnTo>
                      <a:pt x="529103" y="218753"/>
                    </a:lnTo>
                    <a:lnTo>
                      <a:pt x="533399" y="266700"/>
                    </a:lnTo>
                    <a:lnTo>
                      <a:pt x="529103" y="314646"/>
                    </a:lnTo>
                    <a:lnTo>
                      <a:pt x="516717" y="359770"/>
                    </a:lnTo>
                    <a:lnTo>
                      <a:pt x="496993" y="401319"/>
                    </a:lnTo>
                    <a:lnTo>
                      <a:pt x="470683" y="438541"/>
                    </a:lnTo>
                    <a:lnTo>
                      <a:pt x="438541" y="470683"/>
                    </a:lnTo>
                    <a:lnTo>
                      <a:pt x="401319" y="496993"/>
                    </a:lnTo>
                    <a:lnTo>
                      <a:pt x="359770" y="516717"/>
                    </a:lnTo>
                    <a:lnTo>
                      <a:pt x="314646" y="529103"/>
                    </a:lnTo>
                    <a:lnTo>
                      <a:pt x="266699" y="533400"/>
                    </a:lnTo>
                    <a:lnTo>
                      <a:pt x="218753" y="529103"/>
                    </a:lnTo>
                    <a:lnTo>
                      <a:pt x="173629" y="516717"/>
                    </a:lnTo>
                    <a:lnTo>
                      <a:pt x="132080" y="496993"/>
                    </a:lnTo>
                    <a:lnTo>
                      <a:pt x="94858" y="470683"/>
                    </a:lnTo>
                    <a:lnTo>
                      <a:pt x="62716" y="438541"/>
                    </a:lnTo>
                    <a:lnTo>
                      <a:pt x="36406" y="401319"/>
                    </a:lnTo>
                    <a:lnTo>
                      <a:pt x="16682" y="359770"/>
                    </a:lnTo>
                    <a:lnTo>
                      <a:pt x="4296" y="314646"/>
                    </a:lnTo>
                    <a:lnTo>
                      <a:pt x="0" y="266700"/>
                    </a:lnTo>
                    <a:close/>
                  </a:path>
                </a:pathLst>
              </a:custGeom>
              <a:ln w="25908">
                <a:solidFill>
                  <a:srgbClr val="7E7E7E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13">
                <a:extLst>
                  <a:ext uri="{FF2B5EF4-FFF2-40B4-BE49-F238E27FC236}">
                    <a16:creationId xmlns:a16="http://schemas.microsoft.com/office/drawing/2014/main" id="{4961F694-3A7C-44C4-868D-5D6DA185CEDA}"/>
                  </a:ext>
                </a:extLst>
              </p:cNvPr>
              <p:cNvSpPr/>
              <p:nvPr/>
            </p:nvSpPr>
            <p:spPr>
              <a:xfrm>
                <a:off x="1558290" y="4010406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266699" y="0"/>
                    </a:moveTo>
                    <a:lnTo>
                      <a:pt x="218753" y="4296"/>
                    </a:lnTo>
                    <a:lnTo>
                      <a:pt x="173629" y="16682"/>
                    </a:lnTo>
                    <a:lnTo>
                      <a:pt x="132079" y="36406"/>
                    </a:lnTo>
                    <a:lnTo>
                      <a:pt x="94858" y="62716"/>
                    </a:lnTo>
                    <a:lnTo>
                      <a:pt x="62716" y="94858"/>
                    </a:lnTo>
                    <a:lnTo>
                      <a:pt x="36406" y="132080"/>
                    </a:lnTo>
                    <a:lnTo>
                      <a:pt x="16682" y="173629"/>
                    </a:lnTo>
                    <a:lnTo>
                      <a:pt x="4296" y="218753"/>
                    </a:lnTo>
                    <a:lnTo>
                      <a:pt x="0" y="266700"/>
                    </a:lnTo>
                    <a:lnTo>
                      <a:pt x="4296" y="314646"/>
                    </a:lnTo>
                    <a:lnTo>
                      <a:pt x="16682" y="359770"/>
                    </a:lnTo>
                    <a:lnTo>
                      <a:pt x="36406" y="401319"/>
                    </a:lnTo>
                    <a:lnTo>
                      <a:pt x="62716" y="438541"/>
                    </a:lnTo>
                    <a:lnTo>
                      <a:pt x="94858" y="470683"/>
                    </a:lnTo>
                    <a:lnTo>
                      <a:pt x="132080" y="496993"/>
                    </a:lnTo>
                    <a:lnTo>
                      <a:pt x="173629" y="516717"/>
                    </a:lnTo>
                    <a:lnTo>
                      <a:pt x="218753" y="529103"/>
                    </a:lnTo>
                    <a:lnTo>
                      <a:pt x="266699" y="533400"/>
                    </a:lnTo>
                    <a:lnTo>
                      <a:pt x="314646" y="529103"/>
                    </a:lnTo>
                    <a:lnTo>
                      <a:pt x="359770" y="516717"/>
                    </a:lnTo>
                    <a:lnTo>
                      <a:pt x="401320" y="496993"/>
                    </a:lnTo>
                    <a:lnTo>
                      <a:pt x="438541" y="470683"/>
                    </a:lnTo>
                    <a:lnTo>
                      <a:pt x="470683" y="438541"/>
                    </a:lnTo>
                    <a:lnTo>
                      <a:pt x="496993" y="401319"/>
                    </a:lnTo>
                    <a:lnTo>
                      <a:pt x="516717" y="359770"/>
                    </a:lnTo>
                    <a:lnTo>
                      <a:pt x="529103" y="314646"/>
                    </a:lnTo>
                    <a:lnTo>
                      <a:pt x="533399" y="266700"/>
                    </a:lnTo>
                    <a:lnTo>
                      <a:pt x="529103" y="218753"/>
                    </a:lnTo>
                    <a:lnTo>
                      <a:pt x="516717" y="173629"/>
                    </a:lnTo>
                    <a:lnTo>
                      <a:pt x="496993" y="132080"/>
                    </a:lnTo>
                    <a:lnTo>
                      <a:pt x="470683" y="94858"/>
                    </a:lnTo>
                    <a:lnTo>
                      <a:pt x="438541" y="62716"/>
                    </a:lnTo>
                    <a:lnTo>
                      <a:pt x="401319" y="36406"/>
                    </a:lnTo>
                    <a:lnTo>
                      <a:pt x="359770" y="16682"/>
                    </a:lnTo>
                    <a:lnTo>
                      <a:pt x="314646" y="4296"/>
                    </a:lnTo>
                    <a:lnTo>
                      <a:pt x="266699" y="0"/>
                    </a:lnTo>
                    <a:close/>
                  </a:path>
                </a:pathLst>
              </a:custGeom>
              <a:solidFill>
                <a:srgbClr val="F8A8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14">
                <a:extLst>
                  <a:ext uri="{FF2B5EF4-FFF2-40B4-BE49-F238E27FC236}">
                    <a16:creationId xmlns:a16="http://schemas.microsoft.com/office/drawing/2014/main" id="{E4B82804-AEA6-4E98-9206-E2F98CABF5A8}"/>
                  </a:ext>
                </a:extLst>
              </p:cNvPr>
              <p:cNvSpPr/>
              <p:nvPr/>
            </p:nvSpPr>
            <p:spPr>
              <a:xfrm>
                <a:off x="1558290" y="4010406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0" y="266700"/>
                    </a:moveTo>
                    <a:lnTo>
                      <a:pt x="4296" y="218753"/>
                    </a:lnTo>
                    <a:lnTo>
                      <a:pt x="16682" y="173629"/>
                    </a:lnTo>
                    <a:lnTo>
                      <a:pt x="36406" y="132080"/>
                    </a:lnTo>
                    <a:lnTo>
                      <a:pt x="62716" y="94858"/>
                    </a:lnTo>
                    <a:lnTo>
                      <a:pt x="94858" y="62716"/>
                    </a:lnTo>
                    <a:lnTo>
                      <a:pt x="132079" y="36406"/>
                    </a:lnTo>
                    <a:lnTo>
                      <a:pt x="173629" y="16682"/>
                    </a:lnTo>
                    <a:lnTo>
                      <a:pt x="218753" y="4296"/>
                    </a:lnTo>
                    <a:lnTo>
                      <a:pt x="266699" y="0"/>
                    </a:lnTo>
                    <a:lnTo>
                      <a:pt x="314646" y="4296"/>
                    </a:lnTo>
                    <a:lnTo>
                      <a:pt x="359770" y="16682"/>
                    </a:lnTo>
                    <a:lnTo>
                      <a:pt x="401319" y="36406"/>
                    </a:lnTo>
                    <a:lnTo>
                      <a:pt x="438541" y="62716"/>
                    </a:lnTo>
                    <a:lnTo>
                      <a:pt x="470683" y="94858"/>
                    </a:lnTo>
                    <a:lnTo>
                      <a:pt x="496993" y="132080"/>
                    </a:lnTo>
                    <a:lnTo>
                      <a:pt x="516717" y="173629"/>
                    </a:lnTo>
                    <a:lnTo>
                      <a:pt x="529103" y="218753"/>
                    </a:lnTo>
                    <a:lnTo>
                      <a:pt x="533399" y="266700"/>
                    </a:lnTo>
                    <a:lnTo>
                      <a:pt x="529103" y="314646"/>
                    </a:lnTo>
                    <a:lnTo>
                      <a:pt x="516717" y="359770"/>
                    </a:lnTo>
                    <a:lnTo>
                      <a:pt x="496993" y="401319"/>
                    </a:lnTo>
                    <a:lnTo>
                      <a:pt x="470683" y="438541"/>
                    </a:lnTo>
                    <a:lnTo>
                      <a:pt x="438541" y="470683"/>
                    </a:lnTo>
                    <a:lnTo>
                      <a:pt x="401320" y="496993"/>
                    </a:lnTo>
                    <a:lnTo>
                      <a:pt x="359770" y="516717"/>
                    </a:lnTo>
                    <a:lnTo>
                      <a:pt x="314646" y="529103"/>
                    </a:lnTo>
                    <a:lnTo>
                      <a:pt x="266699" y="533400"/>
                    </a:lnTo>
                    <a:lnTo>
                      <a:pt x="218753" y="529103"/>
                    </a:lnTo>
                    <a:lnTo>
                      <a:pt x="173629" y="516717"/>
                    </a:lnTo>
                    <a:lnTo>
                      <a:pt x="132080" y="496993"/>
                    </a:lnTo>
                    <a:lnTo>
                      <a:pt x="94858" y="470683"/>
                    </a:lnTo>
                    <a:lnTo>
                      <a:pt x="62716" y="438541"/>
                    </a:lnTo>
                    <a:lnTo>
                      <a:pt x="36406" y="401319"/>
                    </a:lnTo>
                    <a:lnTo>
                      <a:pt x="16682" y="359770"/>
                    </a:lnTo>
                    <a:lnTo>
                      <a:pt x="4296" y="314646"/>
                    </a:lnTo>
                    <a:lnTo>
                      <a:pt x="0" y="266700"/>
                    </a:lnTo>
                    <a:close/>
                  </a:path>
                </a:pathLst>
              </a:custGeom>
              <a:ln w="25908">
                <a:solidFill>
                  <a:srgbClr val="7E7E7E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6" name="object 15">
              <a:extLst>
                <a:ext uri="{FF2B5EF4-FFF2-40B4-BE49-F238E27FC236}">
                  <a16:creationId xmlns:a16="http://schemas.microsoft.com/office/drawing/2014/main" id="{71139947-5856-49D0-BEDD-264F44944518}"/>
                </a:ext>
              </a:extLst>
            </p:cNvPr>
            <p:cNvSpPr txBox="1"/>
            <p:nvPr/>
          </p:nvSpPr>
          <p:spPr>
            <a:xfrm>
              <a:off x="1626870" y="3450716"/>
              <a:ext cx="386715" cy="925194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10" dirty="0">
                  <a:solidFill>
                    <a:srgbClr val="FFFFFF"/>
                  </a:solidFill>
                  <a:latin typeface="Carlito"/>
                  <a:cs typeface="Carlito"/>
                </a:rPr>
                <a:t>18%</a:t>
              </a:r>
              <a:endParaRPr sz="1600" dirty="0">
                <a:latin typeface="Carlito"/>
                <a:cs typeface="Carlito"/>
              </a:endParaRPr>
            </a:p>
            <a:p>
              <a:pPr>
                <a:lnSpc>
                  <a:spcPct val="100000"/>
                </a:lnSpc>
              </a:pPr>
              <a:endParaRPr sz="1600" dirty="0">
                <a:latin typeface="Carlito"/>
                <a:cs typeface="Carlito"/>
              </a:endParaRPr>
            </a:p>
            <a:p>
              <a:pPr marL="20955">
                <a:lnSpc>
                  <a:spcPct val="100000"/>
                </a:lnSpc>
                <a:spcBef>
                  <a:spcPts val="1295"/>
                </a:spcBef>
              </a:pPr>
              <a:r>
                <a:rPr sz="1600" b="1" spc="-10" dirty="0">
                  <a:solidFill>
                    <a:srgbClr val="FFFFFF"/>
                  </a:solidFill>
                  <a:latin typeface="Carlito"/>
                  <a:cs typeface="Carlito"/>
                </a:rPr>
                <a:t>10%</a:t>
              </a:r>
              <a:endParaRPr sz="1600" dirty="0">
                <a:latin typeface="Carlito"/>
                <a:cs typeface="Carlito"/>
              </a:endParaRPr>
            </a:p>
          </p:txBody>
        </p:sp>
        <p:grpSp>
          <p:nvGrpSpPr>
            <p:cNvPr id="47" name="object 16">
              <a:extLst>
                <a:ext uri="{FF2B5EF4-FFF2-40B4-BE49-F238E27FC236}">
                  <a16:creationId xmlns:a16="http://schemas.microsoft.com/office/drawing/2014/main" id="{75313B37-1A32-4122-9210-392459193F56}"/>
                </a:ext>
              </a:extLst>
            </p:cNvPr>
            <p:cNvGrpSpPr/>
            <p:nvPr/>
          </p:nvGrpSpPr>
          <p:grpSpPr>
            <a:xfrm>
              <a:off x="1536191" y="4683252"/>
              <a:ext cx="559435" cy="1274445"/>
              <a:chOff x="1536191" y="4683252"/>
              <a:chExt cx="559435" cy="1274445"/>
            </a:xfrm>
          </p:grpSpPr>
          <p:sp>
            <p:nvSpPr>
              <p:cNvPr id="49" name="object 17">
                <a:extLst>
                  <a:ext uri="{FF2B5EF4-FFF2-40B4-BE49-F238E27FC236}">
                    <a16:creationId xmlns:a16="http://schemas.microsoft.com/office/drawing/2014/main" id="{DE7EBCA4-634E-43AC-8201-DD22CD1459B0}"/>
                  </a:ext>
                </a:extLst>
              </p:cNvPr>
              <p:cNvSpPr/>
              <p:nvPr/>
            </p:nvSpPr>
            <p:spPr>
              <a:xfrm>
                <a:off x="1549145" y="4696206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266699" y="0"/>
                    </a:moveTo>
                    <a:lnTo>
                      <a:pt x="218753" y="4296"/>
                    </a:lnTo>
                    <a:lnTo>
                      <a:pt x="173629" y="16682"/>
                    </a:lnTo>
                    <a:lnTo>
                      <a:pt x="132079" y="36406"/>
                    </a:lnTo>
                    <a:lnTo>
                      <a:pt x="94858" y="62716"/>
                    </a:lnTo>
                    <a:lnTo>
                      <a:pt x="62716" y="94858"/>
                    </a:lnTo>
                    <a:lnTo>
                      <a:pt x="36406" y="132080"/>
                    </a:lnTo>
                    <a:lnTo>
                      <a:pt x="16682" y="173629"/>
                    </a:lnTo>
                    <a:lnTo>
                      <a:pt x="4296" y="218753"/>
                    </a:lnTo>
                    <a:lnTo>
                      <a:pt x="0" y="266700"/>
                    </a:lnTo>
                    <a:lnTo>
                      <a:pt x="4296" y="314646"/>
                    </a:lnTo>
                    <a:lnTo>
                      <a:pt x="16682" y="359770"/>
                    </a:lnTo>
                    <a:lnTo>
                      <a:pt x="36406" y="401319"/>
                    </a:lnTo>
                    <a:lnTo>
                      <a:pt x="62716" y="438541"/>
                    </a:lnTo>
                    <a:lnTo>
                      <a:pt x="94858" y="470683"/>
                    </a:lnTo>
                    <a:lnTo>
                      <a:pt x="132080" y="496993"/>
                    </a:lnTo>
                    <a:lnTo>
                      <a:pt x="173629" y="516717"/>
                    </a:lnTo>
                    <a:lnTo>
                      <a:pt x="218753" y="529103"/>
                    </a:lnTo>
                    <a:lnTo>
                      <a:pt x="266699" y="533400"/>
                    </a:lnTo>
                    <a:lnTo>
                      <a:pt x="314646" y="529103"/>
                    </a:lnTo>
                    <a:lnTo>
                      <a:pt x="359770" y="516717"/>
                    </a:lnTo>
                    <a:lnTo>
                      <a:pt x="401319" y="496993"/>
                    </a:lnTo>
                    <a:lnTo>
                      <a:pt x="438541" y="470683"/>
                    </a:lnTo>
                    <a:lnTo>
                      <a:pt x="470683" y="438541"/>
                    </a:lnTo>
                    <a:lnTo>
                      <a:pt x="496993" y="401319"/>
                    </a:lnTo>
                    <a:lnTo>
                      <a:pt x="516717" y="359770"/>
                    </a:lnTo>
                    <a:lnTo>
                      <a:pt x="529103" y="314646"/>
                    </a:lnTo>
                    <a:lnTo>
                      <a:pt x="533399" y="266700"/>
                    </a:lnTo>
                    <a:lnTo>
                      <a:pt x="529103" y="218753"/>
                    </a:lnTo>
                    <a:lnTo>
                      <a:pt x="516717" y="173629"/>
                    </a:lnTo>
                    <a:lnTo>
                      <a:pt x="496993" y="132080"/>
                    </a:lnTo>
                    <a:lnTo>
                      <a:pt x="470683" y="94858"/>
                    </a:lnTo>
                    <a:lnTo>
                      <a:pt x="438541" y="62716"/>
                    </a:lnTo>
                    <a:lnTo>
                      <a:pt x="401320" y="36406"/>
                    </a:lnTo>
                    <a:lnTo>
                      <a:pt x="359770" y="16682"/>
                    </a:lnTo>
                    <a:lnTo>
                      <a:pt x="314646" y="4296"/>
                    </a:lnTo>
                    <a:lnTo>
                      <a:pt x="266699" y="0"/>
                    </a:lnTo>
                    <a:close/>
                  </a:path>
                </a:pathLst>
              </a:custGeom>
              <a:solidFill>
                <a:srgbClr val="F8A8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18">
                <a:extLst>
                  <a:ext uri="{FF2B5EF4-FFF2-40B4-BE49-F238E27FC236}">
                    <a16:creationId xmlns:a16="http://schemas.microsoft.com/office/drawing/2014/main" id="{4D6977F1-8D06-44DE-879A-53242ABDDA32}"/>
                  </a:ext>
                </a:extLst>
              </p:cNvPr>
              <p:cNvSpPr/>
              <p:nvPr/>
            </p:nvSpPr>
            <p:spPr>
              <a:xfrm>
                <a:off x="1549145" y="4696206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0" y="266700"/>
                    </a:moveTo>
                    <a:lnTo>
                      <a:pt x="4296" y="218753"/>
                    </a:lnTo>
                    <a:lnTo>
                      <a:pt x="16682" y="173629"/>
                    </a:lnTo>
                    <a:lnTo>
                      <a:pt x="36406" y="132080"/>
                    </a:lnTo>
                    <a:lnTo>
                      <a:pt x="62716" y="94858"/>
                    </a:lnTo>
                    <a:lnTo>
                      <a:pt x="94858" y="62716"/>
                    </a:lnTo>
                    <a:lnTo>
                      <a:pt x="132079" y="36406"/>
                    </a:lnTo>
                    <a:lnTo>
                      <a:pt x="173629" y="16682"/>
                    </a:lnTo>
                    <a:lnTo>
                      <a:pt x="218753" y="4296"/>
                    </a:lnTo>
                    <a:lnTo>
                      <a:pt x="266699" y="0"/>
                    </a:lnTo>
                    <a:lnTo>
                      <a:pt x="314646" y="4296"/>
                    </a:lnTo>
                    <a:lnTo>
                      <a:pt x="359770" y="16682"/>
                    </a:lnTo>
                    <a:lnTo>
                      <a:pt x="401320" y="36406"/>
                    </a:lnTo>
                    <a:lnTo>
                      <a:pt x="438541" y="62716"/>
                    </a:lnTo>
                    <a:lnTo>
                      <a:pt x="470683" y="94858"/>
                    </a:lnTo>
                    <a:lnTo>
                      <a:pt x="496993" y="132080"/>
                    </a:lnTo>
                    <a:lnTo>
                      <a:pt x="516717" y="173629"/>
                    </a:lnTo>
                    <a:lnTo>
                      <a:pt x="529103" y="218753"/>
                    </a:lnTo>
                    <a:lnTo>
                      <a:pt x="533399" y="266700"/>
                    </a:lnTo>
                    <a:lnTo>
                      <a:pt x="529103" y="314646"/>
                    </a:lnTo>
                    <a:lnTo>
                      <a:pt x="516717" y="359770"/>
                    </a:lnTo>
                    <a:lnTo>
                      <a:pt x="496993" y="401319"/>
                    </a:lnTo>
                    <a:lnTo>
                      <a:pt x="470683" y="438541"/>
                    </a:lnTo>
                    <a:lnTo>
                      <a:pt x="438541" y="470683"/>
                    </a:lnTo>
                    <a:lnTo>
                      <a:pt x="401319" y="496993"/>
                    </a:lnTo>
                    <a:lnTo>
                      <a:pt x="359770" y="516717"/>
                    </a:lnTo>
                    <a:lnTo>
                      <a:pt x="314646" y="529103"/>
                    </a:lnTo>
                    <a:lnTo>
                      <a:pt x="266699" y="533400"/>
                    </a:lnTo>
                    <a:lnTo>
                      <a:pt x="218753" y="529103"/>
                    </a:lnTo>
                    <a:lnTo>
                      <a:pt x="173629" y="516717"/>
                    </a:lnTo>
                    <a:lnTo>
                      <a:pt x="132080" y="496993"/>
                    </a:lnTo>
                    <a:lnTo>
                      <a:pt x="94858" y="470683"/>
                    </a:lnTo>
                    <a:lnTo>
                      <a:pt x="62716" y="438541"/>
                    </a:lnTo>
                    <a:lnTo>
                      <a:pt x="36406" y="401319"/>
                    </a:lnTo>
                    <a:lnTo>
                      <a:pt x="16682" y="359770"/>
                    </a:lnTo>
                    <a:lnTo>
                      <a:pt x="4296" y="314646"/>
                    </a:lnTo>
                    <a:lnTo>
                      <a:pt x="0" y="266700"/>
                    </a:lnTo>
                    <a:close/>
                  </a:path>
                </a:pathLst>
              </a:custGeom>
              <a:ln w="25908">
                <a:solidFill>
                  <a:srgbClr val="7E7E7E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19">
                <a:extLst>
                  <a:ext uri="{FF2B5EF4-FFF2-40B4-BE49-F238E27FC236}">
                    <a16:creationId xmlns:a16="http://schemas.microsoft.com/office/drawing/2014/main" id="{D39336EB-82A9-44B4-B121-9687479F67FE}"/>
                  </a:ext>
                </a:extLst>
              </p:cNvPr>
              <p:cNvSpPr/>
              <p:nvPr/>
            </p:nvSpPr>
            <p:spPr>
              <a:xfrm>
                <a:off x="1549145" y="5410962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266699" y="0"/>
                    </a:moveTo>
                    <a:lnTo>
                      <a:pt x="218753" y="4296"/>
                    </a:lnTo>
                    <a:lnTo>
                      <a:pt x="173629" y="16682"/>
                    </a:lnTo>
                    <a:lnTo>
                      <a:pt x="132079" y="36406"/>
                    </a:lnTo>
                    <a:lnTo>
                      <a:pt x="94858" y="62716"/>
                    </a:lnTo>
                    <a:lnTo>
                      <a:pt x="62716" y="94858"/>
                    </a:lnTo>
                    <a:lnTo>
                      <a:pt x="36406" y="132079"/>
                    </a:lnTo>
                    <a:lnTo>
                      <a:pt x="16682" y="173629"/>
                    </a:lnTo>
                    <a:lnTo>
                      <a:pt x="4296" y="218753"/>
                    </a:lnTo>
                    <a:lnTo>
                      <a:pt x="0" y="266700"/>
                    </a:lnTo>
                    <a:lnTo>
                      <a:pt x="4296" y="314639"/>
                    </a:lnTo>
                    <a:lnTo>
                      <a:pt x="16682" y="359760"/>
                    </a:lnTo>
                    <a:lnTo>
                      <a:pt x="36406" y="401308"/>
                    </a:lnTo>
                    <a:lnTo>
                      <a:pt x="62716" y="438531"/>
                    </a:lnTo>
                    <a:lnTo>
                      <a:pt x="94858" y="470675"/>
                    </a:lnTo>
                    <a:lnTo>
                      <a:pt x="132080" y="496987"/>
                    </a:lnTo>
                    <a:lnTo>
                      <a:pt x="173629" y="516714"/>
                    </a:lnTo>
                    <a:lnTo>
                      <a:pt x="218753" y="529103"/>
                    </a:lnTo>
                    <a:lnTo>
                      <a:pt x="266699" y="533400"/>
                    </a:lnTo>
                    <a:lnTo>
                      <a:pt x="314646" y="529103"/>
                    </a:lnTo>
                    <a:lnTo>
                      <a:pt x="359770" y="516714"/>
                    </a:lnTo>
                    <a:lnTo>
                      <a:pt x="401319" y="496987"/>
                    </a:lnTo>
                    <a:lnTo>
                      <a:pt x="438541" y="470675"/>
                    </a:lnTo>
                    <a:lnTo>
                      <a:pt x="470683" y="438531"/>
                    </a:lnTo>
                    <a:lnTo>
                      <a:pt x="496993" y="401308"/>
                    </a:lnTo>
                    <a:lnTo>
                      <a:pt x="516717" y="359760"/>
                    </a:lnTo>
                    <a:lnTo>
                      <a:pt x="529103" y="314639"/>
                    </a:lnTo>
                    <a:lnTo>
                      <a:pt x="533399" y="266700"/>
                    </a:lnTo>
                    <a:lnTo>
                      <a:pt x="529103" y="218753"/>
                    </a:lnTo>
                    <a:lnTo>
                      <a:pt x="516717" y="173629"/>
                    </a:lnTo>
                    <a:lnTo>
                      <a:pt x="496993" y="132079"/>
                    </a:lnTo>
                    <a:lnTo>
                      <a:pt x="470683" y="94858"/>
                    </a:lnTo>
                    <a:lnTo>
                      <a:pt x="438541" y="62716"/>
                    </a:lnTo>
                    <a:lnTo>
                      <a:pt x="401320" y="36406"/>
                    </a:lnTo>
                    <a:lnTo>
                      <a:pt x="359770" y="16682"/>
                    </a:lnTo>
                    <a:lnTo>
                      <a:pt x="314646" y="4296"/>
                    </a:lnTo>
                    <a:lnTo>
                      <a:pt x="266699" y="0"/>
                    </a:lnTo>
                    <a:close/>
                  </a:path>
                </a:pathLst>
              </a:custGeom>
              <a:solidFill>
                <a:srgbClr val="F8A8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20">
                <a:extLst>
                  <a:ext uri="{FF2B5EF4-FFF2-40B4-BE49-F238E27FC236}">
                    <a16:creationId xmlns:a16="http://schemas.microsoft.com/office/drawing/2014/main" id="{C45316B1-E85F-4A2E-9476-02F824B46C62}"/>
                  </a:ext>
                </a:extLst>
              </p:cNvPr>
              <p:cNvSpPr/>
              <p:nvPr/>
            </p:nvSpPr>
            <p:spPr>
              <a:xfrm>
                <a:off x="1549145" y="5410962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0" y="266700"/>
                    </a:moveTo>
                    <a:lnTo>
                      <a:pt x="4296" y="218753"/>
                    </a:lnTo>
                    <a:lnTo>
                      <a:pt x="16682" y="173629"/>
                    </a:lnTo>
                    <a:lnTo>
                      <a:pt x="36406" y="132079"/>
                    </a:lnTo>
                    <a:lnTo>
                      <a:pt x="62716" y="94858"/>
                    </a:lnTo>
                    <a:lnTo>
                      <a:pt x="94858" y="62716"/>
                    </a:lnTo>
                    <a:lnTo>
                      <a:pt x="132079" y="36406"/>
                    </a:lnTo>
                    <a:lnTo>
                      <a:pt x="173629" y="16682"/>
                    </a:lnTo>
                    <a:lnTo>
                      <a:pt x="218753" y="4296"/>
                    </a:lnTo>
                    <a:lnTo>
                      <a:pt x="266699" y="0"/>
                    </a:lnTo>
                    <a:lnTo>
                      <a:pt x="314646" y="4296"/>
                    </a:lnTo>
                    <a:lnTo>
                      <a:pt x="359770" y="16682"/>
                    </a:lnTo>
                    <a:lnTo>
                      <a:pt x="401320" y="36406"/>
                    </a:lnTo>
                    <a:lnTo>
                      <a:pt x="438541" y="62716"/>
                    </a:lnTo>
                    <a:lnTo>
                      <a:pt x="470683" y="94858"/>
                    </a:lnTo>
                    <a:lnTo>
                      <a:pt x="496993" y="132079"/>
                    </a:lnTo>
                    <a:lnTo>
                      <a:pt x="516717" y="173629"/>
                    </a:lnTo>
                    <a:lnTo>
                      <a:pt x="529103" y="218753"/>
                    </a:lnTo>
                    <a:lnTo>
                      <a:pt x="533399" y="266700"/>
                    </a:lnTo>
                    <a:lnTo>
                      <a:pt x="529103" y="314639"/>
                    </a:lnTo>
                    <a:lnTo>
                      <a:pt x="516717" y="359760"/>
                    </a:lnTo>
                    <a:lnTo>
                      <a:pt x="496993" y="401308"/>
                    </a:lnTo>
                    <a:lnTo>
                      <a:pt x="470683" y="438531"/>
                    </a:lnTo>
                    <a:lnTo>
                      <a:pt x="438541" y="470675"/>
                    </a:lnTo>
                    <a:lnTo>
                      <a:pt x="401319" y="496987"/>
                    </a:lnTo>
                    <a:lnTo>
                      <a:pt x="359770" y="516714"/>
                    </a:lnTo>
                    <a:lnTo>
                      <a:pt x="314646" y="529103"/>
                    </a:lnTo>
                    <a:lnTo>
                      <a:pt x="266699" y="533400"/>
                    </a:lnTo>
                    <a:lnTo>
                      <a:pt x="218753" y="529103"/>
                    </a:lnTo>
                    <a:lnTo>
                      <a:pt x="173629" y="516714"/>
                    </a:lnTo>
                    <a:lnTo>
                      <a:pt x="132080" y="496987"/>
                    </a:lnTo>
                    <a:lnTo>
                      <a:pt x="94858" y="470675"/>
                    </a:lnTo>
                    <a:lnTo>
                      <a:pt x="62716" y="438531"/>
                    </a:lnTo>
                    <a:lnTo>
                      <a:pt x="36406" y="401308"/>
                    </a:lnTo>
                    <a:lnTo>
                      <a:pt x="16682" y="359760"/>
                    </a:lnTo>
                    <a:lnTo>
                      <a:pt x="4296" y="314639"/>
                    </a:lnTo>
                    <a:lnTo>
                      <a:pt x="0" y="266700"/>
                    </a:lnTo>
                    <a:close/>
                  </a:path>
                </a:pathLst>
              </a:custGeom>
              <a:ln w="25908">
                <a:solidFill>
                  <a:srgbClr val="7E7E7E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8" name="object 21">
              <a:extLst>
                <a:ext uri="{FF2B5EF4-FFF2-40B4-BE49-F238E27FC236}">
                  <a16:creationId xmlns:a16="http://schemas.microsoft.com/office/drawing/2014/main" id="{BB95BFF2-ABD1-4135-9BDA-E822912E7A7E}"/>
                </a:ext>
              </a:extLst>
            </p:cNvPr>
            <p:cNvSpPr txBox="1"/>
            <p:nvPr/>
          </p:nvSpPr>
          <p:spPr>
            <a:xfrm>
              <a:off x="1626870" y="4792726"/>
              <a:ext cx="432434" cy="98488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10" dirty="0">
                  <a:solidFill>
                    <a:srgbClr val="FFFFFF"/>
                  </a:solidFill>
                  <a:latin typeface="Carlito"/>
                  <a:cs typeface="Carlito"/>
                </a:rPr>
                <a:t>7</a:t>
              </a:r>
              <a:r>
                <a:rPr sz="1600" b="1" spc="-5" dirty="0">
                  <a:solidFill>
                    <a:srgbClr val="FFFFFF"/>
                  </a:solidFill>
                  <a:latin typeface="Carlito"/>
                  <a:cs typeface="Carlito"/>
                </a:rPr>
                <a:t>.</a:t>
              </a:r>
              <a:r>
                <a:rPr sz="1600" b="1" spc="-10" dirty="0">
                  <a:solidFill>
                    <a:srgbClr val="FFFFFF"/>
                  </a:solidFill>
                  <a:latin typeface="Carlito"/>
                  <a:cs typeface="Carlito"/>
                </a:rPr>
                <a:t>2</a:t>
              </a:r>
              <a:r>
                <a:rPr sz="1600" b="1" spc="-5" dirty="0">
                  <a:solidFill>
                    <a:srgbClr val="FFFFFF"/>
                  </a:solidFill>
                  <a:latin typeface="Carlito"/>
                  <a:cs typeface="Carlito"/>
                </a:rPr>
                <a:t>%</a:t>
              </a:r>
              <a:endParaRPr sz="1600" dirty="0">
                <a:latin typeface="Carlito"/>
                <a:cs typeface="Carlito"/>
              </a:endParaRPr>
            </a:p>
            <a:p>
              <a:pPr>
                <a:lnSpc>
                  <a:spcPct val="100000"/>
                </a:lnSpc>
              </a:pPr>
              <a:endParaRPr sz="1600" dirty="0">
                <a:latin typeface="Carlito"/>
                <a:cs typeface="Carlito"/>
              </a:endParaRPr>
            </a:p>
            <a:p>
              <a:pPr>
                <a:lnSpc>
                  <a:spcPct val="100000"/>
                </a:lnSpc>
                <a:spcBef>
                  <a:spcPts val="50"/>
                </a:spcBef>
              </a:pPr>
              <a:endParaRPr sz="1400" dirty="0">
                <a:latin typeface="Carlito"/>
                <a:cs typeface="Carlito"/>
              </a:endParaRPr>
            </a:p>
            <a:p>
              <a:pPr marL="12700">
                <a:lnSpc>
                  <a:spcPct val="100000"/>
                </a:lnSpc>
                <a:spcBef>
                  <a:spcPts val="5"/>
                </a:spcBef>
              </a:pPr>
              <a:r>
                <a:rPr sz="1600" b="1" spc="-10" dirty="0">
                  <a:solidFill>
                    <a:srgbClr val="FFFFFF"/>
                  </a:solidFill>
                  <a:latin typeface="Carlito"/>
                  <a:cs typeface="Carlito"/>
                </a:rPr>
                <a:t>4</a:t>
              </a:r>
              <a:r>
                <a:rPr sz="1600" b="1" spc="-5" dirty="0">
                  <a:solidFill>
                    <a:srgbClr val="FFFFFF"/>
                  </a:solidFill>
                  <a:latin typeface="Carlito"/>
                  <a:cs typeface="Carlito"/>
                </a:rPr>
                <a:t>.</a:t>
              </a:r>
              <a:r>
                <a:rPr sz="1600" b="1" spc="-10" dirty="0">
                  <a:solidFill>
                    <a:srgbClr val="FFFFFF"/>
                  </a:solidFill>
                  <a:latin typeface="Carlito"/>
                  <a:cs typeface="Carlito"/>
                </a:rPr>
                <a:t>8</a:t>
              </a:r>
              <a:r>
                <a:rPr sz="1600" b="1" spc="-5" dirty="0">
                  <a:solidFill>
                    <a:srgbClr val="FFFFFF"/>
                  </a:solidFill>
                  <a:latin typeface="Carlito"/>
                  <a:cs typeface="Carlito"/>
                </a:rPr>
                <a:t>%</a:t>
              </a:r>
              <a:endParaRPr sz="1600" dirty="0">
                <a:latin typeface="Carlito"/>
                <a:cs typeface="Carlito"/>
              </a:endParaRPr>
            </a:p>
          </p:txBody>
        </p:sp>
      </p:grpSp>
      <p:sp>
        <p:nvSpPr>
          <p:cNvPr id="57" name="object 9">
            <a:extLst>
              <a:ext uri="{FF2B5EF4-FFF2-40B4-BE49-F238E27FC236}">
                <a16:creationId xmlns:a16="http://schemas.microsoft.com/office/drawing/2014/main" id="{AE0FC027-18FF-4C5F-B11A-556457FC3910}"/>
              </a:ext>
            </a:extLst>
          </p:cNvPr>
          <p:cNvSpPr txBox="1"/>
          <p:nvPr/>
        </p:nvSpPr>
        <p:spPr>
          <a:xfrm>
            <a:off x="6501918" y="2592122"/>
            <a:ext cx="2388235" cy="1626235"/>
          </a:xfrm>
          <a:prstGeom prst="rect">
            <a:avLst/>
          </a:prstGeom>
          <a:solidFill>
            <a:srgbClr val="F6970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200660" marR="193675" indent="-1905" algn="ctr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75%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organic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traffic,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click</a:t>
            </a:r>
            <a:r>
              <a:rPr sz="16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through  </a:t>
            </a:r>
            <a:r>
              <a:rPr sz="1600" b="1" spc="-25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greatly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diminishes  the further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you move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down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6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page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07A45370-9D49-4DBF-845F-C69DFA36C087}"/>
              </a:ext>
            </a:extLst>
          </p:cNvPr>
          <p:cNvSpPr txBox="1"/>
          <p:nvPr/>
        </p:nvSpPr>
        <p:spPr>
          <a:xfrm>
            <a:off x="1099107" y="157045"/>
            <a:ext cx="9993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 E A R C H   M A R K E T I N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7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6" grpId="0"/>
      <p:bldP spid="57" grpId="0" animBg="1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80E1C75D-EE85-460B-8D97-CC9F5373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779" y="1043575"/>
            <a:ext cx="10344204" cy="114189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The Anatomy of search engine results page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D9F3AC5-99BA-484F-8A12-35E7A6D75A0E}"/>
              </a:ext>
            </a:extLst>
          </p:cNvPr>
          <p:cNvSpPr txBox="1"/>
          <p:nvPr/>
        </p:nvSpPr>
        <p:spPr>
          <a:xfrm>
            <a:off x="2833958" y="2476405"/>
            <a:ext cx="8031947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Paid Search: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Depending on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level of competition,  this includes three ads above and seven to the right</a:t>
            </a:r>
            <a:r>
              <a:rPr sz="2400" spc="-2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of  the organic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traffic.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These ads can sometimes include  products, phone, or site link</a:t>
            </a:r>
            <a:r>
              <a:rPr sz="2400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information.</a:t>
            </a: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8FF90096-6DB6-429B-BEFE-D245CE4796B2}"/>
              </a:ext>
            </a:extLst>
          </p:cNvPr>
          <p:cNvSpPr txBox="1"/>
          <p:nvPr/>
        </p:nvSpPr>
        <p:spPr>
          <a:xfrm>
            <a:off x="2831896" y="4527839"/>
            <a:ext cx="7962577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Organic Search: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By default, this includes ten</a:t>
            </a:r>
            <a:r>
              <a:rPr sz="2400" spc="-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organic  listings. Then, depending on the personalization or  targeting, this could include local results, news,  scholarly articles and</a:t>
            </a:r>
            <a:r>
              <a:rPr sz="24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maps.</a:t>
            </a:r>
          </a:p>
        </p:txBody>
      </p:sp>
      <p:sp>
        <p:nvSpPr>
          <p:cNvPr id="39" name="object 5">
            <a:extLst>
              <a:ext uri="{FF2B5EF4-FFF2-40B4-BE49-F238E27FC236}">
                <a16:creationId xmlns:a16="http://schemas.microsoft.com/office/drawing/2014/main" id="{D5B2BB2A-4920-499A-8498-A3193F67749D}"/>
              </a:ext>
            </a:extLst>
          </p:cNvPr>
          <p:cNvSpPr/>
          <p:nvPr/>
        </p:nvSpPr>
        <p:spPr>
          <a:xfrm>
            <a:off x="1325857" y="4778043"/>
            <a:ext cx="942772" cy="989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6">
            <a:extLst>
              <a:ext uri="{FF2B5EF4-FFF2-40B4-BE49-F238E27FC236}">
                <a16:creationId xmlns:a16="http://schemas.microsoft.com/office/drawing/2014/main" id="{FC0CB093-CB18-4E8A-AA7E-493E8656A20F}"/>
              </a:ext>
            </a:extLst>
          </p:cNvPr>
          <p:cNvSpPr/>
          <p:nvPr/>
        </p:nvSpPr>
        <p:spPr>
          <a:xfrm>
            <a:off x="1325857" y="2684726"/>
            <a:ext cx="942772" cy="989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31F23844-11FC-4FFC-92D3-30F2E3F22E62}"/>
              </a:ext>
            </a:extLst>
          </p:cNvPr>
          <p:cNvSpPr txBox="1"/>
          <p:nvPr/>
        </p:nvSpPr>
        <p:spPr>
          <a:xfrm>
            <a:off x="1099107" y="157045"/>
            <a:ext cx="9993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 E A R C H   M A R K E T I N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13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7" grpId="0"/>
      <p:bldP spid="38" grpId="0"/>
      <p:bldP spid="39" grpId="0" animBg="1"/>
      <p:bldP spid="40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6D3DF6D8-DA4C-4F0B-90B0-937C0FB65180}"/>
              </a:ext>
            </a:extLst>
          </p:cNvPr>
          <p:cNvSpPr txBox="1"/>
          <p:nvPr/>
        </p:nvSpPr>
        <p:spPr>
          <a:xfrm>
            <a:off x="1099107" y="157045"/>
            <a:ext cx="9993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 E A R C H   M A R K E T I N G</a:t>
            </a:r>
            <a:endParaRPr lang="zh-CN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80E1C75D-EE85-460B-8D97-CC9F5373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779" y="1190384"/>
            <a:ext cx="10344204" cy="114189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FF"/>
                </a:solidFill>
              </a:rPr>
              <a:t>Search Marketing</a:t>
            </a:r>
            <a:endParaRPr lang="en-GB" sz="5400" b="1" dirty="0">
              <a:solidFill>
                <a:srgbClr val="0000FF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E16B222-1F85-47AE-BFF9-ED05F89C7EBB}"/>
              </a:ext>
            </a:extLst>
          </p:cNvPr>
          <p:cNvSpPr/>
          <p:nvPr/>
        </p:nvSpPr>
        <p:spPr>
          <a:xfrm>
            <a:off x="987167" y="2522780"/>
            <a:ext cx="10217425" cy="216010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6043E-708F-4C44-97AA-D039B11395DC}"/>
              </a:ext>
            </a:extLst>
          </p:cNvPr>
          <p:cNvSpPr txBox="1"/>
          <p:nvPr/>
        </p:nvSpPr>
        <p:spPr>
          <a:xfrm>
            <a:off x="1391479" y="3081642"/>
            <a:ext cx="9528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What is Content Marketing ?</a:t>
            </a:r>
          </a:p>
        </p:txBody>
      </p:sp>
    </p:spTree>
    <p:extLst>
      <p:ext uri="{BB962C8B-B14F-4D97-AF65-F5344CB8AC3E}">
        <p14:creationId xmlns:p14="http://schemas.microsoft.com/office/powerpoint/2010/main" val="319457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2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80E1C75D-EE85-460B-8D97-CC9F5373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778" y="1364916"/>
            <a:ext cx="10344204" cy="114189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FF"/>
                </a:solidFill>
              </a:rPr>
              <a:t>What is Content Marketing ?</a:t>
            </a:r>
            <a:endParaRPr lang="en-GB" sz="5400" b="1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1855A-84FF-4090-A6AF-3916231EC410}"/>
              </a:ext>
            </a:extLst>
          </p:cNvPr>
          <p:cNvSpPr txBox="1"/>
          <p:nvPr/>
        </p:nvSpPr>
        <p:spPr>
          <a:xfrm>
            <a:off x="1126315" y="3031230"/>
            <a:ext cx="99391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Content marketing is a strategic marketing approach focused on creating and distributing valuable, relevant, and consistent content to attract and retain a clearly defined audience — and, ultimately, to drive profitable customer action.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AFD7A89E-D578-42D0-8B86-57BA823A33D1}"/>
              </a:ext>
            </a:extLst>
          </p:cNvPr>
          <p:cNvSpPr txBox="1"/>
          <p:nvPr/>
        </p:nvSpPr>
        <p:spPr>
          <a:xfrm>
            <a:off x="1099107" y="157045"/>
            <a:ext cx="9993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 E A R C H   M A R K E T I N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00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extBox 3"/>
          <p:cNvSpPr txBox="1"/>
          <p:nvPr/>
        </p:nvSpPr>
        <p:spPr>
          <a:xfrm>
            <a:off x="1010782" y="3429000"/>
            <a:ext cx="10459363" cy="17081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en-GB" sz="3500" b="1" dirty="0">
                <a:solidFill>
                  <a:srgbClr val="000000"/>
                </a:solidFill>
                <a:latin typeface="Tw Cen MT"/>
              </a:rPr>
              <a:t>A SOFTWARE COMPANY IN PAKISTAN PROVIDING SERVICES IN FIELD OF IT AND SOFTWARE DEVELOPMENT </a:t>
            </a:r>
            <a:endParaRPr lang="en-US" sz="3500" b="1" dirty="0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  <p:grpSp>
        <p:nvGrpSpPr>
          <p:cNvPr id="26" name="Group 14"/>
          <p:cNvGrpSpPr/>
          <p:nvPr/>
        </p:nvGrpSpPr>
        <p:grpSpPr>
          <a:xfrm>
            <a:off x="4620626" y="5883557"/>
            <a:ext cx="3402294" cy="451824"/>
            <a:chOff x="4679586" y="878988"/>
            <a:chExt cx="1434489" cy="190500"/>
          </a:xfrm>
        </p:grpSpPr>
        <p:sp>
          <p:nvSpPr>
            <p:cNvPr id="1048585" name="Oval 15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6" name="Oval 16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7" name="Oval 17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8" name="Oval 18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9" name="Oval 19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97152" name="Picture 209715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86334" y="258939"/>
            <a:ext cx="5419055" cy="2887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9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A6CCCE9-BE5E-4142-90EF-F254316D2A4C}"/>
              </a:ext>
            </a:extLst>
          </p:cNvPr>
          <p:cNvSpPr/>
          <p:nvPr/>
        </p:nvSpPr>
        <p:spPr>
          <a:xfrm>
            <a:off x="2396706" y="3054517"/>
            <a:ext cx="7398341" cy="13849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048603">
            <a:extLst>
              <a:ext uri="{FF2B5EF4-FFF2-40B4-BE49-F238E27FC236}">
                <a16:creationId xmlns:a16="http://schemas.microsoft.com/office/drawing/2014/main" id="{80E1C75D-EE85-460B-8D97-CC9F5373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775" y="1539448"/>
            <a:ext cx="10344204" cy="114189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FF"/>
                </a:solidFill>
              </a:rPr>
              <a:t>Content Marketing</a:t>
            </a:r>
            <a:endParaRPr lang="en-GB" sz="5400" b="1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1855A-84FF-4090-A6AF-3916231EC410}"/>
              </a:ext>
            </a:extLst>
          </p:cNvPr>
          <p:cNvSpPr txBox="1"/>
          <p:nvPr/>
        </p:nvSpPr>
        <p:spPr>
          <a:xfrm>
            <a:off x="1126312" y="3485405"/>
            <a:ext cx="9939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Marketing is impossible without great content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D8B68-BE80-4B56-A076-E84B7BD9F6A3}"/>
              </a:ext>
            </a:extLst>
          </p:cNvPr>
          <p:cNvSpPr txBox="1"/>
          <p:nvPr/>
        </p:nvSpPr>
        <p:spPr>
          <a:xfrm>
            <a:off x="1126312" y="4812686"/>
            <a:ext cx="9939131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385723"/>
                </a:solidFill>
              </a:rPr>
              <a:t>Regardless of what type of marketing tactics you use, content marketing should be part of your process, not something separate. Quality content is part of all forms of marketing.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D86B2C11-5BED-4C2E-8D4F-E6D075B81770}"/>
              </a:ext>
            </a:extLst>
          </p:cNvPr>
          <p:cNvSpPr txBox="1"/>
          <p:nvPr/>
        </p:nvSpPr>
        <p:spPr>
          <a:xfrm>
            <a:off x="1099107" y="157045"/>
            <a:ext cx="9993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 E A R C H   M A R K E T I N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67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/>
      <p:bldP spid="14" grpId="0" build="p"/>
      <p:bldP spid="12" grpId="0" build="p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956DFB8-9130-4A0F-AEDA-FB89BFF4F997}"/>
              </a:ext>
            </a:extLst>
          </p:cNvPr>
          <p:cNvSpPr txBox="1"/>
          <p:nvPr/>
        </p:nvSpPr>
        <p:spPr>
          <a:xfrm>
            <a:off x="1171794" y="1700371"/>
            <a:ext cx="1004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85723"/>
                </a:solidFill>
              </a:rPr>
              <a:t>Forms of Marketing;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1855A-84FF-4090-A6AF-3916231EC410}"/>
              </a:ext>
            </a:extLst>
          </p:cNvPr>
          <p:cNvSpPr txBox="1"/>
          <p:nvPr/>
        </p:nvSpPr>
        <p:spPr>
          <a:xfrm>
            <a:off x="1171794" y="2751363"/>
            <a:ext cx="109704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6A6D1"/>
                </a:solidFill>
              </a:rPr>
              <a:t>Social media marketing: </a:t>
            </a:r>
            <a:r>
              <a:rPr lang="en-US" sz="2400" dirty="0">
                <a:solidFill>
                  <a:srgbClr val="FF0000"/>
                </a:solidFill>
              </a:rPr>
              <a:t>Content marketing strategy comes before your social media strategy.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6A6D1"/>
                </a:solidFill>
              </a:rPr>
              <a:t>SEO: </a:t>
            </a:r>
            <a:r>
              <a:rPr lang="en-US" sz="2400" dirty="0">
                <a:solidFill>
                  <a:srgbClr val="FF0000"/>
                </a:solidFill>
              </a:rPr>
              <a:t>Search engines reward businesses that publish quality, consistent content.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6A6D1"/>
                </a:solidFill>
              </a:rPr>
              <a:t>PR: </a:t>
            </a:r>
            <a:r>
              <a:rPr lang="en-US" sz="2400" dirty="0">
                <a:solidFill>
                  <a:srgbClr val="FF0000"/>
                </a:solidFill>
              </a:rPr>
              <a:t>Successful PR strategies address issues readers care about, not their business.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6A6D1"/>
                </a:solidFill>
              </a:rPr>
              <a:t>PPC: </a:t>
            </a:r>
            <a:r>
              <a:rPr lang="en-US" sz="2400" dirty="0">
                <a:solidFill>
                  <a:srgbClr val="FF0000"/>
                </a:solidFill>
              </a:rPr>
              <a:t>For PPC to work, you need great content behind it.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6A6D1"/>
                </a:solidFill>
              </a:rPr>
              <a:t>Inbound marketing: </a:t>
            </a:r>
            <a:r>
              <a:rPr lang="en-US" sz="2400" dirty="0">
                <a:solidFill>
                  <a:srgbClr val="FF0000"/>
                </a:solidFill>
              </a:rPr>
              <a:t>Content is key to driving inbound traffic and leads.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6A6D1"/>
                </a:solidFill>
              </a:rPr>
              <a:t>Content strategy: </a:t>
            </a:r>
            <a:r>
              <a:rPr lang="en-US" sz="2400" dirty="0">
                <a:solidFill>
                  <a:srgbClr val="FF0000"/>
                </a:solidFill>
              </a:rPr>
              <a:t>Content strategy is part of most content marketing strategies.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E4F5BFCE-CF67-49CF-94BF-C46A9DF992BD}"/>
              </a:ext>
            </a:extLst>
          </p:cNvPr>
          <p:cNvSpPr txBox="1"/>
          <p:nvPr/>
        </p:nvSpPr>
        <p:spPr>
          <a:xfrm>
            <a:off x="1099107" y="157045"/>
            <a:ext cx="9993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 E A R C H   M A R K E T I N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53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build="p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048708"/>
          <p:cNvSpPr>
            <a:spLocks noGrp="1"/>
          </p:cNvSpPr>
          <p:nvPr>
            <p:ph type="ctrTitle"/>
          </p:nvPr>
        </p:nvSpPr>
        <p:spPr>
          <a:xfrm>
            <a:off x="1524000" y="2411895"/>
            <a:ext cx="9144000" cy="1098067"/>
          </a:xfrm>
        </p:spPr>
        <p:txBody>
          <a:bodyPr/>
          <a:lstStyle/>
          <a:p>
            <a:r>
              <a:rPr lang="en-US" altLang="en-GB" b="1" dirty="0">
                <a:solidFill>
                  <a:srgbClr val="FF6600"/>
                </a:solidFill>
              </a:rPr>
              <a:t>Discussion Session !</a:t>
            </a:r>
            <a:endParaRPr lang="en-GB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42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7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048710"/>
          <p:cNvSpPr>
            <a:spLocks noGrp="1"/>
          </p:cNvSpPr>
          <p:nvPr>
            <p:ph type="ctrTitle"/>
          </p:nvPr>
        </p:nvSpPr>
        <p:spPr>
          <a:xfrm>
            <a:off x="1524000" y="718057"/>
            <a:ext cx="9144000" cy="1397461"/>
          </a:xfrm>
        </p:spPr>
        <p:txBody>
          <a:bodyPr/>
          <a:lstStyle/>
          <a:p>
            <a:r>
              <a:rPr lang="en-US" altLang="en-GB" sz="9100" b="1" dirty="0">
                <a:solidFill>
                  <a:srgbClr val="FF0000"/>
                </a:solidFill>
              </a:rPr>
              <a:t>Practical Work </a:t>
            </a:r>
            <a:endParaRPr lang="en-GB" sz="9100" b="1" dirty="0">
              <a:solidFill>
                <a:srgbClr val="FF0000"/>
              </a:solidFill>
            </a:endParaRPr>
          </a:p>
        </p:txBody>
      </p:sp>
      <p:sp>
        <p:nvSpPr>
          <p:cNvPr id="1048770" name="TextBox 1048769"/>
          <p:cNvSpPr txBox="1"/>
          <p:nvPr/>
        </p:nvSpPr>
        <p:spPr>
          <a:xfrm>
            <a:off x="2085590" y="2115518"/>
            <a:ext cx="883064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3600" b="1" dirty="0">
              <a:solidFill>
                <a:srgbClr val="0000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0000FF"/>
                </a:solidFill>
              </a:rPr>
              <a:t>Prepare Presentation for Next Lecture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7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048711"/>
          <p:cNvSpPr>
            <a:spLocks noGrp="1"/>
          </p:cNvSpPr>
          <p:nvPr>
            <p:ph type="ctrTitle"/>
          </p:nvPr>
        </p:nvSpPr>
        <p:spPr>
          <a:xfrm>
            <a:off x="1524000" y="1709529"/>
            <a:ext cx="9144000" cy="1800433"/>
          </a:xfrm>
        </p:spPr>
        <p:txBody>
          <a:bodyPr/>
          <a:lstStyle/>
          <a:p>
            <a:r>
              <a:rPr lang="en-US" altLang="en-GB" b="1" dirty="0">
                <a:solidFill>
                  <a:srgbClr val="FF0000"/>
                </a:solidFill>
              </a:rPr>
              <a:t>THANKYOU!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048713" name="Subtitle 10487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GB" sz="36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DYNAMIC DEVELOPERS</a:t>
            </a:r>
          </a:p>
          <a:p>
            <a:r>
              <a:rPr lang="en-US" altLang="en-GB" dirty="0"/>
              <a:t>INNOVATORS OF TECHNOLOGY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7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8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8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8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8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8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2" grpId="0"/>
      <p:bldP spid="10487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048594"/>
          <p:cNvSpPr>
            <a:spLocks noGrp="1"/>
          </p:cNvSpPr>
          <p:nvPr>
            <p:ph type="ctrTitle"/>
          </p:nvPr>
        </p:nvSpPr>
        <p:spPr>
          <a:xfrm>
            <a:off x="1524000" y="756392"/>
            <a:ext cx="9144000" cy="2387600"/>
          </a:xfrm>
        </p:spPr>
        <p:txBody>
          <a:bodyPr/>
          <a:lstStyle/>
          <a:p>
            <a:r>
              <a:rPr lang="en-US" altLang="en-GB" sz="9300" b="0" dirty="0">
                <a:solidFill>
                  <a:srgbClr val="0000FF"/>
                </a:solidFill>
              </a:rPr>
              <a:t>WELCOME </a:t>
            </a:r>
            <a:endParaRPr lang="en-GB" sz="9300" b="0" dirty="0">
              <a:solidFill>
                <a:srgbClr val="0000FF"/>
              </a:solidFill>
            </a:endParaRPr>
          </a:p>
        </p:txBody>
      </p:sp>
      <p:sp>
        <p:nvSpPr>
          <p:cNvPr id="1048596" name="Subtitle 1048595"/>
          <p:cNvSpPr>
            <a:spLocks noGrp="1"/>
          </p:cNvSpPr>
          <p:nvPr>
            <p:ph type="subTitle" idx="1"/>
          </p:nvPr>
        </p:nvSpPr>
        <p:spPr>
          <a:xfrm>
            <a:off x="338667" y="3262746"/>
            <a:ext cx="11514665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GB" dirty="0"/>
              <a:t>To all the students of,</a:t>
            </a:r>
            <a:endParaRPr lang="en-GB" dirty="0"/>
          </a:p>
          <a:p>
            <a:r>
              <a:rPr lang="en-US" altLang="en-GB" sz="4300" b="1" dirty="0">
                <a:solidFill>
                  <a:srgbClr val="C00000"/>
                </a:solidFill>
              </a:rPr>
              <a:t>“Digital Marketing Certified Program"</a:t>
            </a:r>
            <a:r>
              <a:rPr lang="en-US" altLang="en-GB" dirty="0"/>
              <a:t>  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5" grpId="0"/>
      <p:bldP spid="104859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extBox 3"/>
          <p:cNvSpPr txBox="1"/>
          <p:nvPr/>
        </p:nvSpPr>
        <p:spPr>
          <a:xfrm>
            <a:off x="2145697" y="84195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O U R S E  I N S T R U C T O R </a:t>
            </a:r>
            <a:endParaRPr lang="zh-CN" altLang="en-US" dirty="0"/>
          </a:p>
        </p:txBody>
      </p:sp>
      <p:pic>
        <p:nvPicPr>
          <p:cNvPr id="209715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" b="486"/>
          <a:stretch/>
        </p:blipFill>
        <p:spPr>
          <a:xfrm>
            <a:off x="4457175" y="1510338"/>
            <a:ext cx="2655961" cy="2630124"/>
          </a:xfrm>
          <a:prstGeom prst="ellipse">
            <a:avLst/>
          </a:prstGeom>
        </p:spPr>
      </p:pic>
      <p:grpSp>
        <p:nvGrpSpPr>
          <p:cNvPr id="41" name="Group 14"/>
          <p:cNvGrpSpPr/>
          <p:nvPr/>
        </p:nvGrpSpPr>
        <p:grpSpPr>
          <a:xfrm>
            <a:off x="5067909" y="865459"/>
            <a:ext cx="1434489" cy="190500"/>
            <a:chOff x="4679586" y="878988"/>
            <a:chExt cx="1434489" cy="190500"/>
          </a:xfrm>
        </p:grpSpPr>
        <p:sp>
          <p:nvSpPr>
            <p:cNvPr id="1048598" name="Oval 15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9" name="Oval 16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0" name="Oval 17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1" name="Oval 18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2" name="Oval 19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603" name="TextBox 1048602"/>
          <p:cNvSpPr txBox="1"/>
          <p:nvPr/>
        </p:nvSpPr>
        <p:spPr>
          <a:xfrm>
            <a:off x="1653489" y="4140462"/>
            <a:ext cx="8453835" cy="20005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en-GB" sz="3100" b="1" dirty="0">
                <a:solidFill>
                  <a:srgbClr val="C00000"/>
                </a:solidFill>
              </a:rPr>
              <a:t> </a:t>
            </a:r>
            <a:endParaRPr lang="en-GB" sz="3100" b="1" dirty="0">
              <a:solidFill>
                <a:srgbClr val="C00000"/>
              </a:solidFill>
            </a:endParaRPr>
          </a:p>
          <a:p>
            <a:pPr algn="ctr"/>
            <a:r>
              <a:rPr lang="en-US" sz="3100" b="1" dirty="0">
                <a:solidFill>
                  <a:srgbClr val="000080"/>
                </a:solidFill>
              </a:rPr>
              <a:t>Hafiz Arslan Ramzan</a:t>
            </a:r>
            <a:endParaRPr lang="en-GB" sz="3100" b="1" dirty="0">
              <a:solidFill>
                <a:srgbClr val="000080"/>
              </a:solidFill>
            </a:endParaRPr>
          </a:p>
          <a:p>
            <a:pPr algn="ctr"/>
            <a:r>
              <a:rPr lang="en-US" sz="3100" b="1" dirty="0">
                <a:solidFill>
                  <a:srgbClr val="C00000"/>
                </a:solidFill>
              </a:rPr>
              <a:t>Digital Marketing &amp; SEO Expert</a:t>
            </a:r>
          </a:p>
          <a:p>
            <a:pPr algn="ctr"/>
            <a:r>
              <a:rPr lang="en-US" sz="3100" b="1" dirty="0">
                <a:solidFill>
                  <a:srgbClr val="26A6D1"/>
                </a:solidFill>
              </a:rPr>
              <a:t>Founder &amp; CEO, Dynamic Developers</a:t>
            </a:r>
            <a:endParaRPr lang="en-GB" sz="3100" b="1" dirty="0">
              <a:solidFill>
                <a:srgbClr val="26A6D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9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8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8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8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8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8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48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8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48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7" grpId="0"/>
      <p:bldP spid="104860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048603"/>
          <p:cNvSpPr>
            <a:spLocks noGrp="1"/>
          </p:cNvSpPr>
          <p:nvPr>
            <p:ph type="ctrTitle"/>
          </p:nvPr>
        </p:nvSpPr>
        <p:spPr>
          <a:xfrm>
            <a:off x="923898" y="784847"/>
            <a:ext cx="10344204" cy="1141896"/>
          </a:xfrm>
        </p:spPr>
        <p:txBody>
          <a:bodyPr/>
          <a:lstStyle/>
          <a:p>
            <a:r>
              <a:rPr lang="en-US" altLang="en-GB" b="1" dirty="0">
                <a:solidFill>
                  <a:srgbClr val="0000FF"/>
                </a:solidFill>
              </a:rPr>
              <a:t>CLASS BASIC RULES  </a:t>
            </a:r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1048605" name="Subtitle 1048604"/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 fontScale="95833" lnSpcReduction="10000"/>
          </a:bodyPr>
          <a:lstStyle/>
          <a:p>
            <a:r>
              <a:rPr lang="en-GB" altLang="en-GB" b="1" dirty="0">
                <a:solidFill>
                  <a:srgbClr val="FF6600"/>
                </a:solidFill>
              </a:rPr>
              <a:t>▪︎</a:t>
            </a:r>
            <a:r>
              <a:rPr lang="en-US" altLang="en-GB" b="1" dirty="0">
                <a:solidFill>
                  <a:srgbClr val="FF6600"/>
                </a:solidFill>
              </a:rPr>
              <a:t>Attendance 80%</a:t>
            </a:r>
            <a:endParaRPr lang="en-GB" b="1" dirty="0">
              <a:solidFill>
                <a:srgbClr val="FF6600"/>
              </a:solidFill>
            </a:endParaRPr>
          </a:p>
          <a:p>
            <a:r>
              <a:rPr lang="en-GB" altLang="en-GB" b="1" dirty="0">
                <a:solidFill>
                  <a:srgbClr val="FF6600"/>
                </a:solidFill>
              </a:rPr>
              <a:t>▪︎</a:t>
            </a:r>
            <a:r>
              <a:rPr lang="en-US" altLang="en-GB" b="1" dirty="0">
                <a:solidFill>
                  <a:srgbClr val="FF6600"/>
                </a:solidFill>
              </a:rPr>
              <a:t>Discipline </a:t>
            </a:r>
            <a:endParaRPr lang="en-GB" b="1" dirty="0">
              <a:solidFill>
                <a:srgbClr val="FF6600"/>
              </a:solidFill>
            </a:endParaRPr>
          </a:p>
          <a:p>
            <a:pPr algn="ctr"/>
            <a:r>
              <a:rPr lang="en-GB" b="1" dirty="0">
                <a:solidFill>
                  <a:srgbClr val="FF6600"/>
                </a:solidFill>
              </a:rPr>
              <a:t>▪︎</a:t>
            </a:r>
            <a:r>
              <a:rPr lang="en-US" altLang="en-GB" b="1" dirty="0">
                <a:solidFill>
                  <a:srgbClr val="FF6600"/>
                </a:solidFill>
              </a:rPr>
              <a:t>Active Participation </a:t>
            </a:r>
            <a:endParaRPr lang="en-GB" b="1" dirty="0">
              <a:solidFill>
                <a:srgbClr val="FF6600"/>
              </a:solidFill>
            </a:endParaRPr>
          </a:p>
          <a:p>
            <a:pPr algn="ctr"/>
            <a:r>
              <a:rPr lang="en-GB" altLang="en-GB" b="1" dirty="0">
                <a:solidFill>
                  <a:srgbClr val="FF6600"/>
                </a:solidFill>
              </a:rPr>
              <a:t>▪︎</a:t>
            </a:r>
            <a:r>
              <a:rPr lang="en-US" altLang="en-GB" b="1" dirty="0">
                <a:solidFill>
                  <a:srgbClr val="FF6600"/>
                </a:solidFill>
              </a:rPr>
              <a:t>Presentation, Quiz, Assignments, Assessments are mandatory </a:t>
            </a:r>
            <a:endParaRPr lang="en-GB" b="1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8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8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8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8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8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4" grpId="0"/>
      <p:bldP spid="104860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6D3DF6D8-DA4C-4F0B-90B0-937C0FB65180}"/>
              </a:ext>
            </a:extLst>
          </p:cNvPr>
          <p:cNvSpPr txBox="1"/>
          <p:nvPr/>
        </p:nvSpPr>
        <p:spPr>
          <a:xfrm>
            <a:off x="1099107" y="157045"/>
            <a:ext cx="9993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 E A R C H   M A R K E T I N G</a:t>
            </a:r>
            <a:endParaRPr lang="zh-CN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80E1C75D-EE85-460B-8D97-CC9F5373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779" y="1190384"/>
            <a:ext cx="10344204" cy="114189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FF"/>
                </a:solidFill>
              </a:rPr>
              <a:t>Search Marketing</a:t>
            </a:r>
            <a:endParaRPr lang="en-GB" sz="5400" b="1" dirty="0">
              <a:solidFill>
                <a:srgbClr val="0000FF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E16B222-1F85-47AE-BFF9-ED05F89C7EBB}"/>
              </a:ext>
            </a:extLst>
          </p:cNvPr>
          <p:cNvSpPr/>
          <p:nvPr/>
        </p:nvSpPr>
        <p:spPr>
          <a:xfrm>
            <a:off x="987167" y="2522780"/>
            <a:ext cx="10217425" cy="216010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6043E-708F-4C44-97AA-D039B11395DC}"/>
              </a:ext>
            </a:extLst>
          </p:cNvPr>
          <p:cNvSpPr txBox="1"/>
          <p:nvPr/>
        </p:nvSpPr>
        <p:spPr>
          <a:xfrm>
            <a:off x="1391479" y="3081642"/>
            <a:ext cx="9528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What is a Search Marketing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2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80E1C75D-EE85-460B-8D97-CC9F5373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778" y="1364916"/>
            <a:ext cx="10344204" cy="114189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FF"/>
                </a:solidFill>
              </a:rPr>
              <a:t>What is a Search Marketing ?</a:t>
            </a:r>
            <a:endParaRPr lang="en-GB" sz="5400" b="1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1855A-84FF-4090-A6AF-3916231EC410}"/>
              </a:ext>
            </a:extLst>
          </p:cNvPr>
          <p:cNvSpPr txBox="1"/>
          <p:nvPr/>
        </p:nvSpPr>
        <p:spPr>
          <a:xfrm>
            <a:off x="1126315" y="3031230"/>
            <a:ext cx="9939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Search marketing is a form of Internet marketing that involves the promotion of websites by increasing their visibility in search engine results pages primarily.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AFD7A89E-D578-42D0-8B86-57BA823A33D1}"/>
              </a:ext>
            </a:extLst>
          </p:cNvPr>
          <p:cNvSpPr txBox="1"/>
          <p:nvPr/>
        </p:nvSpPr>
        <p:spPr>
          <a:xfrm>
            <a:off x="1099107" y="157045"/>
            <a:ext cx="9993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 E A R C H   M A R K E T I N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3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80E1C75D-EE85-460B-8D97-CC9F5373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778" y="1364916"/>
            <a:ext cx="10344204" cy="114189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FF"/>
                </a:solidFill>
              </a:rPr>
              <a:t>Two types of search marketing</a:t>
            </a:r>
            <a:endParaRPr lang="en-GB" sz="5400" b="1" dirty="0">
              <a:solidFill>
                <a:srgbClr val="0000FF"/>
              </a:solidFill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324A9657-9F3C-41D1-8DF0-DC095A3A9864}"/>
              </a:ext>
            </a:extLst>
          </p:cNvPr>
          <p:cNvSpPr/>
          <p:nvPr/>
        </p:nvSpPr>
        <p:spPr>
          <a:xfrm>
            <a:off x="2459870" y="2196567"/>
            <a:ext cx="7272020" cy="4528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4058FBF7-4AF5-4F71-9F4D-322BDF9D5C48}"/>
              </a:ext>
            </a:extLst>
          </p:cNvPr>
          <p:cNvSpPr txBox="1"/>
          <p:nvPr/>
        </p:nvSpPr>
        <p:spPr>
          <a:xfrm>
            <a:off x="1099107" y="157045"/>
            <a:ext cx="9993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 E A R C H   M A R K E T I N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4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80E1C75D-EE85-460B-8D97-CC9F5373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778" y="1539449"/>
            <a:ext cx="10344204" cy="1141896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0000FF"/>
                </a:solidFill>
              </a:rPr>
              <a:t>Search Engine Marketing (SEM)</a:t>
            </a:r>
            <a:endParaRPr lang="en-GB" sz="5400" b="1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1855A-84FF-4090-A6AF-3916231EC410}"/>
              </a:ext>
            </a:extLst>
          </p:cNvPr>
          <p:cNvSpPr txBox="1"/>
          <p:nvPr/>
        </p:nvSpPr>
        <p:spPr>
          <a:xfrm>
            <a:off x="1126312" y="3218119"/>
            <a:ext cx="9939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Search Engine Marketing (SEM) is a form of  </a:t>
            </a:r>
            <a:r>
              <a:rPr lang="en-US" sz="2800" b="1" dirty="0">
                <a:solidFill>
                  <a:srgbClr val="FF0000"/>
                </a:solidFill>
              </a:rPr>
              <a:t>internet advertising </a:t>
            </a:r>
            <a:r>
              <a:rPr lang="en-US" sz="2800" dirty="0">
                <a:solidFill>
                  <a:srgbClr val="FF0000"/>
                </a:solidFill>
              </a:rPr>
              <a:t>utilizing search engine  results to promote brands and websites.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D8B68-BE80-4B56-A076-E84B7BD9F6A3}"/>
              </a:ext>
            </a:extLst>
          </p:cNvPr>
          <p:cNvSpPr txBox="1"/>
          <p:nvPr/>
        </p:nvSpPr>
        <p:spPr>
          <a:xfrm>
            <a:off x="1126311" y="4709000"/>
            <a:ext cx="9939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385723"/>
                </a:solidFill>
              </a:rPr>
              <a:t>It is a paid media where advertisers bid of  specific search keywords that when typed in,  their ads are shown.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D86B2C11-5BED-4C2E-8D4F-E6D075B81770}"/>
              </a:ext>
            </a:extLst>
          </p:cNvPr>
          <p:cNvSpPr txBox="1"/>
          <p:nvPr/>
        </p:nvSpPr>
        <p:spPr>
          <a:xfrm>
            <a:off x="1099107" y="157045"/>
            <a:ext cx="9993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 E A R C H   M A R K E T I N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54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  <p:bldP spid="12" grpId="0" build="p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1042</Words>
  <Application>Microsoft Office PowerPoint</Application>
  <PresentationFormat>Widescreen</PresentationFormat>
  <Paragraphs>133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WELCOME </vt:lpstr>
      <vt:lpstr>PowerPoint Presentation</vt:lpstr>
      <vt:lpstr>CLASS BASIC RULES  </vt:lpstr>
      <vt:lpstr>Search Marketing</vt:lpstr>
      <vt:lpstr>What is a Search Marketing ?</vt:lpstr>
      <vt:lpstr>Two types of search marketing</vt:lpstr>
      <vt:lpstr>Search Engine Marketing (SEM)</vt:lpstr>
      <vt:lpstr>Search Engine Optimization (SEO)</vt:lpstr>
      <vt:lpstr>PowerPoint Presentation</vt:lpstr>
      <vt:lpstr>PowerPoint Presentation</vt:lpstr>
      <vt:lpstr>The Anatomy of search engine results page</vt:lpstr>
      <vt:lpstr>The Anatomy of search engine results page</vt:lpstr>
      <vt:lpstr>The Anatomy of search engine results page</vt:lpstr>
      <vt:lpstr>The Anatomy of search engine results page</vt:lpstr>
      <vt:lpstr>The Anatomy of search engine results page</vt:lpstr>
      <vt:lpstr>Search Marketing</vt:lpstr>
      <vt:lpstr>What is Content Marketing ?</vt:lpstr>
      <vt:lpstr>Content Marketing</vt:lpstr>
      <vt:lpstr>PowerPoint Presentation</vt:lpstr>
      <vt:lpstr>Discussion Session !</vt:lpstr>
      <vt:lpstr>Practical Work 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Hafiz Muhammad  Arslan</dc:creator>
  <cp:lastModifiedBy>Arslan Ramzan</cp:lastModifiedBy>
  <cp:revision>73</cp:revision>
  <dcterms:created xsi:type="dcterms:W3CDTF">2017-10-26T09:02:30Z</dcterms:created>
  <dcterms:modified xsi:type="dcterms:W3CDTF">2021-09-18T11:39:14Z</dcterms:modified>
</cp:coreProperties>
</file>