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0" r:id="rId2"/>
    <p:sldId id="257" r:id="rId3"/>
    <p:sldId id="258" r:id="rId4"/>
    <p:sldId id="259" r:id="rId5"/>
    <p:sldId id="260" r:id="rId6"/>
    <p:sldId id="278" r:id="rId7"/>
    <p:sldId id="305" r:id="rId8"/>
    <p:sldId id="275" r:id="rId9"/>
    <p:sldId id="288" r:id="rId10"/>
    <p:sldId id="306" r:id="rId11"/>
    <p:sldId id="292" r:id="rId12"/>
    <p:sldId id="293" r:id="rId13"/>
    <p:sldId id="307" r:id="rId14"/>
    <p:sldId id="309" r:id="rId15"/>
    <p:sldId id="287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2428"/>
    <a:srgbClr val="26A6D1"/>
    <a:srgbClr val="385723"/>
    <a:srgbClr val="E6E7E9"/>
    <a:srgbClr val="03A1A4"/>
    <a:srgbClr val="EF3078"/>
    <a:srgbClr val="D9D9D9"/>
    <a:srgbClr val="3B5998"/>
    <a:srgbClr val="EE952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0EC3ED-BA5F-4AD1-A0CA-02F969B4F0D2}" v="46" dt="2021-09-18T08:15:38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lan Ramzan" userId="b5d1ffeecbc0bf42" providerId="Windows Live" clId="Web-{630EC3ED-BA5F-4AD1-A0CA-02F969B4F0D2}"/>
    <pc:docChg chg="modSld">
      <pc:chgData name="Arslan Ramzan" userId="b5d1ffeecbc0bf42" providerId="Windows Live" clId="Web-{630EC3ED-BA5F-4AD1-A0CA-02F969B4F0D2}" dt="2021-09-18T08:15:38.536" v="27"/>
      <pc:docMkLst>
        <pc:docMk/>
      </pc:docMkLst>
      <pc:sldChg chg="modSp">
        <pc:chgData name="Arslan Ramzan" userId="b5d1ffeecbc0bf42" providerId="Windows Live" clId="Web-{630EC3ED-BA5F-4AD1-A0CA-02F969B4F0D2}" dt="2021-09-18T07:59:00.979" v="7" actId="20577"/>
        <pc:sldMkLst>
          <pc:docMk/>
          <pc:sldMk cId="0" sldId="257"/>
        </pc:sldMkLst>
        <pc:spChg chg="mod">
          <ac:chgData name="Arslan Ramzan" userId="b5d1ffeecbc0bf42" providerId="Windows Live" clId="Web-{630EC3ED-BA5F-4AD1-A0CA-02F969B4F0D2}" dt="2021-09-18T07:59:00.979" v="7" actId="20577"/>
          <ac:spMkLst>
            <pc:docMk/>
            <pc:sldMk cId="0" sldId="257"/>
            <ac:spMk id="1048584" creationId="{00000000-0000-0000-0000-000000000000}"/>
          </ac:spMkLst>
        </pc:spChg>
      </pc:sldChg>
      <pc:sldChg chg="modSp addAnim delAnim">
        <pc:chgData name="Arslan Ramzan" userId="b5d1ffeecbc0bf42" providerId="Windows Live" clId="Web-{630EC3ED-BA5F-4AD1-A0CA-02F969B4F0D2}" dt="2021-09-18T08:01:46.920" v="25" actId="20577"/>
        <pc:sldMkLst>
          <pc:docMk/>
          <pc:sldMk cId="0" sldId="258"/>
        </pc:sldMkLst>
        <pc:spChg chg="mod">
          <ac:chgData name="Arslan Ramzan" userId="b5d1ffeecbc0bf42" providerId="Windows Live" clId="Web-{630EC3ED-BA5F-4AD1-A0CA-02F969B4F0D2}" dt="2021-09-18T08:01:46.920" v="25" actId="20577"/>
          <ac:spMkLst>
            <pc:docMk/>
            <pc:sldMk cId="0" sldId="258"/>
            <ac:spMk id="1048596" creationId="{00000000-0000-0000-0000-000000000000}"/>
          </ac:spMkLst>
        </pc:spChg>
      </pc:sldChg>
      <pc:sldChg chg="addSp delSp modSp addAnim delAnim">
        <pc:chgData name="Arslan Ramzan" userId="b5d1ffeecbc0bf42" providerId="Windows Live" clId="Web-{630EC3ED-BA5F-4AD1-A0CA-02F969B4F0D2}" dt="2021-09-18T08:15:38.536" v="27"/>
        <pc:sldMkLst>
          <pc:docMk/>
          <pc:sldMk cId="1496209830" sldId="309"/>
        </pc:sldMkLst>
        <pc:spChg chg="mod topLvl">
          <ac:chgData name="Arslan Ramzan" userId="b5d1ffeecbc0bf42" providerId="Windows Live" clId="Web-{630EC3ED-BA5F-4AD1-A0CA-02F969B4F0D2}" dt="2021-09-18T08:15:38.536" v="27"/>
          <ac:spMkLst>
            <pc:docMk/>
            <pc:sldMk cId="1496209830" sldId="309"/>
            <ac:spMk id="22" creationId="{71E39C9E-03C5-4F85-B18E-DD2E32459A45}"/>
          </ac:spMkLst>
        </pc:spChg>
        <pc:spChg chg="topLvl">
          <ac:chgData name="Arslan Ramzan" userId="b5d1ffeecbc0bf42" providerId="Windows Live" clId="Web-{630EC3ED-BA5F-4AD1-A0CA-02F969B4F0D2}" dt="2021-09-18T08:15:38.536" v="27"/>
          <ac:spMkLst>
            <pc:docMk/>
            <pc:sldMk cId="1496209830" sldId="309"/>
            <ac:spMk id="23" creationId="{30621782-75C5-40C9-A300-3B5897476BFF}"/>
          </ac:spMkLst>
        </pc:spChg>
        <pc:spChg chg="topLvl">
          <ac:chgData name="Arslan Ramzan" userId="b5d1ffeecbc0bf42" providerId="Windows Live" clId="Web-{630EC3ED-BA5F-4AD1-A0CA-02F969B4F0D2}" dt="2021-09-18T08:15:38.536" v="27"/>
          <ac:spMkLst>
            <pc:docMk/>
            <pc:sldMk cId="1496209830" sldId="309"/>
            <ac:spMk id="24" creationId="{C39DB9F0-7A6E-44EE-84A6-EFBC45156761}"/>
          </ac:spMkLst>
        </pc:spChg>
        <pc:spChg chg="topLvl">
          <ac:chgData name="Arslan Ramzan" userId="b5d1ffeecbc0bf42" providerId="Windows Live" clId="Web-{630EC3ED-BA5F-4AD1-A0CA-02F969B4F0D2}" dt="2021-09-18T08:15:38.536" v="27"/>
          <ac:spMkLst>
            <pc:docMk/>
            <pc:sldMk cId="1496209830" sldId="309"/>
            <ac:spMk id="29" creationId="{D8602D20-A23E-419F-B1F9-645BEBD4A9F9}"/>
          </ac:spMkLst>
        </pc:spChg>
        <pc:spChg chg="topLvl">
          <ac:chgData name="Arslan Ramzan" userId="b5d1ffeecbc0bf42" providerId="Windows Live" clId="Web-{630EC3ED-BA5F-4AD1-A0CA-02F969B4F0D2}" dt="2021-09-18T08:15:38.536" v="27"/>
          <ac:spMkLst>
            <pc:docMk/>
            <pc:sldMk cId="1496209830" sldId="309"/>
            <ac:spMk id="30" creationId="{F1EC4B0E-3FAE-4D91-BA23-E935DBEDE608}"/>
          </ac:spMkLst>
        </pc:spChg>
        <pc:grpChg chg="add del">
          <ac:chgData name="Arslan Ramzan" userId="b5d1ffeecbc0bf42" providerId="Windows Live" clId="Web-{630EC3ED-BA5F-4AD1-A0CA-02F969B4F0D2}" dt="2021-09-18T08:15:38.536" v="27"/>
          <ac:grpSpMkLst>
            <pc:docMk/>
            <pc:sldMk cId="1496209830" sldId="309"/>
            <ac:grpSpMk id="2" creationId="{742273A2-A3CD-470F-836A-F45596070440}"/>
          </ac:grpSpMkLst>
        </pc:grpChg>
        <pc:grpChg chg="topLvl">
          <ac:chgData name="Arslan Ramzan" userId="b5d1ffeecbc0bf42" providerId="Windows Live" clId="Web-{630EC3ED-BA5F-4AD1-A0CA-02F969B4F0D2}" dt="2021-09-18T08:15:38.536" v="27"/>
          <ac:grpSpMkLst>
            <pc:docMk/>
            <pc:sldMk cId="1496209830" sldId="309"/>
            <ac:grpSpMk id="4" creationId="{F1BB5FFF-0CD8-49AB-A21C-A171E217DB62}"/>
          </ac:grpSpMkLst>
        </pc:grpChg>
        <pc:grpChg chg="topLvl">
          <ac:chgData name="Arslan Ramzan" userId="b5d1ffeecbc0bf42" providerId="Windows Live" clId="Web-{630EC3ED-BA5F-4AD1-A0CA-02F969B4F0D2}" dt="2021-09-18T08:15:38.536" v="27"/>
          <ac:grpSpMkLst>
            <pc:docMk/>
            <pc:sldMk cId="1496209830" sldId="309"/>
            <ac:grpSpMk id="15" creationId="{7F9478BF-7468-4710-AA9A-1101F0019B16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4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5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3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maryam.zafar@dynamicdevelopers.com.pk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C3BD15-7887-4CA6-AB78-426107827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12192000" cy="68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47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156510" y="161184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M O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FCB8E0-82AD-4F76-B849-3EF7B6172C62}"/>
              </a:ext>
            </a:extLst>
          </p:cNvPr>
          <p:cNvSpPr txBox="1"/>
          <p:nvPr/>
        </p:nvSpPr>
        <p:spPr>
          <a:xfrm>
            <a:off x="1288209" y="1321198"/>
            <a:ext cx="1004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85723"/>
                </a:solidFill>
              </a:rPr>
              <a:t>Advantages of SMO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BD0F70-D197-49AF-A8A8-64D4BB1E45E0}"/>
              </a:ext>
            </a:extLst>
          </p:cNvPr>
          <p:cNvSpPr txBox="1"/>
          <p:nvPr/>
        </p:nvSpPr>
        <p:spPr>
          <a:xfrm>
            <a:off x="1246602" y="1869159"/>
            <a:ext cx="99391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Brand building: </a:t>
            </a:r>
            <a:r>
              <a:rPr lang="en-US" sz="2400" dirty="0">
                <a:solidFill>
                  <a:srgbClr val="FF0000"/>
                </a:solidFill>
              </a:rPr>
              <a:t>Internet is a very good place for advertising and SMO can effectively create awareness about brand, product and services swiftly through social networking sites. </a:t>
            </a: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Low cost: </a:t>
            </a:r>
            <a:r>
              <a:rPr lang="en-US" sz="2400" dirty="0">
                <a:solidFill>
                  <a:srgbClr val="FF0000"/>
                </a:solidFill>
              </a:rPr>
              <a:t>SMO is more effective, both in terms of money and as a method compared to traditional marketing.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Search engine ranking: </a:t>
            </a:r>
            <a:r>
              <a:rPr lang="en-US" sz="2400" dirty="0">
                <a:solidFill>
                  <a:srgbClr val="FF0000"/>
                </a:solidFill>
              </a:rPr>
              <a:t>SMO can provide you with a good collection of back links to enable your ranking to be among the top searches.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Instant turnaround:  </a:t>
            </a:r>
            <a:r>
              <a:rPr lang="en-US" sz="2400" dirty="0">
                <a:solidFill>
                  <a:srgbClr val="FF0000"/>
                </a:solidFill>
              </a:rPr>
              <a:t>Through SMO, your brand will get visibility in the popular social sites in no time. Indeed the most profitable way of advertising.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Targeting specific audience:  </a:t>
            </a:r>
            <a:r>
              <a:rPr lang="en-US" sz="2400" dirty="0">
                <a:solidFill>
                  <a:srgbClr val="FF0000"/>
                </a:solidFill>
              </a:rPr>
              <a:t>SMO strives to reach specific customer groups based on their age, interests, location, gender etc. and finally proving beneficial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128165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061260" y="199233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M O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9" y="1190384"/>
            <a:ext cx="10344204" cy="11418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SMO Writing</a:t>
            </a:r>
            <a:endParaRPr lang="en-GB" sz="5400" b="1" dirty="0">
              <a:solidFill>
                <a:srgbClr val="0000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85F890-F764-4BBB-A4C4-B84562DDC9AB}"/>
              </a:ext>
            </a:extLst>
          </p:cNvPr>
          <p:cNvGrpSpPr/>
          <p:nvPr/>
        </p:nvGrpSpPr>
        <p:grpSpPr>
          <a:xfrm>
            <a:off x="1166072" y="2774466"/>
            <a:ext cx="9859618" cy="2160105"/>
            <a:chOff x="1166072" y="2774466"/>
            <a:chExt cx="9859618" cy="21601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E16B222-1F85-47AE-BFF9-ED05F89C7EBB}"/>
                </a:ext>
              </a:extLst>
            </p:cNvPr>
            <p:cNvSpPr/>
            <p:nvPr/>
          </p:nvSpPr>
          <p:spPr>
            <a:xfrm>
              <a:off x="1166072" y="2774466"/>
              <a:ext cx="9859618" cy="21601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966043E-708F-4C44-97AA-D039B11395DC}"/>
                </a:ext>
              </a:extLst>
            </p:cNvPr>
            <p:cNvSpPr txBox="1"/>
            <p:nvPr/>
          </p:nvSpPr>
          <p:spPr>
            <a:xfrm>
              <a:off x="1479984" y="3429000"/>
              <a:ext cx="94222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How to Write an effective SMO Content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13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061260" y="199233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M O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148" y="1190384"/>
            <a:ext cx="11161967" cy="11418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Social Media Optimization (SMO) Writing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1855A-84FF-4090-A6AF-3916231EC410}"/>
              </a:ext>
            </a:extLst>
          </p:cNvPr>
          <p:cNvSpPr txBox="1"/>
          <p:nvPr/>
        </p:nvSpPr>
        <p:spPr>
          <a:xfrm>
            <a:off x="1437102" y="2749573"/>
            <a:ext cx="99391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Write search engine friendly Taglines in Content. Include 1-2 keywords related to your topic. ...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Optimize your abstract. Place essential findings and keywords in the first two sentences of your abstract. ...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Use keywords throughout your Content. ...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Be consistent. ...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Insert links/emails/contact details in content.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Use Hashtags at the end of content.</a:t>
            </a:r>
          </a:p>
        </p:txBody>
      </p:sp>
    </p:spTree>
    <p:extLst>
      <p:ext uri="{BB962C8B-B14F-4D97-AF65-F5344CB8AC3E}">
        <p14:creationId xmlns:p14="http://schemas.microsoft.com/office/powerpoint/2010/main" val="37361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object 2">
            <a:extLst>
              <a:ext uri="{FF2B5EF4-FFF2-40B4-BE49-F238E27FC236}">
                <a16:creationId xmlns:a16="http://schemas.microsoft.com/office/drawing/2014/main" id="{9E567F08-CE50-475D-B853-BFF0C4356126}"/>
              </a:ext>
            </a:extLst>
          </p:cNvPr>
          <p:cNvGrpSpPr/>
          <p:nvPr/>
        </p:nvGrpSpPr>
        <p:grpSpPr>
          <a:xfrm>
            <a:off x="2534619" y="1457739"/>
            <a:ext cx="7122521" cy="5029200"/>
            <a:chOff x="0" y="0"/>
            <a:chExt cx="9144000" cy="6858000"/>
          </a:xfrm>
        </p:grpSpPr>
        <p:sp>
          <p:nvSpPr>
            <p:cNvPr id="19" name="object 3">
              <a:extLst>
                <a:ext uri="{FF2B5EF4-FFF2-40B4-BE49-F238E27FC236}">
                  <a16:creationId xmlns:a16="http://schemas.microsoft.com/office/drawing/2014/main" id="{03D0A494-9753-46FC-A697-04706AD78BA4}"/>
                </a:ext>
              </a:extLst>
            </p:cNvPr>
            <p:cNvSpPr/>
            <p:nvPr/>
          </p:nvSpPr>
          <p:spPr>
            <a:xfrm>
              <a:off x="0" y="228917"/>
              <a:ext cx="9144000" cy="66290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4276C8B6-A601-4113-93B7-EDBF84BF2C54}"/>
                </a:ext>
              </a:extLst>
            </p:cNvPr>
            <p:cNvSpPr/>
            <p:nvPr/>
          </p:nvSpPr>
          <p:spPr>
            <a:xfrm>
              <a:off x="13446" y="0"/>
              <a:ext cx="9130553" cy="63506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53B1F595-1008-420E-93FF-85B124AE4FC9}"/>
              </a:ext>
            </a:extLst>
          </p:cNvPr>
          <p:cNvSpPr txBox="1"/>
          <p:nvPr/>
        </p:nvSpPr>
        <p:spPr>
          <a:xfrm>
            <a:off x="2061260" y="199233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M O   W R I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4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A4F2E9-D981-49F1-A807-12A4BB25542E}"/>
              </a:ext>
            </a:extLst>
          </p:cNvPr>
          <p:cNvSpPr/>
          <p:nvPr/>
        </p:nvSpPr>
        <p:spPr>
          <a:xfrm>
            <a:off x="554960" y="1815546"/>
            <a:ext cx="4109806" cy="201433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spc="-160" dirty="0">
                <a:latin typeface="Arial"/>
                <a:cs typeface="Arial"/>
              </a:rPr>
              <a:t>Dominating </a:t>
            </a:r>
            <a:r>
              <a:rPr lang="en-US" b="1" spc="-165" dirty="0">
                <a:latin typeface="Arial"/>
                <a:cs typeface="Arial"/>
              </a:rPr>
              <a:t>your brand  </a:t>
            </a:r>
            <a:r>
              <a:rPr lang="en-US" b="1" spc="-170" dirty="0">
                <a:latin typeface="Arial"/>
                <a:cs typeface="Arial"/>
              </a:rPr>
              <a:t>and </a:t>
            </a:r>
            <a:r>
              <a:rPr lang="en-US" b="1" spc="-195" dirty="0">
                <a:latin typeface="Arial"/>
                <a:cs typeface="Arial"/>
              </a:rPr>
              <a:t>having </a:t>
            </a:r>
            <a:r>
              <a:rPr lang="en-US" b="1" spc="-155" dirty="0">
                <a:latin typeface="Arial"/>
                <a:cs typeface="Arial"/>
              </a:rPr>
              <a:t>control </a:t>
            </a:r>
            <a:r>
              <a:rPr lang="en-US" b="1" spc="-110" dirty="0">
                <a:latin typeface="Arial"/>
                <a:cs typeface="Arial"/>
              </a:rPr>
              <a:t>of  </a:t>
            </a:r>
            <a:r>
              <a:rPr lang="en-US" b="1" spc="-200" dirty="0">
                <a:latin typeface="Arial"/>
                <a:cs typeface="Arial"/>
              </a:rPr>
              <a:t>each</a:t>
            </a:r>
            <a:r>
              <a:rPr lang="en-US" b="1" spc="-160" dirty="0">
                <a:latin typeface="Arial"/>
                <a:cs typeface="Arial"/>
              </a:rPr>
              <a:t> </a:t>
            </a:r>
            <a:r>
              <a:rPr lang="en-US" b="1" spc="-190" dirty="0">
                <a:latin typeface="Arial"/>
                <a:cs typeface="Arial"/>
              </a:rPr>
              <a:t>posting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b="1" spc="-229" dirty="0">
                <a:latin typeface="Arial"/>
                <a:cs typeface="Arial"/>
              </a:rPr>
              <a:t>is </a:t>
            </a:r>
            <a:r>
              <a:rPr lang="en-US" b="1" spc="-95" dirty="0">
                <a:latin typeface="Arial"/>
                <a:cs typeface="Arial"/>
              </a:rPr>
              <a:t>the</a:t>
            </a:r>
            <a:r>
              <a:rPr lang="en-US" b="1" spc="-35" dirty="0">
                <a:latin typeface="Arial"/>
                <a:cs typeface="Arial"/>
              </a:rPr>
              <a:t> </a:t>
            </a:r>
            <a:r>
              <a:rPr lang="en-US" b="1" spc="-95" dirty="0">
                <a:latin typeface="Arial"/>
                <a:cs typeface="Arial"/>
              </a:rPr>
              <a:t>true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b="1" spc="-390" dirty="0">
                <a:latin typeface="Arial"/>
                <a:cs typeface="Arial"/>
              </a:rPr>
              <a:t>SEO </a:t>
            </a:r>
            <a:r>
              <a:rPr lang="en-US" b="1" spc="-204" dirty="0">
                <a:latin typeface="Arial"/>
                <a:cs typeface="Arial"/>
              </a:rPr>
              <a:t>+ SMO =</a:t>
            </a:r>
            <a:r>
              <a:rPr lang="en-US" b="1" spc="-65" dirty="0">
                <a:latin typeface="Arial"/>
                <a:cs typeface="Arial"/>
              </a:rPr>
              <a:t> </a:t>
            </a:r>
            <a:r>
              <a:rPr lang="en-US" b="1" spc="-140" dirty="0">
                <a:latin typeface="Arial"/>
                <a:cs typeface="Arial"/>
              </a:rPr>
              <a:t>Amplified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b="1" spc="-235" dirty="0">
                <a:latin typeface="Arial"/>
                <a:cs typeface="Arial"/>
              </a:rPr>
              <a:t>Rankings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28FE41-30DB-4CF6-A365-F099F1DFB743}"/>
              </a:ext>
            </a:extLst>
          </p:cNvPr>
          <p:cNvSpPr/>
          <p:nvPr/>
        </p:nvSpPr>
        <p:spPr>
          <a:xfrm>
            <a:off x="554960" y="4340088"/>
            <a:ext cx="4109806" cy="201433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D32E5-37DE-4B66-AB4E-00BE2DEB6FA3}"/>
              </a:ext>
            </a:extLst>
          </p:cNvPr>
          <p:cNvSpPr txBox="1"/>
          <p:nvPr/>
        </p:nvSpPr>
        <p:spPr>
          <a:xfrm>
            <a:off x="-438137" y="2142813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Dominating your brand  and having 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control of  each posting is the true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SEO + SMO = Amplified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Rankings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F9E40A-4385-455D-BDBD-9073D11E4D4A}"/>
              </a:ext>
            </a:extLst>
          </p:cNvPr>
          <p:cNvSpPr txBox="1"/>
          <p:nvPr/>
        </p:nvSpPr>
        <p:spPr>
          <a:xfrm>
            <a:off x="-651952" y="4677544"/>
            <a:ext cx="65236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I dominate and control my  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“Personal brand”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that is  easy, as there are only 3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“Hillary Bressler’s in the USA.</a:t>
            </a: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71E39C9E-03C5-4F85-B18E-DD2E32459A45}"/>
              </a:ext>
            </a:extLst>
          </p:cNvPr>
          <p:cNvSpPr/>
          <p:nvPr/>
        </p:nvSpPr>
        <p:spPr>
          <a:xfrm>
            <a:off x="5378696" y="1386898"/>
            <a:ext cx="5853745" cy="5182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30621782-75C5-40C9-A300-3B5897476BFF}"/>
              </a:ext>
            </a:extLst>
          </p:cNvPr>
          <p:cNvSpPr txBox="1"/>
          <p:nvPr/>
        </p:nvSpPr>
        <p:spPr>
          <a:xfrm>
            <a:off x="6006618" y="1952313"/>
            <a:ext cx="609600" cy="381000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spc="-300" dirty="0">
                <a:solidFill>
                  <a:srgbClr val="FFFFFF"/>
                </a:solidFill>
                <a:latin typeface="Arial"/>
                <a:cs typeface="Arial"/>
              </a:rPr>
              <a:t>SEO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C39DB9F0-7A6E-44EE-84A6-EFBC45156761}"/>
              </a:ext>
            </a:extLst>
          </p:cNvPr>
          <p:cNvSpPr txBox="1"/>
          <p:nvPr/>
        </p:nvSpPr>
        <p:spPr>
          <a:xfrm>
            <a:off x="5968518" y="3323913"/>
            <a:ext cx="685800" cy="308418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spc="-155" dirty="0">
                <a:solidFill>
                  <a:srgbClr val="FFFFFF"/>
                </a:solidFill>
                <a:latin typeface="Arial"/>
                <a:cs typeface="Arial"/>
              </a:rPr>
              <a:t>SMO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BB5FFF-0CD8-49AB-A21C-A171E217DB62}"/>
              </a:ext>
            </a:extLst>
          </p:cNvPr>
          <p:cNvGrpSpPr/>
          <p:nvPr/>
        </p:nvGrpSpPr>
        <p:grpSpPr>
          <a:xfrm>
            <a:off x="5930418" y="3822908"/>
            <a:ext cx="685799" cy="369570"/>
            <a:chOff x="5930418" y="3822908"/>
            <a:chExt cx="685799" cy="369570"/>
          </a:xfrm>
        </p:grpSpPr>
        <p:sp>
          <p:nvSpPr>
            <p:cNvPr id="25" name="object 14">
              <a:extLst>
                <a:ext uri="{FF2B5EF4-FFF2-40B4-BE49-F238E27FC236}">
                  <a16:creationId xmlns:a16="http://schemas.microsoft.com/office/drawing/2014/main" id="{B31CC10E-6548-47D2-9A02-258F1D9B1AD7}"/>
                </a:ext>
              </a:extLst>
            </p:cNvPr>
            <p:cNvSpPr/>
            <p:nvPr/>
          </p:nvSpPr>
          <p:spPr>
            <a:xfrm>
              <a:off x="5930418" y="3822908"/>
              <a:ext cx="685799" cy="369570"/>
            </a:xfrm>
            <a:custGeom>
              <a:avLst/>
              <a:gdLst/>
              <a:ahLst/>
              <a:cxnLst/>
              <a:rect l="l" t="t" r="r" b="b"/>
              <a:pathLst>
                <a:path w="685800" h="369570">
                  <a:moveTo>
                    <a:pt x="685800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685800" y="369328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5">
              <a:extLst>
                <a:ext uri="{FF2B5EF4-FFF2-40B4-BE49-F238E27FC236}">
                  <a16:creationId xmlns:a16="http://schemas.microsoft.com/office/drawing/2014/main" id="{CC7E3FF3-EE94-44CD-85E6-34B8E7851DDD}"/>
                </a:ext>
              </a:extLst>
            </p:cNvPr>
            <p:cNvSpPr txBox="1"/>
            <p:nvPr/>
          </p:nvSpPr>
          <p:spPr>
            <a:xfrm>
              <a:off x="6013603" y="3842119"/>
              <a:ext cx="4883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155" dirty="0">
                  <a:solidFill>
                    <a:srgbClr val="FFFFFF"/>
                  </a:solidFill>
                  <a:latin typeface="Arial"/>
                  <a:cs typeface="Arial"/>
                </a:rPr>
                <a:t>SMO</a:t>
              </a:r>
              <a:endParaRPr sz="1800" dirty="0">
                <a:latin typeface="Arial"/>
                <a:cs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9478BF-7468-4710-AA9A-1101F0019B16}"/>
              </a:ext>
            </a:extLst>
          </p:cNvPr>
          <p:cNvGrpSpPr/>
          <p:nvPr/>
        </p:nvGrpSpPr>
        <p:grpSpPr>
          <a:xfrm>
            <a:off x="5930418" y="4306553"/>
            <a:ext cx="685800" cy="369570"/>
            <a:chOff x="5930418" y="4306553"/>
            <a:chExt cx="685800" cy="369570"/>
          </a:xfrm>
        </p:grpSpPr>
        <p:sp>
          <p:nvSpPr>
            <p:cNvPr id="27" name="object 16">
              <a:extLst>
                <a:ext uri="{FF2B5EF4-FFF2-40B4-BE49-F238E27FC236}">
                  <a16:creationId xmlns:a16="http://schemas.microsoft.com/office/drawing/2014/main" id="{76EBBC81-8D99-4B14-B0CD-A3473E6F3B63}"/>
                </a:ext>
              </a:extLst>
            </p:cNvPr>
            <p:cNvSpPr/>
            <p:nvPr/>
          </p:nvSpPr>
          <p:spPr>
            <a:xfrm>
              <a:off x="5930418" y="4306553"/>
              <a:ext cx="685800" cy="369570"/>
            </a:xfrm>
            <a:custGeom>
              <a:avLst/>
              <a:gdLst/>
              <a:ahLst/>
              <a:cxnLst/>
              <a:rect l="l" t="t" r="r" b="b"/>
              <a:pathLst>
                <a:path w="685800" h="369570">
                  <a:moveTo>
                    <a:pt x="685800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685800" y="369328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7">
              <a:extLst>
                <a:ext uri="{FF2B5EF4-FFF2-40B4-BE49-F238E27FC236}">
                  <a16:creationId xmlns:a16="http://schemas.microsoft.com/office/drawing/2014/main" id="{1A6D7B3D-EA15-4FED-9C0A-14DEC50E1AE3}"/>
                </a:ext>
              </a:extLst>
            </p:cNvPr>
            <p:cNvSpPr txBox="1"/>
            <p:nvPr/>
          </p:nvSpPr>
          <p:spPr>
            <a:xfrm>
              <a:off x="6029159" y="4323211"/>
              <a:ext cx="4883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155" dirty="0">
                  <a:solidFill>
                    <a:srgbClr val="FFFFFF"/>
                  </a:solidFill>
                  <a:latin typeface="Arial"/>
                  <a:cs typeface="Arial"/>
                </a:rPr>
                <a:t>SMO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29" name="object 18">
            <a:extLst>
              <a:ext uri="{FF2B5EF4-FFF2-40B4-BE49-F238E27FC236}">
                <a16:creationId xmlns:a16="http://schemas.microsoft.com/office/drawing/2014/main" id="{D8602D20-A23E-419F-B1F9-645BEBD4A9F9}"/>
              </a:ext>
            </a:extLst>
          </p:cNvPr>
          <p:cNvSpPr txBox="1"/>
          <p:nvPr/>
        </p:nvSpPr>
        <p:spPr>
          <a:xfrm>
            <a:off x="6006618" y="2409513"/>
            <a:ext cx="609600" cy="381000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spc="-300" dirty="0">
                <a:solidFill>
                  <a:srgbClr val="FFFFFF"/>
                </a:solidFill>
                <a:latin typeface="Arial"/>
                <a:cs typeface="Arial"/>
              </a:rPr>
              <a:t>SEO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0" name="object 19">
            <a:extLst>
              <a:ext uri="{FF2B5EF4-FFF2-40B4-BE49-F238E27FC236}">
                <a16:creationId xmlns:a16="http://schemas.microsoft.com/office/drawing/2014/main" id="{F1EC4B0E-3FAE-4D91-BA23-E935DBEDE608}"/>
              </a:ext>
            </a:extLst>
          </p:cNvPr>
          <p:cNvSpPr txBox="1"/>
          <p:nvPr/>
        </p:nvSpPr>
        <p:spPr>
          <a:xfrm>
            <a:off x="6006618" y="2866713"/>
            <a:ext cx="609600" cy="381000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spc="-300" dirty="0">
                <a:solidFill>
                  <a:srgbClr val="FFFFFF"/>
                </a:solidFill>
                <a:latin typeface="Arial"/>
                <a:cs typeface="Arial"/>
              </a:rPr>
              <a:t>SEO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58EDA36C-0BDC-4AAF-A84D-B928CE766108}"/>
              </a:ext>
            </a:extLst>
          </p:cNvPr>
          <p:cNvSpPr txBox="1"/>
          <p:nvPr/>
        </p:nvSpPr>
        <p:spPr>
          <a:xfrm>
            <a:off x="2061260" y="199233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M O   W R I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20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1" grpId="0"/>
      <p:bldP spid="22" grpId="0" animBg="1"/>
      <p:bldP spid="23" grpId="0" animBg="1"/>
      <p:bldP spid="24" grpId="0" animBg="1"/>
      <p:bldP spid="29" grpId="0" animBg="1"/>
      <p:bldP spid="30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048708"/>
          <p:cNvSpPr>
            <a:spLocks noGrp="1"/>
          </p:cNvSpPr>
          <p:nvPr>
            <p:ph type="ctrTitle"/>
          </p:nvPr>
        </p:nvSpPr>
        <p:spPr>
          <a:xfrm>
            <a:off x="1524000" y="2411895"/>
            <a:ext cx="9144000" cy="1098067"/>
          </a:xfrm>
        </p:spPr>
        <p:txBody>
          <a:bodyPr/>
          <a:lstStyle/>
          <a:p>
            <a:r>
              <a:rPr lang="en-US" altLang="en-GB" b="1" dirty="0">
                <a:solidFill>
                  <a:srgbClr val="FF6600"/>
                </a:solidFill>
              </a:rPr>
              <a:t>Discussion Session !</a:t>
            </a:r>
            <a:endParaRPr lang="en-GB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048710"/>
          <p:cNvSpPr>
            <a:spLocks noGrp="1"/>
          </p:cNvSpPr>
          <p:nvPr>
            <p:ph type="ctrTitle"/>
          </p:nvPr>
        </p:nvSpPr>
        <p:spPr>
          <a:xfrm>
            <a:off x="1524000" y="718057"/>
            <a:ext cx="9144000" cy="1397461"/>
          </a:xfrm>
        </p:spPr>
        <p:txBody>
          <a:bodyPr/>
          <a:lstStyle/>
          <a:p>
            <a:r>
              <a:rPr lang="en-US" altLang="en-GB" sz="9100" b="1" dirty="0">
                <a:solidFill>
                  <a:srgbClr val="FF0000"/>
                </a:solidFill>
              </a:rPr>
              <a:t>Practical Work </a:t>
            </a:r>
            <a:endParaRPr lang="en-GB" sz="9100" b="1" dirty="0">
              <a:solidFill>
                <a:srgbClr val="FF0000"/>
              </a:solidFill>
            </a:endParaRPr>
          </a:p>
        </p:txBody>
      </p:sp>
      <p:sp>
        <p:nvSpPr>
          <p:cNvPr id="1048770" name="TextBox 1048769"/>
          <p:cNvSpPr txBox="1"/>
          <p:nvPr/>
        </p:nvSpPr>
        <p:spPr>
          <a:xfrm>
            <a:off x="2131039" y="3013501"/>
            <a:ext cx="7929922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FF"/>
                </a:solidFill>
              </a:rPr>
              <a:t>Write a SMO based content for post related to any product’s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FF"/>
                </a:solidFill>
              </a:rPr>
              <a:t>Send it to the given email address.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00FF"/>
              </a:solidFill>
            </a:endParaRPr>
          </a:p>
          <a:p>
            <a:pPr lvl="1"/>
            <a:r>
              <a:rPr lang="en-US" sz="2400" b="1" dirty="0">
                <a:solidFill>
                  <a:srgbClr val="D4242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hmarslan@dynamicdevelopers.com.pk</a:t>
            </a:r>
            <a:endParaRPr lang="en-US" sz="2400" b="1" dirty="0">
              <a:solidFill>
                <a:srgbClr val="D424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1" grpId="0"/>
      <p:bldP spid="10487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048711"/>
          <p:cNvSpPr>
            <a:spLocks noGrp="1"/>
          </p:cNvSpPr>
          <p:nvPr>
            <p:ph type="ctrTitle"/>
          </p:nvPr>
        </p:nvSpPr>
        <p:spPr>
          <a:xfrm>
            <a:off x="1524000" y="1709529"/>
            <a:ext cx="9144000" cy="1800433"/>
          </a:xfrm>
        </p:spPr>
        <p:txBody>
          <a:bodyPr/>
          <a:lstStyle/>
          <a:p>
            <a:r>
              <a:rPr lang="en-US" altLang="en-GB" b="1" dirty="0">
                <a:solidFill>
                  <a:srgbClr val="FF0000"/>
                </a:solidFill>
              </a:rPr>
              <a:t>THANKYOU!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48713" name="Subtitle 10487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GB" sz="36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DYNAMIC DEVELOPERS</a:t>
            </a:r>
          </a:p>
          <a:p>
            <a:r>
              <a:rPr lang="en-US" altLang="en-GB" dirty="0"/>
              <a:t>INNOVATORS OF TECHNOLOGY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2" grpId="0"/>
      <p:bldP spid="10487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3"/>
          <p:cNvSpPr txBox="1"/>
          <p:nvPr/>
        </p:nvSpPr>
        <p:spPr>
          <a:xfrm>
            <a:off x="1010782" y="3429000"/>
            <a:ext cx="10459363" cy="17081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en-GB" sz="3500" b="1" dirty="0">
                <a:solidFill>
                  <a:srgbClr val="000000"/>
                </a:solidFill>
                <a:latin typeface="Tw Cen MT"/>
              </a:rPr>
              <a:t>A SOFTWARE COMPANY IN PAKISTAN PROVIDING SERVICES IN FIELD OF IT AND SOFTWARE DEVELOPMENT </a:t>
            </a:r>
            <a:endParaRPr lang="en-US" sz="3500" b="1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6" name="Group 14"/>
          <p:cNvGrpSpPr/>
          <p:nvPr/>
        </p:nvGrpSpPr>
        <p:grpSpPr>
          <a:xfrm>
            <a:off x="4620626" y="5883557"/>
            <a:ext cx="3402294" cy="451824"/>
            <a:chOff x="4679586" y="878988"/>
            <a:chExt cx="1434489" cy="190500"/>
          </a:xfrm>
        </p:grpSpPr>
        <p:sp>
          <p:nvSpPr>
            <p:cNvPr id="1048585" name="Oval 1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6" name="Oval 1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7" name="Oval 1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8" name="Oval 1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9" name="Oval 1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34" y="258939"/>
            <a:ext cx="5419055" cy="2887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048594"/>
          <p:cNvSpPr>
            <a:spLocks noGrp="1"/>
          </p:cNvSpPr>
          <p:nvPr>
            <p:ph type="ctrTitle"/>
          </p:nvPr>
        </p:nvSpPr>
        <p:spPr>
          <a:xfrm>
            <a:off x="1524000" y="756392"/>
            <a:ext cx="9144000" cy="2387600"/>
          </a:xfrm>
        </p:spPr>
        <p:txBody>
          <a:bodyPr/>
          <a:lstStyle/>
          <a:p>
            <a:r>
              <a:rPr lang="en-US" altLang="en-GB" sz="9300" b="0" dirty="0">
                <a:solidFill>
                  <a:srgbClr val="0000FF"/>
                </a:solidFill>
              </a:rPr>
              <a:t>WELCOME </a:t>
            </a:r>
            <a:endParaRPr lang="en-GB" sz="9300" b="0" dirty="0">
              <a:solidFill>
                <a:srgbClr val="0000FF"/>
              </a:solidFill>
            </a:endParaRPr>
          </a:p>
        </p:txBody>
      </p:sp>
      <p:sp>
        <p:nvSpPr>
          <p:cNvPr id="1048596" name="Subtitle 1048595"/>
          <p:cNvSpPr>
            <a:spLocks noGrp="1"/>
          </p:cNvSpPr>
          <p:nvPr>
            <p:ph type="subTitle" idx="1"/>
          </p:nvPr>
        </p:nvSpPr>
        <p:spPr>
          <a:xfrm>
            <a:off x="338667" y="3262746"/>
            <a:ext cx="1151466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GB" dirty="0"/>
              <a:t>To all the students of,</a:t>
            </a:r>
            <a:endParaRPr lang="en-GB" dirty="0"/>
          </a:p>
          <a:p>
            <a:r>
              <a:rPr lang="en-US" altLang="en-GB" sz="4300" b="1" dirty="0">
                <a:solidFill>
                  <a:srgbClr val="C00000"/>
                </a:solidFill>
              </a:rPr>
              <a:t>“Content Writing Certified Program"</a:t>
            </a:r>
            <a:r>
              <a:rPr lang="en-US" altLang="en-GB" dirty="0"/>
              <a:t> 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5" grpId="0"/>
      <p:bldP spid="104859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3"/>
          <p:cNvSpPr txBox="1"/>
          <p:nvPr/>
        </p:nvSpPr>
        <p:spPr>
          <a:xfrm>
            <a:off x="2145697" y="84195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U R S E  I N S T R U C T O R </a:t>
            </a:r>
            <a:endParaRPr lang="zh-CN" altLang="en-US" dirty="0"/>
          </a:p>
        </p:txBody>
      </p:sp>
      <p:pic>
        <p:nvPicPr>
          <p:cNvPr id="209715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" b="486"/>
          <a:stretch/>
        </p:blipFill>
        <p:spPr>
          <a:xfrm>
            <a:off x="4457114" y="1510338"/>
            <a:ext cx="2655961" cy="2630124"/>
          </a:xfrm>
          <a:prstGeom prst="ellipse">
            <a:avLst/>
          </a:prstGeom>
        </p:spPr>
      </p:pic>
      <p:grpSp>
        <p:nvGrpSpPr>
          <p:cNvPr id="41" name="Group 14"/>
          <p:cNvGrpSpPr/>
          <p:nvPr/>
        </p:nvGrpSpPr>
        <p:grpSpPr>
          <a:xfrm>
            <a:off x="5067909" y="865459"/>
            <a:ext cx="1434489" cy="190500"/>
            <a:chOff x="4679586" y="878988"/>
            <a:chExt cx="1434489" cy="190500"/>
          </a:xfrm>
        </p:grpSpPr>
        <p:sp>
          <p:nvSpPr>
            <p:cNvPr id="1048598" name="Oval 1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9" name="Oval 1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0" name="Oval 1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1" name="Oval 1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2" name="Oval 1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03" name="TextBox 1048602"/>
          <p:cNvSpPr txBox="1"/>
          <p:nvPr/>
        </p:nvSpPr>
        <p:spPr>
          <a:xfrm>
            <a:off x="1653489" y="4140462"/>
            <a:ext cx="8453835" cy="20005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en-GB" sz="3100" b="1" dirty="0">
                <a:solidFill>
                  <a:srgbClr val="C00000"/>
                </a:solidFill>
              </a:rPr>
              <a:t> </a:t>
            </a:r>
            <a:endParaRPr lang="en-GB" sz="3100" b="1" dirty="0">
              <a:solidFill>
                <a:srgbClr val="C00000"/>
              </a:solidFill>
            </a:endParaRPr>
          </a:p>
          <a:p>
            <a:pPr algn="ctr"/>
            <a:r>
              <a:rPr lang="en-US" sz="3100" b="1" dirty="0">
                <a:solidFill>
                  <a:srgbClr val="000080"/>
                </a:solidFill>
              </a:rPr>
              <a:t>Hafiz M. Arslan</a:t>
            </a:r>
            <a:endParaRPr lang="en-GB" sz="3100" b="1" dirty="0">
              <a:solidFill>
                <a:srgbClr val="000080"/>
              </a:solidFill>
            </a:endParaRPr>
          </a:p>
          <a:p>
            <a:pPr algn="ctr"/>
            <a:r>
              <a:rPr lang="en-US" sz="3100" b="1" dirty="0">
                <a:solidFill>
                  <a:srgbClr val="C00000"/>
                </a:solidFill>
              </a:rPr>
              <a:t>Web Content Writer &amp; Freelancer</a:t>
            </a:r>
          </a:p>
          <a:p>
            <a:pPr algn="ctr"/>
            <a:r>
              <a:rPr lang="en-US" sz="3100" b="1" dirty="0">
                <a:solidFill>
                  <a:srgbClr val="26A6D1"/>
                </a:solidFill>
              </a:rPr>
              <a:t>Founder &amp; CEO, Dynamic Developers</a:t>
            </a:r>
            <a:endParaRPr lang="en-GB" sz="3100" b="1" dirty="0">
              <a:solidFill>
                <a:srgbClr val="26A6D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8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8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7" grpId="0"/>
      <p:bldP spid="10486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048603"/>
          <p:cNvSpPr>
            <a:spLocks noGrp="1"/>
          </p:cNvSpPr>
          <p:nvPr>
            <p:ph type="ctrTitle"/>
          </p:nvPr>
        </p:nvSpPr>
        <p:spPr>
          <a:xfrm>
            <a:off x="923898" y="784847"/>
            <a:ext cx="10344204" cy="1141896"/>
          </a:xfrm>
        </p:spPr>
        <p:txBody>
          <a:bodyPr/>
          <a:lstStyle/>
          <a:p>
            <a:r>
              <a:rPr lang="en-US" altLang="en-GB" b="1" dirty="0">
                <a:solidFill>
                  <a:srgbClr val="0000FF"/>
                </a:solidFill>
              </a:rPr>
              <a:t>CLASS BASIC RULES  </a:t>
            </a: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1048605" name="Subtitle 1048604"/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 fontScale="95833" lnSpcReduction="10000"/>
          </a:bodyPr>
          <a:lstStyle/>
          <a:p>
            <a:r>
              <a:rPr lang="en-GB" alt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Attendance 80%</a:t>
            </a:r>
            <a:endParaRPr lang="en-GB" b="1" dirty="0">
              <a:solidFill>
                <a:srgbClr val="FF6600"/>
              </a:solidFill>
            </a:endParaRPr>
          </a:p>
          <a:p>
            <a:r>
              <a:rPr lang="en-GB" alt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Discipline </a:t>
            </a:r>
            <a:endParaRPr lang="en-GB" b="1" dirty="0">
              <a:solidFill>
                <a:srgbClr val="FF6600"/>
              </a:solidFill>
            </a:endParaRPr>
          </a:p>
          <a:p>
            <a:pPr algn="ctr"/>
            <a:r>
              <a:rPr 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Active Participation </a:t>
            </a:r>
            <a:endParaRPr lang="en-GB" b="1" dirty="0">
              <a:solidFill>
                <a:srgbClr val="FF6600"/>
              </a:solidFill>
            </a:endParaRPr>
          </a:p>
          <a:p>
            <a:pPr algn="ctr"/>
            <a:r>
              <a:rPr lang="en-GB" alt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Presentation, Quiz, Assignments, Assessments are mandatory </a:t>
            </a:r>
            <a:endParaRPr lang="en-GB" b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/>
      <p:bldP spid="104860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3"/>
          <p:cNvSpPr txBox="1"/>
          <p:nvPr/>
        </p:nvSpPr>
        <p:spPr>
          <a:xfrm>
            <a:off x="2361233" y="106624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U R S E  O U T L I N E </a:t>
            </a:r>
            <a:endParaRPr lang="zh-CN" altLang="en-US" dirty="0"/>
          </a:p>
        </p:txBody>
      </p:sp>
      <p:cxnSp>
        <p:nvCxnSpPr>
          <p:cNvPr id="41" name="Straight Connector 66">
            <a:extLst>
              <a:ext uri="{FF2B5EF4-FFF2-40B4-BE49-F238E27FC236}">
                <a16:creationId xmlns:a16="http://schemas.microsoft.com/office/drawing/2014/main" id="{DF32849D-A1C0-457B-8F8C-29AAB110981F}"/>
              </a:ext>
            </a:extLst>
          </p:cNvPr>
          <p:cNvCxnSpPr>
            <a:cxnSpLocks/>
          </p:cNvCxnSpPr>
          <p:nvPr/>
        </p:nvCxnSpPr>
        <p:spPr>
          <a:xfrm flipH="1" flipV="1">
            <a:off x="10722287" y="3512821"/>
            <a:ext cx="1469713" cy="8459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4"/>
          <p:cNvGrpSpPr/>
          <p:nvPr/>
        </p:nvGrpSpPr>
        <p:grpSpPr>
          <a:xfrm>
            <a:off x="5378755" y="893867"/>
            <a:ext cx="1434489" cy="190500"/>
            <a:chOff x="4679586" y="878988"/>
            <a:chExt cx="1434489" cy="190500"/>
          </a:xfrm>
        </p:grpSpPr>
        <p:sp>
          <p:nvSpPr>
            <p:cNvPr id="1048633" name="Oval 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4" name="Oval 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Oval 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Oval 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7" name="Oval 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45729" name="Straight Connector 66"/>
          <p:cNvCxnSpPr>
            <a:cxnSpLocks/>
          </p:cNvCxnSpPr>
          <p:nvPr/>
        </p:nvCxnSpPr>
        <p:spPr>
          <a:xfrm flipH="1" flipV="1">
            <a:off x="-1022" y="4269563"/>
            <a:ext cx="2184617" cy="1070379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38"/>
          <p:cNvCxnSpPr>
            <a:cxnSpLocks/>
          </p:cNvCxnSpPr>
          <p:nvPr/>
        </p:nvCxnSpPr>
        <p:spPr>
          <a:xfrm flipV="1">
            <a:off x="8048228" y="3528776"/>
            <a:ext cx="2303772" cy="169185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27"/>
          <p:cNvCxnSpPr>
            <a:cxnSpLocks/>
          </p:cNvCxnSpPr>
          <p:nvPr/>
        </p:nvCxnSpPr>
        <p:spPr>
          <a:xfrm flipH="1" flipV="1">
            <a:off x="5400895" y="3907157"/>
            <a:ext cx="2497484" cy="131347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23"/>
          <p:cNvCxnSpPr>
            <a:cxnSpLocks/>
          </p:cNvCxnSpPr>
          <p:nvPr/>
        </p:nvCxnSpPr>
        <p:spPr>
          <a:xfrm flipV="1">
            <a:off x="2381585" y="3788468"/>
            <a:ext cx="2598365" cy="143216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8" name="Oval 1"/>
          <p:cNvSpPr/>
          <p:nvPr/>
        </p:nvSpPr>
        <p:spPr>
          <a:xfrm>
            <a:off x="1847000" y="4821769"/>
            <a:ext cx="859573" cy="876066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39" name="TextBox 2"/>
          <p:cNvSpPr txBox="1"/>
          <p:nvPr/>
        </p:nvSpPr>
        <p:spPr>
          <a:xfrm>
            <a:off x="1996847" y="4778707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048640" name="Oval 12"/>
          <p:cNvSpPr/>
          <p:nvPr/>
        </p:nvSpPr>
        <p:spPr>
          <a:xfrm>
            <a:off x="4661706" y="3350437"/>
            <a:ext cx="859573" cy="876066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1" name="TextBox 13"/>
          <p:cNvSpPr txBox="1"/>
          <p:nvPr/>
        </p:nvSpPr>
        <p:spPr>
          <a:xfrm>
            <a:off x="4811553" y="3307375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048642" name="Oval 14"/>
          <p:cNvSpPr/>
          <p:nvPr/>
        </p:nvSpPr>
        <p:spPr>
          <a:xfrm>
            <a:off x="7514036" y="4764290"/>
            <a:ext cx="859573" cy="876066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3" name="TextBox 15"/>
          <p:cNvSpPr txBox="1"/>
          <p:nvPr/>
        </p:nvSpPr>
        <p:spPr>
          <a:xfrm>
            <a:off x="7663883" y="4721228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048644" name="Oval 16"/>
          <p:cNvSpPr/>
          <p:nvPr/>
        </p:nvSpPr>
        <p:spPr>
          <a:xfrm>
            <a:off x="10007103" y="2988029"/>
            <a:ext cx="859573" cy="876066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5" name="TextBox 17"/>
          <p:cNvSpPr txBox="1"/>
          <p:nvPr/>
        </p:nvSpPr>
        <p:spPr>
          <a:xfrm>
            <a:off x="10156528" y="2944967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048650" name="TextBox 82"/>
          <p:cNvSpPr txBox="1"/>
          <p:nvPr/>
        </p:nvSpPr>
        <p:spPr>
          <a:xfrm>
            <a:off x="896378" y="3959205"/>
            <a:ext cx="2815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F3078"/>
                </a:solidFill>
                <a:latin typeface="Tw Cen MT" panose="020B0602020104020603" pitchFamily="34" charset="0"/>
              </a:rPr>
              <a:t>Content Writing Theory</a:t>
            </a:r>
            <a:endParaRPr lang="zh-CN" altLang="en-US" sz="2400" dirty="0"/>
          </a:p>
        </p:txBody>
      </p:sp>
      <p:sp>
        <p:nvSpPr>
          <p:cNvPr id="1048651" name="TextBox 84"/>
          <p:cNvSpPr txBox="1"/>
          <p:nvPr/>
        </p:nvSpPr>
        <p:spPr>
          <a:xfrm>
            <a:off x="3813994" y="2376011"/>
            <a:ext cx="2497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3A1A4"/>
                </a:solidFill>
                <a:latin typeface="Tw Cen MT" panose="020B0602020104020603" pitchFamily="34" charset="0"/>
              </a:rPr>
              <a:t>Concepts of content writing</a:t>
            </a:r>
            <a:endParaRPr lang="zh-CN" altLang="en-US" sz="2400" dirty="0"/>
          </a:p>
        </p:txBody>
      </p:sp>
      <p:grpSp>
        <p:nvGrpSpPr>
          <p:cNvPr id="60" name="Group 99"/>
          <p:cNvGrpSpPr/>
          <p:nvPr/>
        </p:nvGrpSpPr>
        <p:grpSpPr>
          <a:xfrm>
            <a:off x="6107317" y="3928011"/>
            <a:ext cx="3582124" cy="533161"/>
            <a:chOff x="4038807" y="4329887"/>
            <a:chExt cx="2452390" cy="358140"/>
          </a:xfrm>
        </p:grpSpPr>
        <p:sp>
          <p:nvSpPr>
            <p:cNvPr id="1048652" name="TextBox 86"/>
            <p:cNvSpPr txBox="1"/>
            <p:nvPr/>
          </p:nvSpPr>
          <p:spPr>
            <a:xfrm>
              <a:off x="4038807" y="4346370"/>
              <a:ext cx="2452390" cy="31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6600"/>
                  </a:solidFill>
                  <a:latin typeface="Tw Cen MT" panose="020B0602020104020603" pitchFamily="34" charset="0"/>
                </a:rPr>
                <a:t>Blog Writing</a:t>
              </a:r>
            </a:p>
          </p:txBody>
        </p:sp>
        <p:sp>
          <p:nvSpPr>
            <p:cNvPr id="1048653" name="TextBox 87"/>
            <p:cNvSpPr txBox="1"/>
            <p:nvPr/>
          </p:nvSpPr>
          <p:spPr>
            <a:xfrm>
              <a:off x="4301116" y="4329887"/>
              <a:ext cx="2126507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700" b="1">
                <a:solidFill>
                  <a:srgbClr val="FF6600"/>
                </a:solidFill>
              </a:endParaRPr>
            </a:p>
          </p:txBody>
        </p:sp>
      </p:grpSp>
      <p:grpSp>
        <p:nvGrpSpPr>
          <p:cNvPr id="61" name="Group 100"/>
          <p:cNvGrpSpPr/>
          <p:nvPr/>
        </p:nvGrpSpPr>
        <p:grpSpPr>
          <a:xfrm>
            <a:off x="8896286" y="379737"/>
            <a:ext cx="3106118" cy="2389578"/>
            <a:chOff x="5939660" y="2077867"/>
            <a:chExt cx="2126507" cy="1605151"/>
          </a:xfrm>
        </p:grpSpPr>
        <p:sp>
          <p:nvSpPr>
            <p:cNvPr id="1048654" name="TextBox 89"/>
            <p:cNvSpPr txBox="1"/>
            <p:nvPr/>
          </p:nvSpPr>
          <p:spPr>
            <a:xfrm>
              <a:off x="6093130" y="3372904"/>
              <a:ext cx="1819566" cy="31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SMO Writing</a:t>
              </a:r>
              <a:endParaRPr lang="zh-CN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048655" name="TextBox 90"/>
            <p:cNvSpPr txBox="1"/>
            <p:nvPr/>
          </p:nvSpPr>
          <p:spPr>
            <a:xfrm>
              <a:off x="5939660" y="2077867"/>
              <a:ext cx="2126507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4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4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2" grpId="0"/>
      <p:bldP spid="1048638" grpId="0" animBg="1"/>
      <p:bldP spid="1048640" grpId="0" animBg="1"/>
      <p:bldP spid="1048642" grpId="0" animBg="1"/>
      <p:bldP spid="1048644" grpId="0" animBg="1"/>
      <p:bldP spid="1048650" grpId="0"/>
      <p:bldP spid="10486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3"/>
          <p:cNvSpPr txBox="1"/>
          <p:nvPr/>
        </p:nvSpPr>
        <p:spPr>
          <a:xfrm>
            <a:off x="2361233" y="106624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U R S E  O U T L I N E </a:t>
            </a:r>
            <a:endParaRPr lang="zh-CN" altLang="en-US" dirty="0"/>
          </a:p>
        </p:txBody>
      </p:sp>
      <p:cxnSp>
        <p:nvCxnSpPr>
          <p:cNvPr id="41" name="Straight Connector 66">
            <a:extLst>
              <a:ext uri="{FF2B5EF4-FFF2-40B4-BE49-F238E27FC236}">
                <a16:creationId xmlns:a16="http://schemas.microsoft.com/office/drawing/2014/main" id="{DF32849D-A1C0-457B-8F8C-29AAB110981F}"/>
              </a:ext>
            </a:extLst>
          </p:cNvPr>
          <p:cNvCxnSpPr>
            <a:cxnSpLocks/>
          </p:cNvCxnSpPr>
          <p:nvPr/>
        </p:nvCxnSpPr>
        <p:spPr>
          <a:xfrm flipH="1" flipV="1">
            <a:off x="10722287" y="3512821"/>
            <a:ext cx="1469713" cy="8459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4"/>
          <p:cNvGrpSpPr/>
          <p:nvPr/>
        </p:nvGrpSpPr>
        <p:grpSpPr>
          <a:xfrm>
            <a:off x="5378755" y="893867"/>
            <a:ext cx="1434489" cy="190500"/>
            <a:chOff x="4679586" y="878988"/>
            <a:chExt cx="1434489" cy="190500"/>
          </a:xfrm>
        </p:grpSpPr>
        <p:sp>
          <p:nvSpPr>
            <p:cNvPr id="1048633" name="Oval 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4" name="Oval 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Oval 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Oval 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7" name="Oval 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45729" name="Straight Connector 66"/>
          <p:cNvCxnSpPr>
            <a:cxnSpLocks/>
          </p:cNvCxnSpPr>
          <p:nvPr/>
        </p:nvCxnSpPr>
        <p:spPr>
          <a:xfrm flipH="1" flipV="1">
            <a:off x="-1022" y="4269563"/>
            <a:ext cx="2184617" cy="1070379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38"/>
          <p:cNvCxnSpPr>
            <a:cxnSpLocks/>
          </p:cNvCxnSpPr>
          <p:nvPr/>
        </p:nvCxnSpPr>
        <p:spPr>
          <a:xfrm flipV="1">
            <a:off x="8048228" y="3528776"/>
            <a:ext cx="2303772" cy="169185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27"/>
          <p:cNvCxnSpPr>
            <a:cxnSpLocks/>
          </p:cNvCxnSpPr>
          <p:nvPr/>
        </p:nvCxnSpPr>
        <p:spPr>
          <a:xfrm flipH="1" flipV="1">
            <a:off x="5400895" y="3907157"/>
            <a:ext cx="2497484" cy="131347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23"/>
          <p:cNvCxnSpPr>
            <a:cxnSpLocks/>
          </p:cNvCxnSpPr>
          <p:nvPr/>
        </p:nvCxnSpPr>
        <p:spPr>
          <a:xfrm flipV="1">
            <a:off x="2381585" y="3788468"/>
            <a:ext cx="2598365" cy="143216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8" name="Oval 1"/>
          <p:cNvSpPr/>
          <p:nvPr/>
        </p:nvSpPr>
        <p:spPr>
          <a:xfrm>
            <a:off x="1847000" y="4821769"/>
            <a:ext cx="859573" cy="876066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39" name="TextBox 2"/>
          <p:cNvSpPr txBox="1"/>
          <p:nvPr/>
        </p:nvSpPr>
        <p:spPr>
          <a:xfrm>
            <a:off x="1996847" y="4778707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1048640" name="Oval 12"/>
          <p:cNvSpPr/>
          <p:nvPr/>
        </p:nvSpPr>
        <p:spPr>
          <a:xfrm>
            <a:off x="4661706" y="3350437"/>
            <a:ext cx="859573" cy="876066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1" name="TextBox 13"/>
          <p:cNvSpPr txBox="1"/>
          <p:nvPr/>
        </p:nvSpPr>
        <p:spPr>
          <a:xfrm>
            <a:off x="4811553" y="3307375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6</a:t>
            </a:r>
          </a:p>
        </p:txBody>
      </p:sp>
      <p:sp>
        <p:nvSpPr>
          <p:cNvPr id="1048642" name="Oval 14"/>
          <p:cNvSpPr/>
          <p:nvPr/>
        </p:nvSpPr>
        <p:spPr>
          <a:xfrm>
            <a:off x="7514036" y="4764290"/>
            <a:ext cx="859573" cy="876066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3" name="TextBox 15"/>
          <p:cNvSpPr txBox="1"/>
          <p:nvPr/>
        </p:nvSpPr>
        <p:spPr>
          <a:xfrm>
            <a:off x="7663883" y="4721228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7</a:t>
            </a:r>
          </a:p>
        </p:txBody>
      </p:sp>
      <p:sp>
        <p:nvSpPr>
          <p:cNvPr id="1048644" name="Oval 16"/>
          <p:cNvSpPr/>
          <p:nvPr/>
        </p:nvSpPr>
        <p:spPr>
          <a:xfrm>
            <a:off x="10007103" y="2988029"/>
            <a:ext cx="859573" cy="876066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5" name="TextBox 17"/>
          <p:cNvSpPr txBox="1"/>
          <p:nvPr/>
        </p:nvSpPr>
        <p:spPr>
          <a:xfrm>
            <a:off x="10156528" y="2944967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8</a:t>
            </a:r>
          </a:p>
        </p:txBody>
      </p:sp>
      <p:sp>
        <p:nvSpPr>
          <p:cNvPr id="1048650" name="TextBox 82"/>
          <p:cNvSpPr txBox="1"/>
          <p:nvPr/>
        </p:nvSpPr>
        <p:spPr>
          <a:xfrm>
            <a:off x="824941" y="4074286"/>
            <a:ext cx="281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F3078"/>
                </a:solidFill>
                <a:latin typeface="Tw Cen MT" panose="020B0602020104020603" pitchFamily="34" charset="0"/>
              </a:rPr>
              <a:t>Creativity in Writing</a:t>
            </a:r>
          </a:p>
        </p:txBody>
      </p:sp>
      <p:sp>
        <p:nvSpPr>
          <p:cNvPr id="1048651" name="TextBox 84"/>
          <p:cNvSpPr txBox="1"/>
          <p:nvPr/>
        </p:nvSpPr>
        <p:spPr>
          <a:xfrm>
            <a:off x="3813994" y="2376011"/>
            <a:ext cx="2497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3A1A4"/>
                </a:solidFill>
                <a:latin typeface="Tw Cen MT" panose="020B0602020104020603" pitchFamily="34" charset="0"/>
              </a:rPr>
              <a:t>How to write an effective content</a:t>
            </a:r>
          </a:p>
        </p:txBody>
      </p:sp>
      <p:grpSp>
        <p:nvGrpSpPr>
          <p:cNvPr id="60" name="Group 99"/>
          <p:cNvGrpSpPr/>
          <p:nvPr/>
        </p:nvGrpSpPr>
        <p:grpSpPr>
          <a:xfrm>
            <a:off x="6156152" y="3735688"/>
            <a:ext cx="3582124" cy="948659"/>
            <a:chOff x="4153407" y="3988391"/>
            <a:chExt cx="2452390" cy="637242"/>
          </a:xfrm>
        </p:grpSpPr>
        <p:sp>
          <p:nvSpPr>
            <p:cNvPr id="1048652" name="TextBox 86"/>
            <p:cNvSpPr txBox="1"/>
            <p:nvPr/>
          </p:nvSpPr>
          <p:spPr>
            <a:xfrm>
              <a:off x="4153407" y="3988391"/>
              <a:ext cx="2452390" cy="558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6600"/>
                  </a:solidFill>
                  <a:latin typeface="Tw Cen MT" panose="020B0602020104020603" pitchFamily="34" charset="0"/>
                </a:rPr>
                <a:t>Role of SEO in </a:t>
              </a:r>
            </a:p>
            <a:p>
              <a:pPr algn="ctr"/>
              <a:r>
                <a:rPr lang="en-US" altLang="zh-CN" sz="2400" b="1" dirty="0">
                  <a:solidFill>
                    <a:srgbClr val="FF6600"/>
                  </a:solidFill>
                  <a:latin typeface="Tw Cen MT" panose="020B0602020104020603" pitchFamily="34" charset="0"/>
                </a:rPr>
                <a:t>content writing</a:t>
              </a:r>
            </a:p>
          </p:txBody>
        </p:sp>
        <p:sp>
          <p:nvSpPr>
            <p:cNvPr id="1048653" name="TextBox 87"/>
            <p:cNvSpPr txBox="1"/>
            <p:nvPr/>
          </p:nvSpPr>
          <p:spPr>
            <a:xfrm>
              <a:off x="4424511" y="4267493"/>
              <a:ext cx="2126507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700" b="1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61" name="Group 100"/>
          <p:cNvGrpSpPr/>
          <p:nvPr/>
        </p:nvGrpSpPr>
        <p:grpSpPr>
          <a:xfrm>
            <a:off x="8896286" y="379737"/>
            <a:ext cx="3106118" cy="2490629"/>
            <a:chOff x="5939660" y="2077867"/>
            <a:chExt cx="2126507" cy="1673030"/>
          </a:xfrm>
        </p:grpSpPr>
        <p:sp>
          <p:nvSpPr>
            <p:cNvPr id="1048654" name="TextBox 89"/>
            <p:cNvSpPr txBox="1"/>
            <p:nvPr/>
          </p:nvSpPr>
          <p:spPr>
            <a:xfrm>
              <a:off x="6093130" y="3192691"/>
              <a:ext cx="1819566" cy="55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Overview of course</a:t>
              </a:r>
            </a:p>
          </p:txBody>
        </p:sp>
        <p:sp>
          <p:nvSpPr>
            <p:cNvPr id="1048655" name="TextBox 90"/>
            <p:cNvSpPr txBox="1"/>
            <p:nvPr/>
          </p:nvSpPr>
          <p:spPr>
            <a:xfrm>
              <a:off x="5939660" y="2077867"/>
              <a:ext cx="2126507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75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4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4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2" grpId="0"/>
      <p:bldP spid="1048638" grpId="0" animBg="1"/>
      <p:bldP spid="1048640" grpId="0" animBg="1"/>
      <p:bldP spid="1048642" grpId="0" animBg="1"/>
      <p:bldP spid="1048644" grpId="0" animBg="1"/>
      <p:bldP spid="1048650" grpId="0"/>
      <p:bldP spid="10486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061260" y="89411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M O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048603">
            <a:extLst>
              <a:ext uri="{FF2B5EF4-FFF2-40B4-BE49-F238E27FC236}">
                <a16:creationId xmlns:a16="http://schemas.microsoft.com/office/drawing/2014/main" id="{4744A8D0-3EEB-4146-97EC-9D4E61A91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873" y="1340466"/>
            <a:ext cx="5578139" cy="97972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SMO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F05507-EB34-46BC-BC4D-F805D550CDD6}"/>
              </a:ext>
            </a:extLst>
          </p:cNvPr>
          <p:cNvSpPr/>
          <p:nvPr/>
        </p:nvSpPr>
        <p:spPr>
          <a:xfrm>
            <a:off x="2794577" y="2522780"/>
            <a:ext cx="6793107" cy="21601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384C8D-E18C-4DCB-A841-D08D4FF604F8}"/>
              </a:ext>
            </a:extLst>
          </p:cNvPr>
          <p:cNvSpPr txBox="1"/>
          <p:nvPr/>
        </p:nvSpPr>
        <p:spPr>
          <a:xfrm>
            <a:off x="3839676" y="3030013"/>
            <a:ext cx="5756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What is SMO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156510" y="161184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M O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048603">
            <a:extLst>
              <a:ext uri="{FF2B5EF4-FFF2-40B4-BE49-F238E27FC236}">
                <a16:creationId xmlns:a16="http://schemas.microsoft.com/office/drawing/2014/main" id="{2A5E10BA-C950-4552-87E7-F080FDE38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898" y="1743204"/>
            <a:ext cx="10344204" cy="95410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What is a Social Media Optimization (SMO) </a:t>
            </a:r>
            <a:r>
              <a:rPr lang="en-US" sz="5400" b="1" dirty="0">
                <a:solidFill>
                  <a:srgbClr val="0000FF"/>
                </a:solidFill>
              </a:rPr>
              <a:t>?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69C7B-43F3-4E06-A670-717C0A057928}"/>
              </a:ext>
            </a:extLst>
          </p:cNvPr>
          <p:cNvSpPr txBox="1"/>
          <p:nvPr/>
        </p:nvSpPr>
        <p:spPr>
          <a:xfrm>
            <a:off x="1126314" y="3103090"/>
            <a:ext cx="9939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The distribution of social media  posting and their ability to rise to  the top of any related search query.</a:t>
            </a:r>
          </a:p>
        </p:txBody>
      </p:sp>
    </p:spTree>
    <p:extLst>
      <p:ext uri="{BB962C8B-B14F-4D97-AF65-F5344CB8AC3E}">
        <p14:creationId xmlns:p14="http://schemas.microsoft.com/office/powerpoint/2010/main" val="30443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579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WELCOME </vt:lpstr>
      <vt:lpstr>PowerPoint Presentation</vt:lpstr>
      <vt:lpstr>CLASS BASIC RULES  </vt:lpstr>
      <vt:lpstr>PowerPoint Presentation</vt:lpstr>
      <vt:lpstr>PowerPoint Presentation</vt:lpstr>
      <vt:lpstr>SMO</vt:lpstr>
      <vt:lpstr>What is a Social Media Optimization (SMO) ?</vt:lpstr>
      <vt:lpstr>PowerPoint Presentation</vt:lpstr>
      <vt:lpstr>SMO Writing</vt:lpstr>
      <vt:lpstr>Social Media Optimization (SMO) Writing</vt:lpstr>
      <vt:lpstr>PowerPoint Presentation</vt:lpstr>
      <vt:lpstr>PowerPoint Presentation</vt:lpstr>
      <vt:lpstr>Discussion Session !</vt:lpstr>
      <vt:lpstr>Practical Work 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Hafiz Muhammad  Arslan</dc:creator>
  <cp:lastModifiedBy>Hafiz Arslan Ramzan</cp:lastModifiedBy>
  <cp:revision>53</cp:revision>
  <dcterms:created xsi:type="dcterms:W3CDTF">2017-10-26T09:02:30Z</dcterms:created>
  <dcterms:modified xsi:type="dcterms:W3CDTF">2021-09-18T08:15:44Z</dcterms:modified>
</cp:coreProperties>
</file>