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21" r:id="rId2"/>
    <p:sldId id="257" r:id="rId3"/>
    <p:sldId id="258" r:id="rId4"/>
    <p:sldId id="259" r:id="rId5"/>
    <p:sldId id="260" r:id="rId6"/>
    <p:sldId id="278" r:id="rId7"/>
    <p:sldId id="305" r:id="rId8"/>
    <p:sldId id="275" r:id="rId9"/>
    <p:sldId id="313" r:id="rId10"/>
    <p:sldId id="314" r:id="rId11"/>
    <p:sldId id="315" r:id="rId12"/>
    <p:sldId id="292" r:id="rId13"/>
    <p:sldId id="288" r:id="rId14"/>
    <p:sldId id="316" r:id="rId15"/>
    <p:sldId id="293" r:id="rId16"/>
    <p:sldId id="317" r:id="rId17"/>
    <p:sldId id="318" r:id="rId18"/>
    <p:sldId id="319" r:id="rId19"/>
    <p:sldId id="320" r:id="rId20"/>
    <p:sldId id="287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723"/>
    <a:srgbClr val="26A6D1"/>
    <a:srgbClr val="D42428"/>
    <a:srgbClr val="E6E7E9"/>
    <a:srgbClr val="03A1A4"/>
    <a:srgbClr val="EF3078"/>
    <a:srgbClr val="D9D9D9"/>
    <a:srgbClr val="3B5998"/>
    <a:srgbClr val="EE952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ECA04F-2343-40AD-B06B-AD7330BE0B9B}" v="45" dt="2021-09-17T12:45:54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CECA04F-2343-40AD-B06B-AD7330BE0B9B}"/>
    <pc:docChg chg="addSld">
      <pc:chgData name="" userId="" providerId="" clId="Web-{3CECA04F-2343-40AD-B06B-AD7330BE0B9B}" dt="2021-09-17T12:43:02.270" v="0"/>
      <pc:docMkLst>
        <pc:docMk/>
      </pc:docMkLst>
      <pc:sldChg chg="new">
        <pc:chgData name="" userId="" providerId="" clId="Web-{3CECA04F-2343-40AD-B06B-AD7330BE0B9B}" dt="2021-09-17T12:43:02.270" v="0"/>
        <pc:sldMkLst>
          <pc:docMk/>
          <pc:sldMk cId="3087854718" sldId="321"/>
        </pc:sldMkLst>
      </pc:sldChg>
    </pc:docChg>
  </pc:docChgLst>
  <pc:docChgLst>
    <pc:chgData name="Arslan Ramzan" userId="b5d1ffeecbc0bf42" providerId="Windows Live" clId="Web-{3CECA04F-2343-40AD-B06B-AD7330BE0B9B}"/>
    <pc:docChg chg="modSld sldOrd">
      <pc:chgData name="Arslan Ramzan" userId="b5d1ffeecbc0bf42" providerId="Windows Live" clId="Web-{3CECA04F-2343-40AD-B06B-AD7330BE0B9B}" dt="2021-09-17T12:45:54.258" v="26" actId="1076"/>
      <pc:docMkLst>
        <pc:docMk/>
      </pc:docMkLst>
      <pc:sldChg chg="modSp">
        <pc:chgData name="Arslan Ramzan" userId="b5d1ffeecbc0bf42" providerId="Windows Live" clId="Web-{3CECA04F-2343-40AD-B06B-AD7330BE0B9B}" dt="2021-09-17T12:45:28.320" v="19" actId="20577"/>
        <pc:sldMkLst>
          <pc:docMk/>
          <pc:sldMk cId="0" sldId="258"/>
        </pc:sldMkLst>
        <pc:spChg chg="mod">
          <ac:chgData name="Arslan Ramzan" userId="b5d1ffeecbc0bf42" providerId="Windows Live" clId="Web-{3CECA04F-2343-40AD-B06B-AD7330BE0B9B}" dt="2021-09-17T12:45:28.320" v="19" actId="20577"/>
          <ac:spMkLst>
            <pc:docMk/>
            <pc:sldMk cId="0" sldId="258"/>
            <ac:spMk id="1048596" creationId="{00000000-0000-0000-0000-000000000000}"/>
          </ac:spMkLst>
        </pc:spChg>
      </pc:sldChg>
      <pc:sldChg chg="modSp">
        <pc:chgData name="Arslan Ramzan" userId="b5d1ffeecbc0bf42" providerId="Windows Live" clId="Web-{3CECA04F-2343-40AD-B06B-AD7330BE0B9B}" dt="2021-09-17T12:45:38.305" v="23" actId="1076"/>
        <pc:sldMkLst>
          <pc:docMk/>
          <pc:sldMk cId="0" sldId="259"/>
        </pc:sldMkLst>
        <pc:spChg chg="mod">
          <ac:chgData name="Arslan Ramzan" userId="b5d1ffeecbc0bf42" providerId="Windows Live" clId="Web-{3CECA04F-2343-40AD-B06B-AD7330BE0B9B}" dt="2021-09-17T12:45:38.273" v="20" actId="1076"/>
          <ac:spMkLst>
            <pc:docMk/>
            <pc:sldMk cId="0" sldId="259"/>
            <ac:spMk id="1048597" creationId="{00000000-0000-0000-0000-000000000000}"/>
          </ac:spMkLst>
        </pc:spChg>
        <pc:spChg chg="mod">
          <ac:chgData name="Arslan Ramzan" userId="b5d1ffeecbc0bf42" providerId="Windows Live" clId="Web-{3CECA04F-2343-40AD-B06B-AD7330BE0B9B}" dt="2021-09-17T12:45:38.305" v="23" actId="1076"/>
          <ac:spMkLst>
            <pc:docMk/>
            <pc:sldMk cId="0" sldId="259"/>
            <ac:spMk id="1048603" creationId="{00000000-0000-0000-0000-000000000000}"/>
          </ac:spMkLst>
        </pc:spChg>
        <pc:grpChg chg="mod">
          <ac:chgData name="Arslan Ramzan" userId="b5d1ffeecbc0bf42" providerId="Windows Live" clId="Web-{3CECA04F-2343-40AD-B06B-AD7330BE0B9B}" dt="2021-09-17T12:45:38.289" v="22" actId="1076"/>
          <ac:grpSpMkLst>
            <pc:docMk/>
            <pc:sldMk cId="0" sldId="259"/>
            <ac:grpSpMk id="41" creationId="{00000000-0000-0000-0000-000000000000}"/>
          </ac:grpSpMkLst>
        </pc:grpChg>
        <pc:picChg chg="mod">
          <ac:chgData name="Arslan Ramzan" userId="b5d1ffeecbc0bf42" providerId="Windows Live" clId="Web-{3CECA04F-2343-40AD-B06B-AD7330BE0B9B}" dt="2021-09-17T12:45:38.273" v="21" actId="1076"/>
          <ac:picMkLst>
            <pc:docMk/>
            <pc:sldMk cId="0" sldId="259"/>
            <ac:picMk id="2097153" creationId="{00000000-0000-0000-0000-000000000000}"/>
          </ac:picMkLst>
        </pc:picChg>
      </pc:sldChg>
      <pc:sldChg chg="modSp">
        <pc:chgData name="Arslan Ramzan" userId="b5d1ffeecbc0bf42" providerId="Windows Live" clId="Web-{3CECA04F-2343-40AD-B06B-AD7330BE0B9B}" dt="2021-09-17T12:45:54.258" v="26" actId="1076"/>
        <pc:sldMkLst>
          <pc:docMk/>
          <pc:sldMk cId="0" sldId="276"/>
        </pc:sldMkLst>
        <pc:spChg chg="mod">
          <ac:chgData name="Arslan Ramzan" userId="b5d1ffeecbc0bf42" providerId="Windows Live" clId="Web-{3CECA04F-2343-40AD-B06B-AD7330BE0B9B}" dt="2021-09-17T12:45:54.258" v="26" actId="1076"/>
          <ac:spMkLst>
            <pc:docMk/>
            <pc:sldMk cId="0" sldId="276"/>
            <ac:spMk id="1048770" creationId="{00000000-0000-0000-0000-000000000000}"/>
          </ac:spMkLst>
        </pc:spChg>
      </pc:sldChg>
      <pc:sldChg chg="addSp modSp ord">
        <pc:chgData name="Arslan Ramzan" userId="b5d1ffeecbc0bf42" providerId="Windows Live" clId="Web-{3CECA04F-2343-40AD-B06B-AD7330BE0B9B}" dt="2021-09-17T12:44:21.725" v="9" actId="14100"/>
        <pc:sldMkLst>
          <pc:docMk/>
          <pc:sldMk cId="3087854718" sldId="321"/>
        </pc:sldMkLst>
        <pc:picChg chg="add mod">
          <ac:chgData name="Arslan Ramzan" userId="b5d1ffeecbc0bf42" providerId="Windows Live" clId="Web-{3CECA04F-2343-40AD-B06B-AD7330BE0B9B}" dt="2021-09-17T12:44:21.725" v="9" actId="14100"/>
          <ac:picMkLst>
            <pc:docMk/>
            <pc:sldMk cId="3087854718" sldId="321"/>
            <ac:picMk id="2" creationId="{E51934B5-1305-4110-8282-E642766D104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6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6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6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6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3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7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1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7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7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40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7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4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746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7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51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52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54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75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5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1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7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59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6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7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29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73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3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73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E51934B5-1305-4110-8282-E642766D10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131"/>
          <a:stretch/>
        </p:blipFill>
        <p:spPr>
          <a:xfrm>
            <a:off x="-5751" y="2417"/>
            <a:ext cx="12203501" cy="685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5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6D3DF6D8-DA4C-4F0B-90B0-937C0FB65180}"/>
              </a:ext>
            </a:extLst>
          </p:cNvPr>
          <p:cNvSpPr txBox="1"/>
          <p:nvPr/>
        </p:nvSpPr>
        <p:spPr>
          <a:xfrm>
            <a:off x="2276796" y="73719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O N T E N T   W R I T I N G</a:t>
            </a:r>
            <a:endParaRPr lang="zh-CN" alt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048603">
            <a:extLst>
              <a:ext uri="{FF2B5EF4-FFF2-40B4-BE49-F238E27FC236}">
                <a16:creationId xmlns:a16="http://schemas.microsoft.com/office/drawing/2014/main" id="{80E1C75D-EE85-460B-8D97-CC9F5373E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779" y="1190384"/>
            <a:ext cx="10344204" cy="1141896"/>
          </a:xfrm>
        </p:spPr>
        <p:txBody>
          <a:bodyPr>
            <a:normAutofit/>
          </a:bodyPr>
          <a:lstStyle/>
          <a:p>
            <a:r>
              <a:rPr lang="en-US" altLang="en-GB" sz="5400" b="1" dirty="0">
                <a:solidFill>
                  <a:srgbClr val="0000FF"/>
                </a:solidFill>
              </a:rPr>
              <a:t>CONTENT WRITING</a:t>
            </a:r>
            <a:endParaRPr lang="en-GB" sz="5400" b="1" dirty="0">
              <a:solidFill>
                <a:srgbClr val="0000FF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E16B222-1F85-47AE-BFF9-ED05F89C7EBB}"/>
              </a:ext>
            </a:extLst>
          </p:cNvPr>
          <p:cNvSpPr/>
          <p:nvPr/>
        </p:nvSpPr>
        <p:spPr>
          <a:xfrm>
            <a:off x="1733379" y="2741057"/>
            <a:ext cx="8725004" cy="216010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6043E-708F-4C44-97AA-D039B11395DC}"/>
              </a:ext>
            </a:extLst>
          </p:cNvPr>
          <p:cNvSpPr txBox="1"/>
          <p:nvPr/>
        </p:nvSpPr>
        <p:spPr>
          <a:xfrm>
            <a:off x="1641822" y="2943946"/>
            <a:ext cx="8908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Difference b/w Content Writing and Speech</a:t>
            </a:r>
          </a:p>
        </p:txBody>
      </p:sp>
    </p:spTree>
    <p:extLst>
      <p:ext uri="{BB962C8B-B14F-4D97-AF65-F5344CB8AC3E}">
        <p14:creationId xmlns:p14="http://schemas.microsoft.com/office/powerpoint/2010/main" val="22468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2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48708">
            <a:extLst>
              <a:ext uri="{FF2B5EF4-FFF2-40B4-BE49-F238E27FC236}">
                <a16:creationId xmlns:a16="http://schemas.microsoft.com/office/drawing/2014/main" id="{F1A4F5A6-82AC-4F55-A9CB-C6E59DB2AE97}"/>
              </a:ext>
            </a:extLst>
          </p:cNvPr>
          <p:cNvSpPr txBox="1">
            <a:spLocks/>
          </p:cNvSpPr>
          <p:nvPr/>
        </p:nvSpPr>
        <p:spPr>
          <a:xfrm>
            <a:off x="1966010" y="1392365"/>
            <a:ext cx="8069244" cy="7781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7030A0"/>
                </a:solidFill>
                <a:latin typeface="+mn-lt"/>
              </a:rPr>
              <a:t>Difference b/w Content Writing and Speech:</a:t>
            </a:r>
            <a:endParaRPr lang="en-GB" sz="4400" b="1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10" name="Title 1048708">
            <a:extLst>
              <a:ext uri="{FF2B5EF4-FFF2-40B4-BE49-F238E27FC236}">
                <a16:creationId xmlns:a16="http://schemas.microsoft.com/office/drawing/2014/main" id="{6127FB23-1CCB-4A6C-8F1E-0A49C5EF4231}"/>
              </a:ext>
            </a:extLst>
          </p:cNvPr>
          <p:cNvSpPr txBox="1">
            <a:spLocks/>
          </p:cNvSpPr>
          <p:nvPr/>
        </p:nvSpPr>
        <p:spPr>
          <a:xfrm>
            <a:off x="1818443" y="2399010"/>
            <a:ext cx="2633281" cy="6203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Content Writing</a:t>
            </a:r>
            <a:endParaRPr lang="en-GB" sz="3300" b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567877-8482-4B27-95E4-3ACB049703C7}"/>
              </a:ext>
            </a:extLst>
          </p:cNvPr>
          <p:cNvSpPr txBox="1"/>
          <p:nvPr/>
        </p:nvSpPr>
        <p:spPr>
          <a:xfrm>
            <a:off x="764893" y="3111728"/>
            <a:ext cx="43958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One Way Flow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Instructive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Has a Flow of Thought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A9A362-37BF-42E8-B97D-1B6523901232}"/>
              </a:ext>
            </a:extLst>
          </p:cNvPr>
          <p:cNvCxnSpPr>
            <a:cxnSpLocks/>
          </p:cNvCxnSpPr>
          <p:nvPr/>
        </p:nvCxnSpPr>
        <p:spPr>
          <a:xfrm>
            <a:off x="6000632" y="2399010"/>
            <a:ext cx="0" cy="23850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048708">
            <a:extLst>
              <a:ext uri="{FF2B5EF4-FFF2-40B4-BE49-F238E27FC236}">
                <a16:creationId xmlns:a16="http://schemas.microsoft.com/office/drawing/2014/main" id="{A7790B0C-3BBA-4727-A5F0-F72F97FC41EA}"/>
              </a:ext>
            </a:extLst>
          </p:cNvPr>
          <p:cNvSpPr txBox="1">
            <a:spLocks/>
          </p:cNvSpPr>
          <p:nvPr/>
        </p:nvSpPr>
        <p:spPr>
          <a:xfrm>
            <a:off x="6813185" y="2399011"/>
            <a:ext cx="2633281" cy="6203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Speech</a:t>
            </a:r>
            <a:endParaRPr lang="en-GB" sz="3300" b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3B2C6B-B634-4FAA-BF47-CB7EA7FA7666}"/>
              </a:ext>
            </a:extLst>
          </p:cNvPr>
          <p:cNvSpPr txBox="1"/>
          <p:nvPr/>
        </p:nvSpPr>
        <p:spPr>
          <a:xfrm>
            <a:off x="6622685" y="3093116"/>
            <a:ext cx="4671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Two ways or more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Goes with the Flow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Random/Unorganized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CB158F2-805E-4501-9357-BF9B79420B4C}"/>
              </a:ext>
            </a:extLst>
          </p:cNvPr>
          <p:cNvSpPr txBox="1"/>
          <p:nvPr/>
        </p:nvSpPr>
        <p:spPr>
          <a:xfrm>
            <a:off x="2276796" y="73719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O N T E N T   W R I T I N G</a:t>
            </a:r>
            <a:endParaRPr lang="zh-CN" altLang="en-US" dirty="0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4E439436-FAC6-441C-8C0D-B22F31D8EA7C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EF1C7D2A-695F-41C6-86CB-B827F016D1D1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6">
              <a:extLst>
                <a:ext uri="{FF2B5EF4-FFF2-40B4-BE49-F238E27FC236}">
                  <a16:creationId xmlns:a16="http://schemas.microsoft.com/office/drawing/2014/main" id="{BD4504E5-D266-4177-97C4-32C76CB8CC57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7">
              <a:extLst>
                <a:ext uri="{FF2B5EF4-FFF2-40B4-BE49-F238E27FC236}">
                  <a16:creationId xmlns:a16="http://schemas.microsoft.com/office/drawing/2014/main" id="{A2B28BDD-DAC5-45A0-8984-020246A05E7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8">
              <a:extLst>
                <a:ext uri="{FF2B5EF4-FFF2-40B4-BE49-F238E27FC236}">
                  <a16:creationId xmlns:a16="http://schemas.microsoft.com/office/drawing/2014/main" id="{50473E50-1968-4B51-A798-D46BBC03187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9">
              <a:extLst>
                <a:ext uri="{FF2B5EF4-FFF2-40B4-BE49-F238E27FC236}">
                  <a16:creationId xmlns:a16="http://schemas.microsoft.com/office/drawing/2014/main" id="{441E5123-28D0-41DC-B37B-7B62D03AF5A6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842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3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3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8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3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3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1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3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3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40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300"/>
                            </p:stCondLst>
                            <p:childTnLst>
                              <p:par>
                                <p:cTn id="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3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3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3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16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3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3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900"/>
                            </p:stCondLst>
                            <p:childTnLst>
                              <p:par>
                                <p:cTn id="7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3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3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uiExpand="1" build="p"/>
      <p:bldP spid="15" grpId="0"/>
      <p:bldP spid="16" grpId="0" uiExpand="1" build="p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048603">
            <a:extLst>
              <a:ext uri="{FF2B5EF4-FFF2-40B4-BE49-F238E27FC236}">
                <a16:creationId xmlns:a16="http://schemas.microsoft.com/office/drawing/2014/main" id="{80E1C75D-EE85-460B-8D97-CC9F5373E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779" y="1190384"/>
            <a:ext cx="10344204" cy="114189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00FF"/>
                </a:solidFill>
              </a:rPr>
              <a:t>CONTENT WRITING</a:t>
            </a:r>
            <a:endParaRPr lang="en-GB" sz="5400" b="1" dirty="0">
              <a:solidFill>
                <a:srgbClr val="0000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85F890-F764-4BBB-A4C4-B84562DDC9AB}"/>
              </a:ext>
            </a:extLst>
          </p:cNvPr>
          <p:cNvGrpSpPr/>
          <p:nvPr/>
        </p:nvGrpSpPr>
        <p:grpSpPr>
          <a:xfrm>
            <a:off x="2087038" y="3013006"/>
            <a:ext cx="8017685" cy="2128838"/>
            <a:chOff x="1166072" y="2774466"/>
            <a:chExt cx="9859618" cy="216010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E16B222-1F85-47AE-BFF9-ED05F89C7EBB}"/>
                </a:ext>
              </a:extLst>
            </p:cNvPr>
            <p:cNvSpPr/>
            <p:nvPr/>
          </p:nvSpPr>
          <p:spPr>
            <a:xfrm>
              <a:off x="1166072" y="2774466"/>
              <a:ext cx="9859618" cy="216010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966043E-708F-4C44-97AA-D039B11395DC}"/>
                </a:ext>
              </a:extLst>
            </p:cNvPr>
            <p:cNvSpPr txBox="1"/>
            <p:nvPr/>
          </p:nvSpPr>
          <p:spPr>
            <a:xfrm>
              <a:off x="1479984" y="3429000"/>
              <a:ext cx="94222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FF0000"/>
                  </a:solidFill>
                </a:rPr>
                <a:t>Pillars of Content Writing</a:t>
              </a:r>
            </a:p>
          </p:txBody>
        </p:sp>
      </p:grpSp>
      <p:sp>
        <p:nvSpPr>
          <p:cNvPr id="14" name="TextBox 3">
            <a:extLst>
              <a:ext uri="{FF2B5EF4-FFF2-40B4-BE49-F238E27FC236}">
                <a16:creationId xmlns:a16="http://schemas.microsoft.com/office/drawing/2014/main" id="{A085F6D3-DA07-4589-8BAE-5F5300BAAB56}"/>
              </a:ext>
            </a:extLst>
          </p:cNvPr>
          <p:cNvSpPr txBox="1"/>
          <p:nvPr/>
        </p:nvSpPr>
        <p:spPr>
          <a:xfrm>
            <a:off x="2276796" y="73719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O N T E N T   W R I T I N 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13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956DFB8-9130-4A0F-AEDA-FB89BFF4F997}"/>
              </a:ext>
            </a:extLst>
          </p:cNvPr>
          <p:cNvSpPr txBox="1"/>
          <p:nvPr/>
        </p:nvSpPr>
        <p:spPr>
          <a:xfrm>
            <a:off x="1599476" y="2966345"/>
            <a:ext cx="10046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385723"/>
                </a:solidFill>
              </a:rPr>
              <a:t>Editorial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385723"/>
                </a:solidFill>
              </a:rPr>
              <a:t>Tone/Style 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385723"/>
                </a:solidFill>
              </a:rPr>
              <a:t>Creativity 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385723"/>
                </a:solidFill>
              </a:rPr>
              <a:t>Client Brief</a:t>
            </a:r>
          </a:p>
        </p:txBody>
      </p:sp>
      <p:sp>
        <p:nvSpPr>
          <p:cNvPr id="13" name="Title 1048603">
            <a:extLst>
              <a:ext uri="{FF2B5EF4-FFF2-40B4-BE49-F238E27FC236}">
                <a16:creationId xmlns:a16="http://schemas.microsoft.com/office/drawing/2014/main" id="{80E1C75D-EE85-460B-8D97-CC9F5373E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780" y="1375914"/>
            <a:ext cx="10344204" cy="114189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00FF"/>
                </a:solidFill>
              </a:rPr>
              <a:t>Pillars of Content Writing</a:t>
            </a:r>
            <a:endParaRPr lang="en-GB" sz="5400" b="1" dirty="0">
              <a:solidFill>
                <a:srgbClr val="0000FF"/>
              </a:solidFill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B8C9C6BC-F3A6-42F5-9C70-7F120176E0FE}"/>
              </a:ext>
            </a:extLst>
          </p:cNvPr>
          <p:cNvSpPr txBox="1"/>
          <p:nvPr/>
        </p:nvSpPr>
        <p:spPr>
          <a:xfrm>
            <a:off x="2276796" y="73719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O N T E N T   W R I T I N G</a:t>
            </a:r>
            <a:endParaRPr lang="zh-CN" altLang="en-US" dirty="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DBF69A83-29A3-4F75-9269-B06DF2DC6B92}"/>
              </a:ext>
            </a:extLst>
          </p:cNvPr>
          <p:cNvSpPr/>
          <p:nvPr/>
        </p:nvSpPr>
        <p:spPr>
          <a:xfrm rot="16200000">
            <a:off x="4253220" y="2551169"/>
            <a:ext cx="171930" cy="1320331"/>
          </a:xfrm>
          <a:custGeom>
            <a:avLst/>
            <a:gdLst/>
            <a:ahLst/>
            <a:cxnLst/>
            <a:rect l="l" t="t" r="r" b="b"/>
            <a:pathLst>
              <a:path w="103504" h="2286000">
                <a:moveTo>
                  <a:pt x="7112" y="2189988"/>
                </a:moveTo>
                <a:lnTo>
                  <a:pt x="1015" y="2193544"/>
                </a:lnTo>
                <a:lnTo>
                  <a:pt x="0" y="2197354"/>
                </a:lnTo>
                <a:lnTo>
                  <a:pt x="51688" y="2286000"/>
                </a:lnTo>
                <a:lnTo>
                  <a:pt x="59020" y="2273427"/>
                </a:lnTo>
                <a:lnTo>
                  <a:pt x="45338" y="2273427"/>
                </a:lnTo>
                <a:lnTo>
                  <a:pt x="45338" y="2250004"/>
                </a:lnTo>
                <a:lnTo>
                  <a:pt x="10922" y="2191004"/>
                </a:lnTo>
                <a:lnTo>
                  <a:pt x="7112" y="2189988"/>
                </a:lnTo>
                <a:close/>
              </a:path>
              <a:path w="103504" h="2286000">
                <a:moveTo>
                  <a:pt x="45338" y="2250004"/>
                </a:moveTo>
                <a:lnTo>
                  <a:pt x="45338" y="2273427"/>
                </a:lnTo>
                <a:lnTo>
                  <a:pt x="58038" y="2273427"/>
                </a:lnTo>
                <a:lnTo>
                  <a:pt x="58038" y="2270252"/>
                </a:lnTo>
                <a:lnTo>
                  <a:pt x="46227" y="2270252"/>
                </a:lnTo>
                <a:lnTo>
                  <a:pt x="51688" y="2260890"/>
                </a:lnTo>
                <a:lnTo>
                  <a:pt x="45338" y="2250004"/>
                </a:lnTo>
                <a:close/>
              </a:path>
              <a:path w="103504" h="2286000">
                <a:moveTo>
                  <a:pt x="96265" y="2189988"/>
                </a:moveTo>
                <a:lnTo>
                  <a:pt x="92455" y="2191004"/>
                </a:lnTo>
                <a:lnTo>
                  <a:pt x="58038" y="2250004"/>
                </a:lnTo>
                <a:lnTo>
                  <a:pt x="58038" y="2273427"/>
                </a:lnTo>
                <a:lnTo>
                  <a:pt x="59020" y="2273427"/>
                </a:lnTo>
                <a:lnTo>
                  <a:pt x="103377" y="2197354"/>
                </a:lnTo>
                <a:lnTo>
                  <a:pt x="102362" y="2193544"/>
                </a:lnTo>
                <a:lnTo>
                  <a:pt x="96265" y="2189988"/>
                </a:lnTo>
                <a:close/>
              </a:path>
              <a:path w="103504" h="2286000">
                <a:moveTo>
                  <a:pt x="51688" y="2260890"/>
                </a:moveTo>
                <a:lnTo>
                  <a:pt x="46227" y="2270252"/>
                </a:lnTo>
                <a:lnTo>
                  <a:pt x="57150" y="2270252"/>
                </a:lnTo>
                <a:lnTo>
                  <a:pt x="51688" y="2260890"/>
                </a:lnTo>
                <a:close/>
              </a:path>
              <a:path w="103504" h="2286000">
                <a:moveTo>
                  <a:pt x="58038" y="2250004"/>
                </a:moveTo>
                <a:lnTo>
                  <a:pt x="51688" y="2260890"/>
                </a:lnTo>
                <a:lnTo>
                  <a:pt x="57150" y="2270252"/>
                </a:lnTo>
                <a:lnTo>
                  <a:pt x="58038" y="2270252"/>
                </a:lnTo>
                <a:lnTo>
                  <a:pt x="58038" y="2250004"/>
                </a:lnTo>
                <a:close/>
              </a:path>
              <a:path w="103504" h="2286000">
                <a:moveTo>
                  <a:pt x="58038" y="0"/>
                </a:moveTo>
                <a:lnTo>
                  <a:pt x="45338" y="0"/>
                </a:lnTo>
                <a:lnTo>
                  <a:pt x="45338" y="2250004"/>
                </a:lnTo>
                <a:lnTo>
                  <a:pt x="51688" y="2260890"/>
                </a:lnTo>
                <a:lnTo>
                  <a:pt x="58038" y="2250004"/>
                </a:lnTo>
                <a:lnTo>
                  <a:pt x="58038" y="0"/>
                </a:lnTo>
                <a:close/>
              </a:path>
            </a:pathLst>
          </a:custGeom>
          <a:solidFill>
            <a:srgbClr val="FF0000"/>
          </a:solidFill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3C948A-0851-4187-8C30-D76BA4839097}"/>
              </a:ext>
            </a:extLst>
          </p:cNvPr>
          <p:cNvSpPr txBox="1"/>
          <p:nvPr/>
        </p:nvSpPr>
        <p:spPr>
          <a:xfrm>
            <a:off x="4986098" y="3014662"/>
            <a:ext cx="1509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800" b="1" spc="-5" dirty="0">
                <a:solidFill>
                  <a:srgbClr val="FF0000"/>
                </a:solidFill>
                <a:latin typeface="Tahoma"/>
                <a:cs typeface="Tahoma"/>
              </a:rPr>
              <a:t>Language</a:t>
            </a:r>
            <a:endParaRPr lang="en-US" sz="1800" b="1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91884208-EB3E-4009-AB35-28ECACAAC11D}"/>
              </a:ext>
            </a:extLst>
          </p:cNvPr>
          <p:cNvSpPr/>
          <p:nvPr/>
        </p:nvSpPr>
        <p:spPr>
          <a:xfrm rot="16200000">
            <a:off x="6894059" y="2558946"/>
            <a:ext cx="171930" cy="1352404"/>
          </a:xfrm>
          <a:custGeom>
            <a:avLst/>
            <a:gdLst/>
            <a:ahLst/>
            <a:cxnLst/>
            <a:rect l="l" t="t" r="r" b="b"/>
            <a:pathLst>
              <a:path w="103504" h="2286000">
                <a:moveTo>
                  <a:pt x="7112" y="2189988"/>
                </a:moveTo>
                <a:lnTo>
                  <a:pt x="1015" y="2193544"/>
                </a:lnTo>
                <a:lnTo>
                  <a:pt x="0" y="2197354"/>
                </a:lnTo>
                <a:lnTo>
                  <a:pt x="51688" y="2286000"/>
                </a:lnTo>
                <a:lnTo>
                  <a:pt x="59020" y="2273427"/>
                </a:lnTo>
                <a:lnTo>
                  <a:pt x="45338" y="2273427"/>
                </a:lnTo>
                <a:lnTo>
                  <a:pt x="45338" y="2250004"/>
                </a:lnTo>
                <a:lnTo>
                  <a:pt x="10922" y="2191004"/>
                </a:lnTo>
                <a:lnTo>
                  <a:pt x="7112" y="2189988"/>
                </a:lnTo>
                <a:close/>
              </a:path>
              <a:path w="103504" h="2286000">
                <a:moveTo>
                  <a:pt x="45338" y="2250004"/>
                </a:moveTo>
                <a:lnTo>
                  <a:pt x="45338" y="2273427"/>
                </a:lnTo>
                <a:lnTo>
                  <a:pt x="58038" y="2273427"/>
                </a:lnTo>
                <a:lnTo>
                  <a:pt x="58038" y="2270252"/>
                </a:lnTo>
                <a:lnTo>
                  <a:pt x="46227" y="2270252"/>
                </a:lnTo>
                <a:lnTo>
                  <a:pt x="51688" y="2260890"/>
                </a:lnTo>
                <a:lnTo>
                  <a:pt x="45338" y="2250004"/>
                </a:lnTo>
                <a:close/>
              </a:path>
              <a:path w="103504" h="2286000">
                <a:moveTo>
                  <a:pt x="96265" y="2189988"/>
                </a:moveTo>
                <a:lnTo>
                  <a:pt x="92455" y="2191004"/>
                </a:lnTo>
                <a:lnTo>
                  <a:pt x="58038" y="2250004"/>
                </a:lnTo>
                <a:lnTo>
                  <a:pt x="58038" y="2273427"/>
                </a:lnTo>
                <a:lnTo>
                  <a:pt x="59020" y="2273427"/>
                </a:lnTo>
                <a:lnTo>
                  <a:pt x="103377" y="2197354"/>
                </a:lnTo>
                <a:lnTo>
                  <a:pt x="102362" y="2193544"/>
                </a:lnTo>
                <a:lnTo>
                  <a:pt x="96265" y="2189988"/>
                </a:lnTo>
                <a:close/>
              </a:path>
              <a:path w="103504" h="2286000">
                <a:moveTo>
                  <a:pt x="51688" y="2260890"/>
                </a:moveTo>
                <a:lnTo>
                  <a:pt x="46227" y="2270252"/>
                </a:lnTo>
                <a:lnTo>
                  <a:pt x="57150" y="2270252"/>
                </a:lnTo>
                <a:lnTo>
                  <a:pt x="51688" y="2260890"/>
                </a:lnTo>
                <a:close/>
              </a:path>
              <a:path w="103504" h="2286000">
                <a:moveTo>
                  <a:pt x="58038" y="2250004"/>
                </a:moveTo>
                <a:lnTo>
                  <a:pt x="51688" y="2260890"/>
                </a:lnTo>
                <a:lnTo>
                  <a:pt x="57150" y="2270252"/>
                </a:lnTo>
                <a:lnTo>
                  <a:pt x="58038" y="2270252"/>
                </a:lnTo>
                <a:lnTo>
                  <a:pt x="58038" y="2250004"/>
                </a:lnTo>
                <a:close/>
              </a:path>
              <a:path w="103504" h="2286000">
                <a:moveTo>
                  <a:pt x="58038" y="0"/>
                </a:moveTo>
                <a:lnTo>
                  <a:pt x="45338" y="0"/>
                </a:lnTo>
                <a:lnTo>
                  <a:pt x="45338" y="2250004"/>
                </a:lnTo>
                <a:lnTo>
                  <a:pt x="51688" y="2260890"/>
                </a:lnTo>
                <a:lnTo>
                  <a:pt x="58038" y="2250004"/>
                </a:lnTo>
                <a:lnTo>
                  <a:pt x="58038" y="0"/>
                </a:lnTo>
                <a:close/>
              </a:path>
            </a:pathLst>
          </a:custGeom>
          <a:solidFill>
            <a:srgbClr val="FF0000"/>
          </a:solidFill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96FB9-D730-4BF3-BEFB-C17E217B7E0D}"/>
              </a:ext>
            </a:extLst>
          </p:cNvPr>
          <p:cNvSpPr txBox="1"/>
          <p:nvPr/>
        </p:nvSpPr>
        <p:spPr>
          <a:xfrm>
            <a:off x="7642974" y="3033164"/>
            <a:ext cx="1509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-5" dirty="0">
                <a:solidFill>
                  <a:srgbClr val="FF0000"/>
                </a:solidFill>
                <a:latin typeface="Tahoma"/>
                <a:cs typeface="Tahoma"/>
              </a:rPr>
              <a:t>Grammar</a:t>
            </a:r>
            <a:endParaRPr lang="en-US" sz="1800" b="1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20" name="object 3">
            <a:extLst>
              <a:ext uri="{FF2B5EF4-FFF2-40B4-BE49-F238E27FC236}">
                <a16:creationId xmlns:a16="http://schemas.microsoft.com/office/drawing/2014/main" id="{0164B865-F9B1-4597-9419-A47F990B6966}"/>
              </a:ext>
            </a:extLst>
          </p:cNvPr>
          <p:cNvSpPr/>
          <p:nvPr/>
        </p:nvSpPr>
        <p:spPr>
          <a:xfrm rot="16200000">
            <a:off x="9495113" y="2570693"/>
            <a:ext cx="166315" cy="1334525"/>
          </a:xfrm>
          <a:custGeom>
            <a:avLst/>
            <a:gdLst/>
            <a:ahLst/>
            <a:cxnLst/>
            <a:rect l="l" t="t" r="r" b="b"/>
            <a:pathLst>
              <a:path w="103504" h="2286000">
                <a:moveTo>
                  <a:pt x="7112" y="2189988"/>
                </a:moveTo>
                <a:lnTo>
                  <a:pt x="1015" y="2193544"/>
                </a:lnTo>
                <a:lnTo>
                  <a:pt x="0" y="2197354"/>
                </a:lnTo>
                <a:lnTo>
                  <a:pt x="51688" y="2286000"/>
                </a:lnTo>
                <a:lnTo>
                  <a:pt x="59020" y="2273427"/>
                </a:lnTo>
                <a:lnTo>
                  <a:pt x="45338" y="2273427"/>
                </a:lnTo>
                <a:lnTo>
                  <a:pt x="45338" y="2250004"/>
                </a:lnTo>
                <a:lnTo>
                  <a:pt x="10922" y="2191004"/>
                </a:lnTo>
                <a:lnTo>
                  <a:pt x="7112" y="2189988"/>
                </a:lnTo>
                <a:close/>
              </a:path>
              <a:path w="103504" h="2286000">
                <a:moveTo>
                  <a:pt x="45338" y="2250004"/>
                </a:moveTo>
                <a:lnTo>
                  <a:pt x="45338" y="2273427"/>
                </a:lnTo>
                <a:lnTo>
                  <a:pt x="58038" y="2273427"/>
                </a:lnTo>
                <a:lnTo>
                  <a:pt x="58038" y="2270252"/>
                </a:lnTo>
                <a:lnTo>
                  <a:pt x="46227" y="2270252"/>
                </a:lnTo>
                <a:lnTo>
                  <a:pt x="51688" y="2260890"/>
                </a:lnTo>
                <a:lnTo>
                  <a:pt x="45338" y="2250004"/>
                </a:lnTo>
                <a:close/>
              </a:path>
              <a:path w="103504" h="2286000">
                <a:moveTo>
                  <a:pt x="96265" y="2189988"/>
                </a:moveTo>
                <a:lnTo>
                  <a:pt x="92455" y="2191004"/>
                </a:lnTo>
                <a:lnTo>
                  <a:pt x="58038" y="2250004"/>
                </a:lnTo>
                <a:lnTo>
                  <a:pt x="58038" y="2273427"/>
                </a:lnTo>
                <a:lnTo>
                  <a:pt x="59020" y="2273427"/>
                </a:lnTo>
                <a:lnTo>
                  <a:pt x="103377" y="2197354"/>
                </a:lnTo>
                <a:lnTo>
                  <a:pt x="102362" y="2193544"/>
                </a:lnTo>
                <a:lnTo>
                  <a:pt x="96265" y="2189988"/>
                </a:lnTo>
                <a:close/>
              </a:path>
              <a:path w="103504" h="2286000">
                <a:moveTo>
                  <a:pt x="51688" y="2260890"/>
                </a:moveTo>
                <a:lnTo>
                  <a:pt x="46227" y="2270252"/>
                </a:lnTo>
                <a:lnTo>
                  <a:pt x="57150" y="2270252"/>
                </a:lnTo>
                <a:lnTo>
                  <a:pt x="51688" y="2260890"/>
                </a:lnTo>
                <a:close/>
              </a:path>
              <a:path w="103504" h="2286000">
                <a:moveTo>
                  <a:pt x="58038" y="2250004"/>
                </a:moveTo>
                <a:lnTo>
                  <a:pt x="51688" y="2260890"/>
                </a:lnTo>
                <a:lnTo>
                  <a:pt x="57150" y="2270252"/>
                </a:lnTo>
                <a:lnTo>
                  <a:pt x="58038" y="2270252"/>
                </a:lnTo>
                <a:lnTo>
                  <a:pt x="58038" y="2250004"/>
                </a:lnTo>
                <a:close/>
              </a:path>
              <a:path w="103504" h="2286000">
                <a:moveTo>
                  <a:pt x="58038" y="0"/>
                </a:moveTo>
                <a:lnTo>
                  <a:pt x="45338" y="0"/>
                </a:lnTo>
                <a:lnTo>
                  <a:pt x="45338" y="2250004"/>
                </a:lnTo>
                <a:lnTo>
                  <a:pt x="51688" y="2260890"/>
                </a:lnTo>
                <a:lnTo>
                  <a:pt x="58038" y="2250004"/>
                </a:lnTo>
                <a:lnTo>
                  <a:pt x="58038" y="0"/>
                </a:lnTo>
                <a:close/>
              </a:path>
            </a:pathLst>
          </a:custGeom>
          <a:solidFill>
            <a:srgbClr val="FF0000"/>
          </a:solidFill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8E67D1-DA9C-473C-A363-574FE1F0EF7D}"/>
              </a:ext>
            </a:extLst>
          </p:cNvPr>
          <p:cNvSpPr txBox="1"/>
          <p:nvPr/>
        </p:nvSpPr>
        <p:spPr>
          <a:xfrm>
            <a:off x="10219653" y="3050481"/>
            <a:ext cx="1509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800" b="1" spc="-5" dirty="0">
                <a:solidFill>
                  <a:srgbClr val="FF0000"/>
                </a:solidFill>
                <a:latin typeface="Tahoma"/>
                <a:cs typeface="Tahoma"/>
              </a:rPr>
              <a:t>Vocabulary</a:t>
            </a:r>
            <a:endParaRPr lang="en-US" sz="1800" b="1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61A14F03-21F7-45D0-948A-47EA231C34FE}"/>
              </a:ext>
            </a:extLst>
          </p:cNvPr>
          <p:cNvSpPr/>
          <p:nvPr/>
        </p:nvSpPr>
        <p:spPr>
          <a:xfrm rot="16200000">
            <a:off x="4407431" y="3058651"/>
            <a:ext cx="150084" cy="1224285"/>
          </a:xfrm>
          <a:custGeom>
            <a:avLst/>
            <a:gdLst/>
            <a:ahLst/>
            <a:cxnLst/>
            <a:rect l="l" t="t" r="r" b="b"/>
            <a:pathLst>
              <a:path w="103504" h="2286000">
                <a:moveTo>
                  <a:pt x="7112" y="2189988"/>
                </a:moveTo>
                <a:lnTo>
                  <a:pt x="1015" y="2193544"/>
                </a:lnTo>
                <a:lnTo>
                  <a:pt x="0" y="2197354"/>
                </a:lnTo>
                <a:lnTo>
                  <a:pt x="51688" y="2286000"/>
                </a:lnTo>
                <a:lnTo>
                  <a:pt x="59020" y="2273427"/>
                </a:lnTo>
                <a:lnTo>
                  <a:pt x="45338" y="2273427"/>
                </a:lnTo>
                <a:lnTo>
                  <a:pt x="45338" y="2250004"/>
                </a:lnTo>
                <a:lnTo>
                  <a:pt x="10922" y="2191004"/>
                </a:lnTo>
                <a:lnTo>
                  <a:pt x="7112" y="2189988"/>
                </a:lnTo>
                <a:close/>
              </a:path>
              <a:path w="103504" h="2286000">
                <a:moveTo>
                  <a:pt x="45338" y="2250004"/>
                </a:moveTo>
                <a:lnTo>
                  <a:pt x="45338" y="2273427"/>
                </a:lnTo>
                <a:lnTo>
                  <a:pt x="58038" y="2273427"/>
                </a:lnTo>
                <a:lnTo>
                  <a:pt x="58038" y="2270252"/>
                </a:lnTo>
                <a:lnTo>
                  <a:pt x="46227" y="2270252"/>
                </a:lnTo>
                <a:lnTo>
                  <a:pt x="51688" y="2260890"/>
                </a:lnTo>
                <a:lnTo>
                  <a:pt x="45338" y="2250004"/>
                </a:lnTo>
                <a:close/>
              </a:path>
              <a:path w="103504" h="2286000">
                <a:moveTo>
                  <a:pt x="96265" y="2189988"/>
                </a:moveTo>
                <a:lnTo>
                  <a:pt x="92455" y="2191004"/>
                </a:lnTo>
                <a:lnTo>
                  <a:pt x="58038" y="2250004"/>
                </a:lnTo>
                <a:lnTo>
                  <a:pt x="58038" y="2273427"/>
                </a:lnTo>
                <a:lnTo>
                  <a:pt x="59020" y="2273427"/>
                </a:lnTo>
                <a:lnTo>
                  <a:pt x="103377" y="2197354"/>
                </a:lnTo>
                <a:lnTo>
                  <a:pt x="102362" y="2193544"/>
                </a:lnTo>
                <a:lnTo>
                  <a:pt x="96265" y="2189988"/>
                </a:lnTo>
                <a:close/>
              </a:path>
              <a:path w="103504" h="2286000">
                <a:moveTo>
                  <a:pt x="51688" y="2260890"/>
                </a:moveTo>
                <a:lnTo>
                  <a:pt x="46227" y="2270252"/>
                </a:lnTo>
                <a:lnTo>
                  <a:pt x="57150" y="2270252"/>
                </a:lnTo>
                <a:lnTo>
                  <a:pt x="51688" y="2260890"/>
                </a:lnTo>
                <a:close/>
              </a:path>
              <a:path w="103504" h="2286000">
                <a:moveTo>
                  <a:pt x="58038" y="2250004"/>
                </a:moveTo>
                <a:lnTo>
                  <a:pt x="51688" y="2260890"/>
                </a:lnTo>
                <a:lnTo>
                  <a:pt x="57150" y="2270252"/>
                </a:lnTo>
                <a:lnTo>
                  <a:pt x="58038" y="2270252"/>
                </a:lnTo>
                <a:lnTo>
                  <a:pt x="58038" y="2250004"/>
                </a:lnTo>
                <a:close/>
              </a:path>
              <a:path w="103504" h="2286000">
                <a:moveTo>
                  <a:pt x="58038" y="0"/>
                </a:moveTo>
                <a:lnTo>
                  <a:pt x="45338" y="0"/>
                </a:lnTo>
                <a:lnTo>
                  <a:pt x="45338" y="2250004"/>
                </a:lnTo>
                <a:lnTo>
                  <a:pt x="51688" y="2260890"/>
                </a:lnTo>
                <a:lnTo>
                  <a:pt x="58038" y="2250004"/>
                </a:lnTo>
                <a:lnTo>
                  <a:pt x="58038" y="0"/>
                </a:lnTo>
                <a:close/>
              </a:path>
            </a:pathLst>
          </a:custGeom>
          <a:solidFill>
            <a:srgbClr val="FF0000"/>
          </a:solidFill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96BB62-EC2A-4C47-A5A2-A7F66A7886D5}"/>
              </a:ext>
            </a:extLst>
          </p:cNvPr>
          <p:cNvSpPr txBox="1"/>
          <p:nvPr/>
        </p:nvSpPr>
        <p:spPr>
          <a:xfrm>
            <a:off x="5044887" y="3485043"/>
            <a:ext cx="1635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-5" dirty="0">
                <a:solidFill>
                  <a:srgbClr val="FF0000"/>
                </a:solidFill>
                <a:latin typeface="Tahoma"/>
                <a:cs typeface="Tahoma"/>
              </a:rPr>
              <a:t>Professional</a:t>
            </a:r>
            <a:endParaRPr lang="en-US" sz="1800" b="1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8EBE0737-1206-4ECC-B636-D6F3BF19BC19}"/>
              </a:ext>
            </a:extLst>
          </p:cNvPr>
          <p:cNvSpPr/>
          <p:nvPr/>
        </p:nvSpPr>
        <p:spPr>
          <a:xfrm>
            <a:off x="5709983" y="3893750"/>
            <a:ext cx="170363" cy="888478"/>
          </a:xfrm>
          <a:custGeom>
            <a:avLst/>
            <a:gdLst/>
            <a:ahLst/>
            <a:cxnLst/>
            <a:rect l="l" t="t" r="r" b="b"/>
            <a:pathLst>
              <a:path w="103504" h="2286000">
                <a:moveTo>
                  <a:pt x="7112" y="2189988"/>
                </a:moveTo>
                <a:lnTo>
                  <a:pt x="1015" y="2193544"/>
                </a:lnTo>
                <a:lnTo>
                  <a:pt x="0" y="2197354"/>
                </a:lnTo>
                <a:lnTo>
                  <a:pt x="51688" y="2286000"/>
                </a:lnTo>
                <a:lnTo>
                  <a:pt x="59020" y="2273427"/>
                </a:lnTo>
                <a:lnTo>
                  <a:pt x="45338" y="2273427"/>
                </a:lnTo>
                <a:lnTo>
                  <a:pt x="45338" y="2250004"/>
                </a:lnTo>
                <a:lnTo>
                  <a:pt x="10922" y="2191004"/>
                </a:lnTo>
                <a:lnTo>
                  <a:pt x="7112" y="2189988"/>
                </a:lnTo>
                <a:close/>
              </a:path>
              <a:path w="103504" h="2286000">
                <a:moveTo>
                  <a:pt x="45338" y="2250004"/>
                </a:moveTo>
                <a:lnTo>
                  <a:pt x="45338" y="2273427"/>
                </a:lnTo>
                <a:lnTo>
                  <a:pt x="58038" y="2273427"/>
                </a:lnTo>
                <a:lnTo>
                  <a:pt x="58038" y="2270252"/>
                </a:lnTo>
                <a:lnTo>
                  <a:pt x="46227" y="2270252"/>
                </a:lnTo>
                <a:lnTo>
                  <a:pt x="51688" y="2260890"/>
                </a:lnTo>
                <a:lnTo>
                  <a:pt x="45338" y="2250004"/>
                </a:lnTo>
                <a:close/>
              </a:path>
              <a:path w="103504" h="2286000">
                <a:moveTo>
                  <a:pt x="96265" y="2189988"/>
                </a:moveTo>
                <a:lnTo>
                  <a:pt x="92455" y="2191004"/>
                </a:lnTo>
                <a:lnTo>
                  <a:pt x="58038" y="2250004"/>
                </a:lnTo>
                <a:lnTo>
                  <a:pt x="58038" y="2273427"/>
                </a:lnTo>
                <a:lnTo>
                  <a:pt x="59020" y="2273427"/>
                </a:lnTo>
                <a:lnTo>
                  <a:pt x="103377" y="2197354"/>
                </a:lnTo>
                <a:lnTo>
                  <a:pt x="102362" y="2193544"/>
                </a:lnTo>
                <a:lnTo>
                  <a:pt x="96265" y="2189988"/>
                </a:lnTo>
                <a:close/>
              </a:path>
              <a:path w="103504" h="2286000">
                <a:moveTo>
                  <a:pt x="51688" y="2260890"/>
                </a:moveTo>
                <a:lnTo>
                  <a:pt x="46227" y="2270252"/>
                </a:lnTo>
                <a:lnTo>
                  <a:pt x="57150" y="2270252"/>
                </a:lnTo>
                <a:lnTo>
                  <a:pt x="51688" y="2260890"/>
                </a:lnTo>
                <a:close/>
              </a:path>
              <a:path w="103504" h="2286000">
                <a:moveTo>
                  <a:pt x="58038" y="2250004"/>
                </a:moveTo>
                <a:lnTo>
                  <a:pt x="51688" y="2260890"/>
                </a:lnTo>
                <a:lnTo>
                  <a:pt x="57150" y="2270252"/>
                </a:lnTo>
                <a:lnTo>
                  <a:pt x="58038" y="2270252"/>
                </a:lnTo>
                <a:lnTo>
                  <a:pt x="58038" y="2250004"/>
                </a:lnTo>
                <a:close/>
              </a:path>
              <a:path w="103504" h="2286000">
                <a:moveTo>
                  <a:pt x="58038" y="0"/>
                </a:moveTo>
                <a:lnTo>
                  <a:pt x="45338" y="0"/>
                </a:lnTo>
                <a:lnTo>
                  <a:pt x="45338" y="2250004"/>
                </a:lnTo>
                <a:lnTo>
                  <a:pt x="51688" y="2260890"/>
                </a:lnTo>
                <a:lnTo>
                  <a:pt x="58038" y="2250004"/>
                </a:lnTo>
                <a:lnTo>
                  <a:pt x="58038" y="0"/>
                </a:lnTo>
                <a:close/>
              </a:path>
            </a:pathLst>
          </a:custGeom>
          <a:solidFill>
            <a:srgbClr val="FF0000"/>
          </a:solidFill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ABABBC-2A33-4FAD-8255-03C583BF5D1A}"/>
              </a:ext>
            </a:extLst>
          </p:cNvPr>
          <p:cNvSpPr txBox="1"/>
          <p:nvPr/>
        </p:nvSpPr>
        <p:spPr>
          <a:xfrm>
            <a:off x="4823791" y="4761491"/>
            <a:ext cx="1989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-5" dirty="0">
                <a:solidFill>
                  <a:srgbClr val="FF0000"/>
                </a:solidFill>
                <a:latin typeface="Tahoma"/>
                <a:cs typeface="Tahoma"/>
              </a:rPr>
              <a:t>Corporate Like</a:t>
            </a:r>
            <a:endParaRPr lang="en-US" sz="1800" b="1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17D81749-8455-4E3F-9A3A-6D01B58BD120}"/>
              </a:ext>
            </a:extLst>
          </p:cNvPr>
          <p:cNvSpPr/>
          <p:nvPr/>
        </p:nvSpPr>
        <p:spPr>
          <a:xfrm rot="16200000">
            <a:off x="7145881" y="4426765"/>
            <a:ext cx="212336" cy="1116265"/>
          </a:xfrm>
          <a:custGeom>
            <a:avLst/>
            <a:gdLst/>
            <a:ahLst/>
            <a:cxnLst/>
            <a:rect l="l" t="t" r="r" b="b"/>
            <a:pathLst>
              <a:path w="103504" h="2286000">
                <a:moveTo>
                  <a:pt x="7112" y="2189988"/>
                </a:moveTo>
                <a:lnTo>
                  <a:pt x="1015" y="2193544"/>
                </a:lnTo>
                <a:lnTo>
                  <a:pt x="0" y="2197354"/>
                </a:lnTo>
                <a:lnTo>
                  <a:pt x="51688" y="2286000"/>
                </a:lnTo>
                <a:lnTo>
                  <a:pt x="59020" y="2273427"/>
                </a:lnTo>
                <a:lnTo>
                  <a:pt x="45338" y="2273427"/>
                </a:lnTo>
                <a:lnTo>
                  <a:pt x="45338" y="2250004"/>
                </a:lnTo>
                <a:lnTo>
                  <a:pt x="10922" y="2191004"/>
                </a:lnTo>
                <a:lnTo>
                  <a:pt x="7112" y="2189988"/>
                </a:lnTo>
                <a:close/>
              </a:path>
              <a:path w="103504" h="2286000">
                <a:moveTo>
                  <a:pt x="45338" y="2250004"/>
                </a:moveTo>
                <a:lnTo>
                  <a:pt x="45338" y="2273427"/>
                </a:lnTo>
                <a:lnTo>
                  <a:pt x="58038" y="2273427"/>
                </a:lnTo>
                <a:lnTo>
                  <a:pt x="58038" y="2270252"/>
                </a:lnTo>
                <a:lnTo>
                  <a:pt x="46227" y="2270252"/>
                </a:lnTo>
                <a:lnTo>
                  <a:pt x="51688" y="2260890"/>
                </a:lnTo>
                <a:lnTo>
                  <a:pt x="45338" y="2250004"/>
                </a:lnTo>
                <a:close/>
              </a:path>
              <a:path w="103504" h="2286000">
                <a:moveTo>
                  <a:pt x="96265" y="2189988"/>
                </a:moveTo>
                <a:lnTo>
                  <a:pt x="92455" y="2191004"/>
                </a:lnTo>
                <a:lnTo>
                  <a:pt x="58038" y="2250004"/>
                </a:lnTo>
                <a:lnTo>
                  <a:pt x="58038" y="2273427"/>
                </a:lnTo>
                <a:lnTo>
                  <a:pt x="59020" y="2273427"/>
                </a:lnTo>
                <a:lnTo>
                  <a:pt x="103377" y="2197354"/>
                </a:lnTo>
                <a:lnTo>
                  <a:pt x="102362" y="2193544"/>
                </a:lnTo>
                <a:lnTo>
                  <a:pt x="96265" y="2189988"/>
                </a:lnTo>
                <a:close/>
              </a:path>
              <a:path w="103504" h="2286000">
                <a:moveTo>
                  <a:pt x="51688" y="2260890"/>
                </a:moveTo>
                <a:lnTo>
                  <a:pt x="46227" y="2270252"/>
                </a:lnTo>
                <a:lnTo>
                  <a:pt x="57150" y="2270252"/>
                </a:lnTo>
                <a:lnTo>
                  <a:pt x="51688" y="2260890"/>
                </a:lnTo>
                <a:close/>
              </a:path>
              <a:path w="103504" h="2286000">
                <a:moveTo>
                  <a:pt x="58038" y="2250004"/>
                </a:moveTo>
                <a:lnTo>
                  <a:pt x="51688" y="2260890"/>
                </a:lnTo>
                <a:lnTo>
                  <a:pt x="57150" y="2270252"/>
                </a:lnTo>
                <a:lnTo>
                  <a:pt x="58038" y="2270252"/>
                </a:lnTo>
                <a:lnTo>
                  <a:pt x="58038" y="2250004"/>
                </a:lnTo>
                <a:close/>
              </a:path>
              <a:path w="103504" h="2286000">
                <a:moveTo>
                  <a:pt x="58038" y="0"/>
                </a:moveTo>
                <a:lnTo>
                  <a:pt x="45338" y="0"/>
                </a:lnTo>
                <a:lnTo>
                  <a:pt x="45338" y="2250004"/>
                </a:lnTo>
                <a:lnTo>
                  <a:pt x="51688" y="2260890"/>
                </a:lnTo>
                <a:lnTo>
                  <a:pt x="58038" y="2250004"/>
                </a:lnTo>
                <a:lnTo>
                  <a:pt x="58038" y="0"/>
                </a:lnTo>
                <a:close/>
              </a:path>
            </a:pathLst>
          </a:custGeom>
          <a:solidFill>
            <a:srgbClr val="FF0000"/>
          </a:solidFill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E46C15-F7A3-44BB-97CE-233FCC7DF9BC}"/>
              </a:ext>
            </a:extLst>
          </p:cNvPr>
          <p:cNvSpPr txBox="1"/>
          <p:nvPr/>
        </p:nvSpPr>
        <p:spPr>
          <a:xfrm>
            <a:off x="7783677" y="4782227"/>
            <a:ext cx="1509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-5" dirty="0">
                <a:solidFill>
                  <a:srgbClr val="FF0000"/>
                </a:solidFill>
                <a:latin typeface="Tahoma"/>
                <a:cs typeface="Tahoma"/>
              </a:rPr>
              <a:t>Flowery</a:t>
            </a:r>
            <a:endParaRPr lang="en-US" sz="1800" b="1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BEF11558-AF89-4AD5-A971-5C2218199CCA}"/>
              </a:ext>
            </a:extLst>
          </p:cNvPr>
          <p:cNvSpPr/>
          <p:nvPr/>
        </p:nvSpPr>
        <p:spPr>
          <a:xfrm>
            <a:off x="8312310" y="5111803"/>
            <a:ext cx="142578" cy="1010399"/>
          </a:xfrm>
          <a:custGeom>
            <a:avLst/>
            <a:gdLst/>
            <a:ahLst/>
            <a:cxnLst/>
            <a:rect l="l" t="t" r="r" b="b"/>
            <a:pathLst>
              <a:path w="103504" h="2286000">
                <a:moveTo>
                  <a:pt x="7112" y="2189988"/>
                </a:moveTo>
                <a:lnTo>
                  <a:pt x="1015" y="2193544"/>
                </a:lnTo>
                <a:lnTo>
                  <a:pt x="0" y="2197354"/>
                </a:lnTo>
                <a:lnTo>
                  <a:pt x="51688" y="2286000"/>
                </a:lnTo>
                <a:lnTo>
                  <a:pt x="59020" y="2273427"/>
                </a:lnTo>
                <a:lnTo>
                  <a:pt x="45338" y="2273427"/>
                </a:lnTo>
                <a:lnTo>
                  <a:pt x="45338" y="2250004"/>
                </a:lnTo>
                <a:lnTo>
                  <a:pt x="10922" y="2191004"/>
                </a:lnTo>
                <a:lnTo>
                  <a:pt x="7112" y="2189988"/>
                </a:lnTo>
                <a:close/>
              </a:path>
              <a:path w="103504" h="2286000">
                <a:moveTo>
                  <a:pt x="45338" y="2250004"/>
                </a:moveTo>
                <a:lnTo>
                  <a:pt x="45338" y="2273427"/>
                </a:lnTo>
                <a:lnTo>
                  <a:pt x="58038" y="2273427"/>
                </a:lnTo>
                <a:lnTo>
                  <a:pt x="58038" y="2270252"/>
                </a:lnTo>
                <a:lnTo>
                  <a:pt x="46227" y="2270252"/>
                </a:lnTo>
                <a:lnTo>
                  <a:pt x="51688" y="2260890"/>
                </a:lnTo>
                <a:lnTo>
                  <a:pt x="45338" y="2250004"/>
                </a:lnTo>
                <a:close/>
              </a:path>
              <a:path w="103504" h="2286000">
                <a:moveTo>
                  <a:pt x="96265" y="2189988"/>
                </a:moveTo>
                <a:lnTo>
                  <a:pt x="92455" y="2191004"/>
                </a:lnTo>
                <a:lnTo>
                  <a:pt x="58038" y="2250004"/>
                </a:lnTo>
                <a:lnTo>
                  <a:pt x="58038" y="2273427"/>
                </a:lnTo>
                <a:lnTo>
                  <a:pt x="59020" y="2273427"/>
                </a:lnTo>
                <a:lnTo>
                  <a:pt x="103377" y="2197354"/>
                </a:lnTo>
                <a:lnTo>
                  <a:pt x="102362" y="2193544"/>
                </a:lnTo>
                <a:lnTo>
                  <a:pt x="96265" y="2189988"/>
                </a:lnTo>
                <a:close/>
              </a:path>
              <a:path w="103504" h="2286000">
                <a:moveTo>
                  <a:pt x="51688" y="2260890"/>
                </a:moveTo>
                <a:lnTo>
                  <a:pt x="46227" y="2270252"/>
                </a:lnTo>
                <a:lnTo>
                  <a:pt x="57150" y="2270252"/>
                </a:lnTo>
                <a:lnTo>
                  <a:pt x="51688" y="2260890"/>
                </a:lnTo>
                <a:close/>
              </a:path>
              <a:path w="103504" h="2286000">
                <a:moveTo>
                  <a:pt x="58038" y="2250004"/>
                </a:moveTo>
                <a:lnTo>
                  <a:pt x="51688" y="2260890"/>
                </a:lnTo>
                <a:lnTo>
                  <a:pt x="57150" y="2270252"/>
                </a:lnTo>
                <a:lnTo>
                  <a:pt x="58038" y="2270252"/>
                </a:lnTo>
                <a:lnTo>
                  <a:pt x="58038" y="2250004"/>
                </a:lnTo>
                <a:close/>
              </a:path>
              <a:path w="103504" h="2286000">
                <a:moveTo>
                  <a:pt x="58038" y="0"/>
                </a:moveTo>
                <a:lnTo>
                  <a:pt x="45338" y="0"/>
                </a:lnTo>
                <a:lnTo>
                  <a:pt x="45338" y="2250004"/>
                </a:lnTo>
                <a:lnTo>
                  <a:pt x="51688" y="2260890"/>
                </a:lnTo>
                <a:lnTo>
                  <a:pt x="58038" y="2250004"/>
                </a:lnTo>
                <a:lnTo>
                  <a:pt x="58038" y="0"/>
                </a:lnTo>
                <a:close/>
              </a:path>
            </a:pathLst>
          </a:custGeom>
          <a:solidFill>
            <a:srgbClr val="FF0000"/>
          </a:solidFill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277A75-F91E-4B70-9E2D-0503302D8338}"/>
              </a:ext>
            </a:extLst>
          </p:cNvPr>
          <p:cNvSpPr txBox="1"/>
          <p:nvPr/>
        </p:nvSpPr>
        <p:spPr>
          <a:xfrm>
            <a:off x="7642974" y="6071426"/>
            <a:ext cx="1509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b="1" spc="-5" dirty="0">
                <a:solidFill>
                  <a:srgbClr val="FF0000"/>
                </a:solidFill>
                <a:latin typeface="Tahoma"/>
                <a:cs typeface="Tahoma"/>
              </a:rPr>
              <a:t>Level of Vocabulary</a:t>
            </a:r>
            <a:endParaRPr lang="en-US" sz="1800" b="1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A52F1545-6492-4F14-9444-7EFFF894F98E}"/>
              </a:ext>
            </a:extLst>
          </p:cNvPr>
          <p:cNvSpPr/>
          <p:nvPr/>
        </p:nvSpPr>
        <p:spPr>
          <a:xfrm rot="16200000">
            <a:off x="9719687" y="5767925"/>
            <a:ext cx="93151" cy="1334525"/>
          </a:xfrm>
          <a:custGeom>
            <a:avLst/>
            <a:gdLst/>
            <a:ahLst/>
            <a:cxnLst/>
            <a:rect l="l" t="t" r="r" b="b"/>
            <a:pathLst>
              <a:path w="103504" h="2286000">
                <a:moveTo>
                  <a:pt x="7112" y="2189988"/>
                </a:moveTo>
                <a:lnTo>
                  <a:pt x="1015" y="2193544"/>
                </a:lnTo>
                <a:lnTo>
                  <a:pt x="0" y="2197354"/>
                </a:lnTo>
                <a:lnTo>
                  <a:pt x="51688" y="2286000"/>
                </a:lnTo>
                <a:lnTo>
                  <a:pt x="59020" y="2273427"/>
                </a:lnTo>
                <a:lnTo>
                  <a:pt x="45338" y="2273427"/>
                </a:lnTo>
                <a:lnTo>
                  <a:pt x="45338" y="2250004"/>
                </a:lnTo>
                <a:lnTo>
                  <a:pt x="10922" y="2191004"/>
                </a:lnTo>
                <a:lnTo>
                  <a:pt x="7112" y="2189988"/>
                </a:lnTo>
                <a:close/>
              </a:path>
              <a:path w="103504" h="2286000">
                <a:moveTo>
                  <a:pt x="45338" y="2250004"/>
                </a:moveTo>
                <a:lnTo>
                  <a:pt x="45338" y="2273427"/>
                </a:lnTo>
                <a:lnTo>
                  <a:pt x="58038" y="2273427"/>
                </a:lnTo>
                <a:lnTo>
                  <a:pt x="58038" y="2270252"/>
                </a:lnTo>
                <a:lnTo>
                  <a:pt x="46227" y="2270252"/>
                </a:lnTo>
                <a:lnTo>
                  <a:pt x="51688" y="2260890"/>
                </a:lnTo>
                <a:lnTo>
                  <a:pt x="45338" y="2250004"/>
                </a:lnTo>
                <a:close/>
              </a:path>
              <a:path w="103504" h="2286000">
                <a:moveTo>
                  <a:pt x="96265" y="2189988"/>
                </a:moveTo>
                <a:lnTo>
                  <a:pt x="92455" y="2191004"/>
                </a:lnTo>
                <a:lnTo>
                  <a:pt x="58038" y="2250004"/>
                </a:lnTo>
                <a:lnTo>
                  <a:pt x="58038" y="2273427"/>
                </a:lnTo>
                <a:lnTo>
                  <a:pt x="59020" y="2273427"/>
                </a:lnTo>
                <a:lnTo>
                  <a:pt x="103377" y="2197354"/>
                </a:lnTo>
                <a:lnTo>
                  <a:pt x="102362" y="2193544"/>
                </a:lnTo>
                <a:lnTo>
                  <a:pt x="96265" y="2189988"/>
                </a:lnTo>
                <a:close/>
              </a:path>
              <a:path w="103504" h="2286000">
                <a:moveTo>
                  <a:pt x="51688" y="2260890"/>
                </a:moveTo>
                <a:lnTo>
                  <a:pt x="46227" y="2270252"/>
                </a:lnTo>
                <a:lnTo>
                  <a:pt x="57150" y="2270252"/>
                </a:lnTo>
                <a:lnTo>
                  <a:pt x="51688" y="2260890"/>
                </a:lnTo>
                <a:close/>
              </a:path>
              <a:path w="103504" h="2286000">
                <a:moveTo>
                  <a:pt x="58038" y="2250004"/>
                </a:moveTo>
                <a:lnTo>
                  <a:pt x="51688" y="2260890"/>
                </a:lnTo>
                <a:lnTo>
                  <a:pt x="57150" y="2270252"/>
                </a:lnTo>
                <a:lnTo>
                  <a:pt x="58038" y="2270252"/>
                </a:lnTo>
                <a:lnTo>
                  <a:pt x="58038" y="2250004"/>
                </a:lnTo>
                <a:close/>
              </a:path>
              <a:path w="103504" h="2286000">
                <a:moveTo>
                  <a:pt x="58038" y="0"/>
                </a:moveTo>
                <a:lnTo>
                  <a:pt x="45338" y="0"/>
                </a:lnTo>
                <a:lnTo>
                  <a:pt x="45338" y="2250004"/>
                </a:lnTo>
                <a:lnTo>
                  <a:pt x="51688" y="2260890"/>
                </a:lnTo>
                <a:lnTo>
                  <a:pt x="58038" y="2250004"/>
                </a:lnTo>
                <a:lnTo>
                  <a:pt x="58038" y="0"/>
                </a:lnTo>
                <a:close/>
              </a:path>
            </a:pathLst>
          </a:custGeom>
          <a:solidFill>
            <a:srgbClr val="FF0000"/>
          </a:solidFill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5A24BE-F3BD-4D1E-91C4-5484AE356B4D}"/>
              </a:ext>
            </a:extLst>
          </p:cNvPr>
          <p:cNvSpPr txBox="1"/>
          <p:nvPr/>
        </p:nvSpPr>
        <p:spPr>
          <a:xfrm>
            <a:off x="10309014" y="6112046"/>
            <a:ext cx="1509034" cy="659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b="1" spc="-5" dirty="0">
                <a:solidFill>
                  <a:srgbClr val="FF0000"/>
                </a:solidFill>
                <a:latin typeface="Tahoma"/>
                <a:cs typeface="Tahoma"/>
              </a:rPr>
              <a:t>Targeted</a:t>
            </a:r>
          </a:p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1800" b="1" spc="-5" dirty="0">
                <a:solidFill>
                  <a:srgbClr val="FF0000"/>
                </a:solidFill>
                <a:latin typeface="Tahoma"/>
                <a:cs typeface="Tahoma"/>
              </a:rPr>
              <a:t>Audience</a:t>
            </a:r>
            <a:endParaRPr lang="en-US" sz="1800" b="1" dirty="0">
              <a:solidFill>
                <a:srgbClr val="FF0000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443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"/>
                            </p:stCondLst>
                            <p:childTnLst>
                              <p:par>
                                <p:cTn id="9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500"/>
                            </p:stCondLst>
                            <p:childTnLst>
                              <p:par>
                                <p:cTn id="9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00"/>
                            </p:stCondLst>
                            <p:childTnLst>
                              <p:par>
                                <p:cTn id="10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0"/>
                            </p:stCondLst>
                            <p:childTnLst>
                              <p:par>
                                <p:cTn id="10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3" grpId="0"/>
      <p:bldP spid="12" grpId="0"/>
      <p:bldP spid="15" grpId="0" animBg="1"/>
      <p:bldP spid="16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048603">
            <a:extLst>
              <a:ext uri="{FF2B5EF4-FFF2-40B4-BE49-F238E27FC236}">
                <a16:creationId xmlns:a16="http://schemas.microsoft.com/office/drawing/2014/main" id="{80E1C75D-EE85-460B-8D97-CC9F5373E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779" y="1190384"/>
            <a:ext cx="10344204" cy="114189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00FF"/>
                </a:solidFill>
              </a:rPr>
              <a:t>CONTENT WRITING</a:t>
            </a:r>
            <a:endParaRPr lang="en-GB" sz="5400" b="1" dirty="0">
              <a:solidFill>
                <a:srgbClr val="0000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85F890-F764-4BBB-A4C4-B84562DDC9AB}"/>
              </a:ext>
            </a:extLst>
          </p:cNvPr>
          <p:cNvGrpSpPr/>
          <p:nvPr/>
        </p:nvGrpSpPr>
        <p:grpSpPr>
          <a:xfrm>
            <a:off x="2087038" y="3013006"/>
            <a:ext cx="8017685" cy="2128838"/>
            <a:chOff x="1166072" y="2774466"/>
            <a:chExt cx="9859618" cy="216010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E16B222-1F85-47AE-BFF9-ED05F89C7EBB}"/>
                </a:ext>
              </a:extLst>
            </p:cNvPr>
            <p:cNvSpPr/>
            <p:nvPr/>
          </p:nvSpPr>
          <p:spPr>
            <a:xfrm>
              <a:off x="1166072" y="2774466"/>
              <a:ext cx="9859618" cy="216010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966043E-708F-4C44-97AA-D039B11395DC}"/>
                </a:ext>
              </a:extLst>
            </p:cNvPr>
            <p:cNvSpPr txBox="1"/>
            <p:nvPr/>
          </p:nvSpPr>
          <p:spPr>
            <a:xfrm>
              <a:off x="1479984" y="3429000"/>
              <a:ext cx="9422295" cy="843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FF0000"/>
                  </a:solidFill>
                </a:rPr>
                <a:t>Understanding Creativity</a:t>
              </a:r>
            </a:p>
          </p:txBody>
        </p:sp>
      </p:grpSp>
      <p:sp>
        <p:nvSpPr>
          <p:cNvPr id="14" name="TextBox 3">
            <a:extLst>
              <a:ext uri="{FF2B5EF4-FFF2-40B4-BE49-F238E27FC236}">
                <a16:creationId xmlns:a16="http://schemas.microsoft.com/office/drawing/2014/main" id="{A085F6D3-DA07-4589-8BAE-5F5300BAAB56}"/>
              </a:ext>
            </a:extLst>
          </p:cNvPr>
          <p:cNvSpPr txBox="1"/>
          <p:nvPr/>
        </p:nvSpPr>
        <p:spPr>
          <a:xfrm>
            <a:off x="2276796" y="73719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O N T E N T   W R I T I N 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486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048603">
            <a:extLst>
              <a:ext uri="{FF2B5EF4-FFF2-40B4-BE49-F238E27FC236}">
                <a16:creationId xmlns:a16="http://schemas.microsoft.com/office/drawing/2014/main" id="{80E1C75D-EE85-460B-8D97-CC9F5373E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420" y="1314886"/>
            <a:ext cx="10881423" cy="114189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00FF"/>
                </a:solidFill>
              </a:rPr>
              <a:t>Understanding Creativity</a:t>
            </a:r>
            <a:endParaRPr lang="en-GB" sz="5400" b="1" dirty="0">
              <a:solidFill>
                <a:srgbClr val="00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E1855A-84FF-4090-A6AF-3916231EC410}"/>
              </a:ext>
            </a:extLst>
          </p:cNvPr>
          <p:cNvSpPr txBox="1"/>
          <p:nvPr/>
        </p:nvSpPr>
        <p:spPr>
          <a:xfrm>
            <a:off x="1437102" y="2990063"/>
            <a:ext cx="993913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26A6D1"/>
                </a:solidFill>
              </a:rPr>
              <a:t>Corporate/Professional Writing </a:t>
            </a:r>
            <a:r>
              <a:rPr lang="en-US" sz="2400" b="1" dirty="0">
                <a:solidFill>
                  <a:srgbClr val="FF0000"/>
                </a:solidFill>
              </a:rPr>
              <a:t>( e.g. Website Content Writing)</a:t>
            </a:r>
          </a:p>
          <a:p>
            <a:endParaRPr lang="en-US" sz="2800" b="1" dirty="0">
              <a:solidFill>
                <a:srgbClr val="26A6D1"/>
              </a:solidFill>
            </a:endParaRPr>
          </a:p>
          <a:p>
            <a:r>
              <a:rPr lang="en-US" sz="2800" b="1" dirty="0">
                <a:solidFill>
                  <a:srgbClr val="26A6D1"/>
                </a:solidFill>
              </a:rPr>
              <a:t>	</a:t>
            </a:r>
            <a:r>
              <a:rPr lang="en-US" sz="2000" b="1" dirty="0">
                <a:solidFill>
                  <a:srgbClr val="FF0000"/>
                </a:solidFill>
              </a:rPr>
              <a:t>- Creativity with </a:t>
            </a:r>
            <a:r>
              <a:rPr lang="en-US" sz="2000" b="1" dirty="0">
                <a:solidFill>
                  <a:srgbClr val="385723"/>
                </a:solidFill>
              </a:rPr>
              <a:t>JARGONS</a:t>
            </a:r>
            <a:r>
              <a:rPr lang="en-US" sz="2000" b="1" dirty="0">
                <a:solidFill>
                  <a:srgbClr val="FF0000"/>
                </a:solidFill>
              </a:rPr>
              <a:t> and not adjectives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	- Stating </a:t>
            </a:r>
            <a:r>
              <a:rPr lang="en-US" sz="2000" b="1" dirty="0">
                <a:solidFill>
                  <a:srgbClr val="385723"/>
                </a:solidFill>
              </a:rPr>
              <a:t>FACTS</a:t>
            </a:r>
            <a:r>
              <a:rPr lang="en-US" sz="2000" b="1" dirty="0">
                <a:solidFill>
                  <a:srgbClr val="FF0000"/>
                </a:solidFill>
              </a:rPr>
              <a:t> than fluff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	- Creativity with </a:t>
            </a:r>
            <a:r>
              <a:rPr lang="en-US" sz="2000" b="1" dirty="0">
                <a:solidFill>
                  <a:srgbClr val="385723"/>
                </a:solidFill>
              </a:rPr>
              <a:t>PRESENTATION</a:t>
            </a:r>
            <a:r>
              <a:rPr lang="en-US" sz="2000" b="1" dirty="0">
                <a:solidFill>
                  <a:srgbClr val="FF0000"/>
                </a:solidFill>
              </a:rPr>
              <a:t> than words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	- Example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96BF2F2D-406F-40C8-9A03-BDE21607AAB6}"/>
              </a:ext>
            </a:extLst>
          </p:cNvPr>
          <p:cNvSpPr txBox="1"/>
          <p:nvPr/>
        </p:nvSpPr>
        <p:spPr>
          <a:xfrm>
            <a:off x="2276796" y="73719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O N T E N T   W R I T I N 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15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048603">
            <a:extLst>
              <a:ext uri="{FF2B5EF4-FFF2-40B4-BE49-F238E27FC236}">
                <a16:creationId xmlns:a16="http://schemas.microsoft.com/office/drawing/2014/main" id="{80E1C75D-EE85-460B-8D97-CC9F5373E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420" y="1314886"/>
            <a:ext cx="10881423" cy="114189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00FF"/>
                </a:solidFill>
              </a:rPr>
              <a:t>Understanding Creativity</a:t>
            </a:r>
            <a:endParaRPr lang="en-GB" sz="5400" b="1" dirty="0">
              <a:solidFill>
                <a:srgbClr val="00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E1855A-84FF-4090-A6AF-3916231EC410}"/>
              </a:ext>
            </a:extLst>
          </p:cNvPr>
          <p:cNvSpPr txBox="1"/>
          <p:nvPr/>
        </p:nvSpPr>
        <p:spPr>
          <a:xfrm>
            <a:off x="1532352" y="2685263"/>
            <a:ext cx="993913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26A6D1"/>
                </a:solidFill>
              </a:rPr>
              <a:t>Article Writing </a:t>
            </a:r>
            <a:r>
              <a:rPr lang="en-US" sz="2400" b="1" dirty="0">
                <a:solidFill>
                  <a:srgbClr val="FF0000"/>
                </a:solidFill>
              </a:rPr>
              <a:t>( </a:t>
            </a:r>
            <a:r>
              <a:rPr lang="en-US" sz="2400" b="1" dirty="0" err="1">
                <a:solidFill>
                  <a:srgbClr val="FF0000"/>
                </a:solidFill>
              </a:rPr>
              <a:t>eg.</a:t>
            </a:r>
            <a:r>
              <a:rPr lang="en-US" sz="2400" b="1" dirty="0">
                <a:solidFill>
                  <a:srgbClr val="FF0000"/>
                </a:solidFill>
              </a:rPr>
              <a:t> CWD, Rolex)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dirty="0">
              <a:solidFill>
                <a:srgbClr val="26A6D1"/>
              </a:solidFill>
            </a:endParaRPr>
          </a:p>
          <a:p>
            <a:r>
              <a:rPr lang="en-US" sz="2800" b="1" dirty="0">
                <a:solidFill>
                  <a:srgbClr val="26A6D1"/>
                </a:solidFill>
              </a:rPr>
              <a:t>	</a:t>
            </a:r>
            <a:r>
              <a:rPr lang="en-US" sz="2000" b="1" dirty="0">
                <a:solidFill>
                  <a:srgbClr val="FF0000"/>
                </a:solidFill>
              </a:rPr>
              <a:t>- Creative in the beginning – </a:t>
            </a:r>
            <a:r>
              <a:rPr lang="en-US" sz="2000" b="1" dirty="0">
                <a:solidFill>
                  <a:srgbClr val="385723"/>
                </a:solidFill>
              </a:rPr>
              <a:t>ENGAGING</a:t>
            </a:r>
            <a:r>
              <a:rPr lang="en-US" sz="2000" b="1" dirty="0">
                <a:solidFill>
                  <a:srgbClr val="FF0000"/>
                </a:solidFill>
              </a:rPr>
              <a:t> rather than mundane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	- Keeping it </a:t>
            </a:r>
            <a:r>
              <a:rPr lang="en-US" sz="2000" b="1" dirty="0">
                <a:solidFill>
                  <a:srgbClr val="385723"/>
                </a:solidFill>
              </a:rPr>
              <a:t>INTERACTIVE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	- </a:t>
            </a:r>
            <a:r>
              <a:rPr lang="en-US" sz="2000" b="1" dirty="0">
                <a:solidFill>
                  <a:srgbClr val="385723"/>
                </a:solidFill>
              </a:rPr>
              <a:t>UNIQUE/FRESH </a:t>
            </a:r>
            <a:r>
              <a:rPr lang="en-US" sz="2000" b="1" dirty="0">
                <a:solidFill>
                  <a:srgbClr val="FF0000"/>
                </a:solidFill>
              </a:rPr>
              <a:t>Vs TRITE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	- Usage of </a:t>
            </a:r>
            <a:r>
              <a:rPr lang="en-US" sz="2000" b="1" dirty="0">
                <a:solidFill>
                  <a:srgbClr val="385723"/>
                </a:solidFill>
              </a:rPr>
              <a:t>QUOTATIONS</a:t>
            </a:r>
            <a:r>
              <a:rPr lang="en-US" sz="2000" b="1" dirty="0">
                <a:solidFill>
                  <a:srgbClr val="FF0000"/>
                </a:solidFill>
              </a:rPr>
              <a:t> (and molding them)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	- Example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96BF2F2D-406F-40C8-9A03-BDE21607AAB6}"/>
              </a:ext>
            </a:extLst>
          </p:cNvPr>
          <p:cNvSpPr txBox="1"/>
          <p:nvPr/>
        </p:nvSpPr>
        <p:spPr>
          <a:xfrm>
            <a:off x="2276796" y="73719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O N T E N T   W R I T I N 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995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048603">
            <a:extLst>
              <a:ext uri="{FF2B5EF4-FFF2-40B4-BE49-F238E27FC236}">
                <a16:creationId xmlns:a16="http://schemas.microsoft.com/office/drawing/2014/main" id="{80E1C75D-EE85-460B-8D97-CC9F5373E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420" y="1314886"/>
            <a:ext cx="10881423" cy="114189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00FF"/>
                </a:solidFill>
              </a:rPr>
              <a:t>Understanding Creativity</a:t>
            </a:r>
            <a:endParaRPr lang="en-GB" sz="5400" b="1" dirty="0">
              <a:solidFill>
                <a:srgbClr val="00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E1855A-84FF-4090-A6AF-3916231EC410}"/>
              </a:ext>
            </a:extLst>
          </p:cNvPr>
          <p:cNvSpPr txBox="1"/>
          <p:nvPr/>
        </p:nvSpPr>
        <p:spPr>
          <a:xfrm>
            <a:off x="382138" y="2576079"/>
            <a:ext cx="1244636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26A6D1"/>
                </a:solidFill>
              </a:rPr>
              <a:t>Sales/Communication Material Content </a:t>
            </a:r>
            <a:r>
              <a:rPr lang="en-US" sz="2400" b="1" dirty="0">
                <a:solidFill>
                  <a:srgbClr val="FF0000"/>
                </a:solidFill>
              </a:rPr>
              <a:t>(Brochures, Mailers, Flyers, Newsletter)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26A6D1"/>
                </a:solidFill>
              </a:rPr>
              <a:t>	</a:t>
            </a:r>
            <a:r>
              <a:rPr lang="en-US" sz="2000" b="1" dirty="0">
                <a:solidFill>
                  <a:srgbClr val="FF0000"/>
                </a:solidFill>
              </a:rPr>
              <a:t>- Be </a:t>
            </a:r>
            <a:r>
              <a:rPr lang="en-US" sz="2000" b="1" dirty="0">
                <a:solidFill>
                  <a:srgbClr val="385723"/>
                </a:solidFill>
              </a:rPr>
              <a:t>OBJECT ORIENTED </a:t>
            </a:r>
            <a:r>
              <a:rPr lang="en-US" sz="2000" b="1" dirty="0">
                <a:solidFill>
                  <a:srgbClr val="FF0000"/>
                </a:solidFill>
              </a:rPr>
              <a:t>than language oriented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		--&gt; Know your TARGET AUDIENCE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		--&gt; Understand the CONTEXT of language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		--&gt; Use REFERENCE POINTS to benchmark content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		--&gt; Check TONALITY – Formal/ Informal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		--&gt; Play in LANGUAGE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96BF2F2D-406F-40C8-9A03-BDE21607AAB6}"/>
              </a:ext>
            </a:extLst>
          </p:cNvPr>
          <p:cNvSpPr txBox="1"/>
          <p:nvPr/>
        </p:nvSpPr>
        <p:spPr>
          <a:xfrm>
            <a:off x="2276796" y="73719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O N T E N T   W R I T I N 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37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048603">
            <a:extLst>
              <a:ext uri="{FF2B5EF4-FFF2-40B4-BE49-F238E27FC236}">
                <a16:creationId xmlns:a16="http://schemas.microsoft.com/office/drawing/2014/main" id="{80E1C75D-EE85-460B-8D97-CC9F5373E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779" y="1190384"/>
            <a:ext cx="10344204" cy="114189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00FF"/>
                </a:solidFill>
              </a:rPr>
              <a:t>CONTENT WRITING</a:t>
            </a:r>
            <a:endParaRPr lang="en-GB" sz="5400" b="1" dirty="0">
              <a:solidFill>
                <a:srgbClr val="0000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85F890-F764-4BBB-A4C4-B84562DDC9AB}"/>
              </a:ext>
            </a:extLst>
          </p:cNvPr>
          <p:cNvGrpSpPr/>
          <p:nvPr/>
        </p:nvGrpSpPr>
        <p:grpSpPr>
          <a:xfrm>
            <a:off x="2087038" y="3013006"/>
            <a:ext cx="8017685" cy="2128838"/>
            <a:chOff x="1166072" y="2774466"/>
            <a:chExt cx="9859618" cy="216010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E16B222-1F85-47AE-BFF9-ED05F89C7EBB}"/>
                </a:ext>
              </a:extLst>
            </p:cNvPr>
            <p:cNvSpPr/>
            <p:nvPr/>
          </p:nvSpPr>
          <p:spPr>
            <a:xfrm>
              <a:off x="1166072" y="2774466"/>
              <a:ext cx="9859618" cy="216010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966043E-708F-4C44-97AA-D039B11395DC}"/>
                </a:ext>
              </a:extLst>
            </p:cNvPr>
            <p:cNvSpPr txBox="1"/>
            <p:nvPr/>
          </p:nvSpPr>
          <p:spPr>
            <a:xfrm>
              <a:off x="1479984" y="3429000"/>
              <a:ext cx="9422295" cy="843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FF0000"/>
                  </a:solidFill>
                </a:rPr>
                <a:t>Types of Content Writing</a:t>
              </a:r>
            </a:p>
          </p:txBody>
        </p:sp>
      </p:grpSp>
      <p:sp>
        <p:nvSpPr>
          <p:cNvPr id="14" name="TextBox 3">
            <a:extLst>
              <a:ext uri="{FF2B5EF4-FFF2-40B4-BE49-F238E27FC236}">
                <a16:creationId xmlns:a16="http://schemas.microsoft.com/office/drawing/2014/main" id="{A085F6D3-DA07-4589-8BAE-5F5300BAAB56}"/>
              </a:ext>
            </a:extLst>
          </p:cNvPr>
          <p:cNvSpPr txBox="1"/>
          <p:nvPr/>
        </p:nvSpPr>
        <p:spPr>
          <a:xfrm>
            <a:off x="2276796" y="73719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O N T E N T   W R I T I N 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646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048603">
            <a:extLst>
              <a:ext uri="{FF2B5EF4-FFF2-40B4-BE49-F238E27FC236}">
                <a16:creationId xmlns:a16="http://schemas.microsoft.com/office/drawing/2014/main" id="{80E1C75D-EE85-460B-8D97-CC9F5373E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420" y="1314886"/>
            <a:ext cx="10881423" cy="114189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00FF"/>
                </a:solidFill>
              </a:rPr>
              <a:t>Types of Content Writing</a:t>
            </a:r>
            <a:endParaRPr lang="en-GB" sz="5400" b="1" dirty="0">
              <a:solidFill>
                <a:srgbClr val="00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E1855A-84FF-4090-A6AF-3916231EC410}"/>
              </a:ext>
            </a:extLst>
          </p:cNvPr>
          <p:cNvSpPr txBox="1"/>
          <p:nvPr/>
        </p:nvSpPr>
        <p:spPr>
          <a:xfrm>
            <a:off x="2746437" y="2456782"/>
            <a:ext cx="79429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</a:rPr>
              <a:t>Do-it-Yourself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</a:rPr>
              <a:t>Article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</a:rPr>
              <a:t>Blog 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</a:rPr>
              <a:t>Informative 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</a:rPr>
              <a:t>Sales Copy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</a:rPr>
              <a:t>Description of Products/Services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96BF2F2D-406F-40C8-9A03-BDE21607AAB6}"/>
              </a:ext>
            </a:extLst>
          </p:cNvPr>
          <p:cNvSpPr txBox="1"/>
          <p:nvPr/>
        </p:nvSpPr>
        <p:spPr>
          <a:xfrm>
            <a:off x="2276796" y="73719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O N T E N T   W R I T I N 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241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extBox 3"/>
          <p:cNvSpPr txBox="1"/>
          <p:nvPr/>
        </p:nvSpPr>
        <p:spPr>
          <a:xfrm>
            <a:off x="1010782" y="3429000"/>
            <a:ext cx="10459363" cy="165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altLang="en-GB" sz="3500" b="1" dirty="0">
                <a:solidFill>
                  <a:srgbClr val="000000"/>
                </a:solidFill>
                <a:latin typeface="Tw Cen MT" panose="020B0602020104020603" pitchFamily="34" charset="0"/>
              </a:rPr>
              <a:t>A SOFTWARE COMPANY IN RAHIM YAR KHAN PROVIDING SERVICES IN FIELD OF IT AND SOFTWARE DEVELOPMENT </a:t>
            </a:r>
            <a:endParaRPr lang="en-US" sz="3500" b="1" dirty="0">
              <a:solidFill>
                <a:srgbClr val="000000"/>
              </a:solidFill>
              <a:latin typeface="Tw Cen MT" panose="020B0602020104020603" pitchFamily="34" charset="0"/>
            </a:endParaRPr>
          </a:p>
        </p:txBody>
      </p:sp>
      <p:grpSp>
        <p:nvGrpSpPr>
          <p:cNvPr id="26" name="Group 14"/>
          <p:cNvGrpSpPr/>
          <p:nvPr/>
        </p:nvGrpSpPr>
        <p:grpSpPr>
          <a:xfrm>
            <a:off x="4620626" y="5883557"/>
            <a:ext cx="3402294" cy="451824"/>
            <a:chOff x="4679586" y="878988"/>
            <a:chExt cx="1434489" cy="190500"/>
          </a:xfrm>
        </p:grpSpPr>
        <p:sp>
          <p:nvSpPr>
            <p:cNvPr id="1048585" name="Oval 15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86" name="Oval 16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87" name="Oval 17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88" name="Oval 18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89" name="Oval 19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97152" name="Picture 209715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86334" y="258939"/>
            <a:ext cx="5419055" cy="28873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9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048708"/>
          <p:cNvSpPr>
            <a:spLocks noGrp="1"/>
          </p:cNvSpPr>
          <p:nvPr>
            <p:ph type="ctrTitle"/>
          </p:nvPr>
        </p:nvSpPr>
        <p:spPr>
          <a:xfrm>
            <a:off x="1524000" y="2411895"/>
            <a:ext cx="9144000" cy="1098067"/>
          </a:xfrm>
        </p:spPr>
        <p:txBody>
          <a:bodyPr/>
          <a:lstStyle/>
          <a:p>
            <a:r>
              <a:rPr lang="en-US" altLang="en-GB" b="1" dirty="0">
                <a:solidFill>
                  <a:srgbClr val="FF6600"/>
                </a:solidFill>
              </a:rPr>
              <a:t>Discussion Session !</a:t>
            </a:r>
            <a:endParaRPr lang="en-GB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42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87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48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48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itle 1048710"/>
          <p:cNvSpPr>
            <a:spLocks noGrp="1"/>
          </p:cNvSpPr>
          <p:nvPr>
            <p:ph type="ctrTitle"/>
          </p:nvPr>
        </p:nvSpPr>
        <p:spPr>
          <a:xfrm>
            <a:off x="1524000" y="718057"/>
            <a:ext cx="9144000" cy="1397461"/>
          </a:xfrm>
        </p:spPr>
        <p:txBody>
          <a:bodyPr/>
          <a:lstStyle/>
          <a:p>
            <a:r>
              <a:rPr lang="en-US" altLang="en-GB" sz="9100" b="1" dirty="0">
                <a:solidFill>
                  <a:srgbClr val="FF0000"/>
                </a:solidFill>
              </a:rPr>
              <a:t>Practical Work </a:t>
            </a:r>
            <a:endParaRPr lang="en-GB" sz="9100" b="1" dirty="0">
              <a:solidFill>
                <a:srgbClr val="FF0000"/>
              </a:solidFill>
            </a:endParaRPr>
          </a:p>
        </p:txBody>
      </p:sp>
      <p:sp>
        <p:nvSpPr>
          <p:cNvPr id="1048770" name="TextBox 1048769"/>
          <p:cNvSpPr txBox="1"/>
          <p:nvPr/>
        </p:nvSpPr>
        <p:spPr>
          <a:xfrm>
            <a:off x="2289190" y="3193906"/>
            <a:ext cx="7929922" cy="83099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00FF"/>
                </a:solidFill>
              </a:rPr>
              <a:t>Write a Short Content for Social Media Post.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87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48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48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8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8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1" grpId="0"/>
      <p:bldP spid="104877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Title 1048711"/>
          <p:cNvSpPr>
            <a:spLocks noGrp="1"/>
          </p:cNvSpPr>
          <p:nvPr>
            <p:ph type="ctrTitle"/>
          </p:nvPr>
        </p:nvSpPr>
        <p:spPr>
          <a:xfrm>
            <a:off x="1524000" y="1709529"/>
            <a:ext cx="9144000" cy="1800433"/>
          </a:xfrm>
        </p:spPr>
        <p:txBody>
          <a:bodyPr/>
          <a:lstStyle/>
          <a:p>
            <a:r>
              <a:rPr lang="en-US" altLang="en-GB" b="1" dirty="0">
                <a:solidFill>
                  <a:srgbClr val="FF0000"/>
                </a:solidFill>
              </a:rPr>
              <a:t>THANKYOU!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048713" name="Subtitle 10487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GB" sz="36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DYNAMIC DEVELOPERS</a:t>
            </a:r>
          </a:p>
          <a:p>
            <a:r>
              <a:rPr lang="en-US" altLang="en-GB" dirty="0"/>
              <a:t>INNOVATORS OF TECHNOLOGY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7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8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8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8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8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48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48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2" grpId="0"/>
      <p:bldP spid="10487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048594"/>
          <p:cNvSpPr>
            <a:spLocks noGrp="1"/>
          </p:cNvSpPr>
          <p:nvPr>
            <p:ph type="ctrTitle"/>
          </p:nvPr>
        </p:nvSpPr>
        <p:spPr>
          <a:xfrm>
            <a:off x="1524000" y="756392"/>
            <a:ext cx="9144000" cy="2387600"/>
          </a:xfrm>
        </p:spPr>
        <p:txBody>
          <a:bodyPr/>
          <a:lstStyle/>
          <a:p>
            <a:r>
              <a:rPr lang="en-US" altLang="en-GB" sz="9300" b="0" dirty="0">
                <a:solidFill>
                  <a:srgbClr val="0000FF"/>
                </a:solidFill>
              </a:rPr>
              <a:t>WELCOME </a:t>
            </a:r>
            <a:endParaRPr lang="en-GB" sz="9300" b="0" dirty="0">
              <a:solidFill>
                <a:srgbClr val="0000FF"/>
              </a:solidFill>
            </a:endParaRPr>
          </a:p>
        </p:txBody>
      </p:sp>
      <p:sp>
        <p:nvSpPr>
          <p:cNvPr id="1048596" name="Subtitle 1048595"/>
          <p:cNvSpPr>
            <a:spLocks noGrp="1"/>
          </p:cNvSpPr>
          <p:nvPr>
            <p:ph type="subTitle" idx="1"/>
          </p:nvPr>
        </p:nvSpPr>
        <p:spPr>
          <a:xfrm>
            <a:off x="338667" y="3262746"/>
            <a:ext cx="11514665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GB" dirty="0"/>
              <a:t>To all the students of,</a:t>
            </a:r>
            <a:endParaRPr lang="en-GB" dirty="0"/>
          </a:p>
          <a:p>
            <a:r>
              <a:rPr lang="en-US" altLang="en-GB" sz="4300" b="1" dirty="0">
                <a:solidFill>
                  <a:srgbClr val="C00000"/>
                </a:solidFill>
              </a:rPr>
              <a:t>“Content Writing Certified Program"</a:t>
            </a:r>
            <a:r>
              <a:rPr lang="en-US" altLang="en-GB" dirty="0"/>
              <a:t>  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8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8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8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5" grpId="0"/>
      <p:bldP spid="104859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extBox 3"/>
          <p:cNvSpPr txBox="1"/>
          <p:nvPr/>
        </p:nvSpPr>
        <p:spPr>
          <a:xfrm>
            <a:off x="2548263" y="84195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GB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O U R S E  I N S T R U C T O R </a:t>
            </a:r>
            <a:endParaRPr lang="zh-CN" altLang="en-US" dirty="0"/>
          </a:p>
        </p:txBody>
      </p:sp>
      <p:pic>
        <p:nvPicPr>
          <p:cNvPr id="209715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" b="486"/>
          <a:stretch/>
        </p:blipFill>
        <p:spPr>
          <a:xfrm>
            <a:off x="4859680" y="1510338"/>
            <a:ext cx="2655961" cy="2630124"/>
          </a:xfrm>
          <a:prstGeom prst="ellipse">
            <a:avLst/>
          </a:prstGeom>
        </p:spPr>
      </p:pic>
      <p:grpSp>
        <p:nvGrpSpPr>
          <p:cNvPr id="41" name="Group 14"/>
          <p:cNvGrpSpPr/>
          <p:nvPr/>
        </p:nvGrpSpPr>
        <p:grpSpPr>
          <a:xfrm>
            <a:off x="5470475" y="865459"/>
            <a:ext cx="1434489" cy="190500"/>
            <a:chOff x="4679586" y="878988"/>
            <a:chExt cx="1434489" cy="190500"/>
          </a:xfrm>
        </p:grpSpPr>
        <p:sp>
          <p:nvSpPr>
            <p:cNvPr id="1048598" name="Oval 15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9" name="Oval 16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0" name="Oval 17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1" name="Oval 18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2" name="Oval 19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603" name="TextBox 1048602"/>
          <p:cNvSpPr txBox="1"/>
          <p:nvPr/>
        </p:nvSpPr>
        <p:spPr>
          <a:xfrm>
            <a:off x="2056055" y="4140462"/>
            <a:ext cx="8453835" cy="200054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en-GB" sz="3100" b="1" dirty="0">
                <a:solidFill>
                  <a:srgbClr val="C00000"/>
                </a:solidFill>
              </a:rPr>
              <a:t> </a:t>
            </a:r>
            <a:endParaRPr lang="en-GB" sz="3100" b="1" dirty="0">
              <a:solidFill>
                <a:srgbClr val="C00000"/>
              </a:solidFill>
            </a:endParaRPr>
          </a:p>
          <a:p>
            <a:pPr algn="ctr"/>
            <a:r>
              <a:rPr lang="en-US" sz="3100" b="1" dirty="0">
                <a:solidFill>
                  <a:srgbClr val="000080"/>
                </a:solidFill>
              </a:rPr>
              <a:t>Hafiz M. Arslan</a:t>
            </a:r>
            <a:endParaRPr lang="en-GB" sz="3100" b="1" dirty="0">
              <a:solidFill>
                <a:srgbClr val="000080"/>
              </a:solidFill>
            </a:endParaRPr>
          </a:p>
          <a:p>
            <a:pPr algn="ctr"/>
            <a:r>
              <a:rPr lang="en-US" sz="3100" b="1" dirty="0">
                <a:solidFill>
                  <a:srgbClr val="C00000"/>
                </a:solidFill>
              </a:rPr>
              <a:t>Web Content Writer &amp; Freelancer</a:t>
            </a:r>
          </a:p>
          <a:p>
            <a:pPr algn="ctr"/>
            <a:r>
              <a:rPr lang="en-US" sz="3100" b="1" dirty="0">
                <a:solidFill>
                  <a:srgbClr val="26A6D1"/>
                </a:solidFill>
              </a:rPr>
              <a:t>Founder &amp; CEO, Dynamic Developers</a:t>
            </a:r>
            <a:endParaRPr lang="en-GB" sz="3100" b="1" dirty="0">
              <a:solidFill>
                <a:srgbClr val="26A6D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9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8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8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48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48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48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48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8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48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7" grpId="0"/>
      <p:bldP spid="104860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048603"/>
          <p:cNvSpPr>
            <a:spLocks noGrp="1"/>
          </p:cNvSpPr>
          <p:nvPr>
            <p:ph type="ctrTitle"/>
          </p:nvPr>
        </p:nvSpPr>
        <p:spPr>
          <a:xfrm>
            <a:off x="923898" y="784847"/>
            <a:ext cx="10344204" cy="1141896"/>
          </a:xfrm>
        </p:spPr>
        <p:txBody>
          <a:bodyPr/>
          <a:lstStyle/>
          <a:p>
            <a:r>
              <a:rPr lang="en-US" altLang="en-GB" b="1" dirty="0">
                <a:solidFill>
                  <a:srgbClr val="0000FF"/>
                </a:solidFill>
              </a:rPr>
              <a:t>CLASS BASIC RULES  </a:t>
            </a:r>
            <a:endParaRPr lang="en-GB" b="1" dirty="0">
              <a:solidFill>
                <a:srgbClr val="0000FF"/>
              </a:solidFill>
            </a:endParaRPr>
          </a:p>
        </p:txBody>
      </p:sp>
      <p:sp>
        <p:nvSpPr>
          <p:cNvPr id="1048605" name="Subtitle 1048604"/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 fontScale="95833" lnSpcReduction="10000"/>
          </a:bodyPr>
          <a:lstStyle/>
          <a:p>
            <a:r>
              <a:rPr lang="en-GB" altLang="en-GB" b="1" dirty="0">
                <a:solidFill>
                  <a:srgbClr val="FF6600"/>
                </a:solidFill>
              </a:rPr>
              <a:t>▪︎</a:t>
            </a:r>
            <a:r>
              <a:rPr lang="en-US" altLang="en-GB" b="1" dirty="0">
                <a:solidFill>
                  <a:srgbClr val="FF6600"/>
                </a:solidFill>
              </a:rPr>
              <a:t>Attendance 80%</a:t>
            </a:r>
            <a:endParaRPr lang="en-GB" b="1" dirty="0">
              <a:solidFill>
                <a:srgbClr val="FF6600"/>
              </a:solidFill>
            </a:endParaRPr>
          </a:p>
          <a:p>
            <a:r>
              <a:rPr lang="en-GB" altLang="en-GB" b="1" dirty="0">
                <a:solidFill>
                  <a:srgbClr val="FF6600"/>
                </a:solidFill>
              </a:rPr>
              <a:t>▪︎</a:t>
            </a:r>
            <a:r>
              <a:rPr lang="en-US" altLang="en-GB" b="1" dirty="0">
                <a:solidFill>
                  <a:srgbClr val="FF6600"/>
                </a:solidFill>
              </a:rPr>
              <a:t>Discipline </a:t>
            </a:r>
            <a:endParaRPr lang="en-GB" b="1" dirty="0">
              <a:solidFill>
                <a:srgbClr val="FF6600"/>
              </a:solidFill>
            </a:endParaRPr>
          </a:p>
          <a:p>
            <a:pPr algn="ctr"/>
            <a:r>
              <a:rPr lang="en-GB" b="1" dirty="0">
                <a:solidFill>
                  <a:srgbClr val="FF6600"/>
                </a:solidFill>
              </a:rPr>
              <a:t>▪︎</a:t>
            </a:r>
            <a:r>
              <a:rPr lang="en-US" altLang="en-GB" b="1" dirty="0">
                <a:solidFill>
                  <a:srgbClr val="FF6600"/>
                </a:solidFill>
              </a:rPr>
              <a:t>Active Participation </a:t>
            </a:r>
            <a:endParaRPr lang="en-GB" b="1" dirty="0">
              <a:solidFill>
                <a:srgbClr val="FF6600"/>
              </a:solidFill>
            </a:endParaRPr>
          </a:p>
          <a:p>
            <a:pPr algn="ctr"/>
            <a:r>
              <a:rPr lang="en-GB" altLang="en-GB" b="1" dirty="0">
                <a:solidFill>
                  <a:srgbClr val="FF6600"/>
                </a:solidFill>
              </a:rPr>
              <a:t>▪︎</a:t>
            </a:r>
            <a:r>
              <a:rPr lang="en-US" altLang="en-GB" b="1" dirty="0">
                <a:solidFill>
                  <a:srgbClr val="FF6600"/>
                </a:solidFill>
              </a:rPr>
              <a:t>Presentation, Quiz, Assignments, Assessments are mandatory </a:t>
            </a:r>
            <a:endParaRPr lang="en-GB" b="1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8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8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8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8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8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8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4" grpId="0"/>
      <p:bldP spid="104860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extBox 3"/>
          <p:cNvSpPr txBox="1"/>
          <p:nvPr/>
        </p:nvSpPr>
        <p:spPr>
          <a:xfrm>
            <a:off x="2361233" y="106624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GB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O U R S E  O U T L I N E </a:t>
            </a:r>
            <a:endParaRPr lang="zh-CN" altLang="en-US" dirty="0"/>
          </a:p>
        </p:txBody>
      </p:sp>
      <p:cxnSp>
        <p:nvCxnSpPr>
          <p:cNvPr id="41" name="Straight Connector 66">
            <a:extLst>
              <a:ext uri="{FF2B5EF4-FFF2-40B4-BE49-F238E27FC236}">
                <a16:creationId xmlns:a16="http://schemas.microsoft.com/office/drawing/2014/main" id="{DF32849D-A1C0-457B-8F8C-29AAB110981F}"/>
              </a:ext>
            </a:extLst>
          </p:cNvPr>
          <p:cNvCxnSpPr>
            <a:cxnSpLocks/>
          </p:cNvCxnSpPr>
          <p:nvPr/>
        </p:nvCxnSpPr>
        <p:spPr>
          <a:xfrm flipH="1" flipV="1">
            <a:off x="10722287" y="3512821"/>
            <a:ext cx="1469713" cy="84592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4"/>
          <p:cNvGrpSpPr/>
          <p:nvPr/>
        </p:nvGrpSpPr>
        <p:grpSpPr>
          <a:xfrm>
            <a:off x="5378755" y="893867"/>
            <a:ext cx="1434489" cy="190500"/>
            <a:chOff x="4679586" y="878988"/>
            <a:chExt cx="1434489" cy="190500"/>
          </a:xfrm>
        </p:grpSpPr>
        <p:sp>
          <p:nvSpPr>
            <p:cNvPr id="1048633" name="Oval 5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4" name="Oval 6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5" name="Oval 7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6" name="Oval 8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7" name="Oval 9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45729" name="Straight Connector 66"/>
          <p:cNvCxnSpPr>
            <a:cxnSpLocks/>
          </p:cNvCxnSpPr>
          <p:nvPr/>
        </p:nvCxnSpPr>
        <p:spPr>
          <a:xfrm flipH="1" flipV="1">
            <a:off x="-1022" y="4269563"/>
            <a:ext cx="2184617" cy="1070379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Straight Connector 38"/>
          <p:cNvCxnSpPr>
            <a:cxnSpLocks/>
          </p:cNvCxnSpPr>
          <p:nvPr/>
        </p:nvCxnSpPr>
        <p:spPr>
          <a:xfrm flipV="1">
            <a:off x="8048228" y="3528776"/>
            <a:ext cx="2303772" cy="169185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3" name="Straight Connector 27"/>
          <p:cNvCxnSpPr>
            <a:cxnSpLocks/>
          </p:cNvCxnSpPr>
          <p:nvPr/>
        </p:nvCxnSpPr>
        <p:spPr>
          <a:xfrm flipH="1" flipV="1">
            <a:off x="5400895" y="3907157"/>
            <a:ext cx="2497484" cy="1313474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Connector 23"/>
          <p:cNvCxnSpPr>
            <a:cxnSpLocks/>
          </p:cNvCxnSpPr>
          <p:nvPr/>
        </p:nvCxnSpPr>
        <p:spPr>
          <a:xfrm flipV="1">
            <a:off x="2381585" y="3788468"/>
            <a:ext cx="2598365" cy="1432163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8" name="Oval 1"/>
          <p:cNvSpPr/>
          <p:nvPr/>
        </p:nvSpPr>
        <p:spPr>
          <a:xfrm>
            <a:off x="1847000" y="4821769"/>
            <a:ext cx="859573" cy="876066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39" name="TextBox 2"/>
          <p:cNvSpPr txBox="1"/>
          <p:nvPr/>
        </p:nvSpPr>
        <p:spPr>
          <a:xfrm>
            <a:off x="1996847" y="4778707"/>
            <a:ext cx="559878" cy="923329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048640" name="Oval 12"/>
          <p:cNvSpPr/>
          <p:nvPr/>
        </p:nvSpPr>
        <p:spPr>
          <a:xfrm>
            <a:off x="4661706" y="3350437"/>
            <a:ext cx="859573" cy="876066"/>
          </a:xfrm>
          <a:prstGeom prst="ellipse">
            <a:avLst/>
          </a:prstGeom>
          <a:solidFill>
            <a:srgbClr val="03A1A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41" name="TextBox 13"/>
          <p:cNvSpPr txBox="1"/>
          <p:nvPr/>
        </p:nvSpPr>
        <p:spPr>
          <a:xfrm>
            <a:off x="4811553" y="3307375"/>
            <a:ext cx="559878" cy="923329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048642" name="Oval 14"/>
          <p:cNvSpPr/>
          <p:nvPr/>
        </p:nvSpPr>
        <p:spPr>
          <a:xfrm>
            <a:off x="7514036" y="4764290"/>
            <a:ext cx="859573" cy="876066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43" name="TextBox 15"/>
          <p:cNvSpPr txBox="1"/>
          <p:nvPr/>
        </p:nvSpPr>
        <p:spPr>
          <a:xfrm>
            <a:off x="7663883" y="4721228"/>
            <a:ext cx="559878" cy="923329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1048644" name="Oval 16"/>
          <p:cNvSpPr/>
          <p:nvPr/>
        </p:nvSpPr>
        <p:spPr>
          <a:xfrm>
            <a:off x="10007103" y="2988029"/>
            <a:ext cx="859573" cy="876066"/>
          </a:xfrm>
          <a:prstGeom prst="ellipse">
            <a:avLst/>
          </a:prstGeom>
          <a:solidFill>
            <a:srgbClr val="385723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45" name="TextBox 17"/>
          <p:cNvSpPr txBox="1"/>
          <p:nvPr/>
        </p:nvSpPr>
        <p:spPr>
          <a:xfrm>
            <a:off x="10156528" y="2944967"/>
            <a:ext cx="559878" cy="923329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1048650" name="TextBox 82"/>
          <p:cNvSpPr txBox="1"/>
          <p:nvPr/>
        </p:nvSpPr>
        <p:spPr>
          <a:xfrm>
            <a:off x="832131" y="3943249"/>
            <a:ext cx="2815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EF3078"/>
                </a:solidFill>
                <a:latin typeface="Tw Cen MT" panose="020B0602020104020603" pitchFamily="34" charset="0"/>
              </a:rPr>
              <a:t>Content Writing Theory</a:t>
            </a:r>
            <a:endParaRPr lang="zh-CN" altLang="en-US" sz="2400" dirty="0"/>
          </a:p>
        </p:txBody>
      </p:sp>
      <p:sp>
        <p:nvSpPr>
          <p:cNvPr id="1048651" name="TextBox 84"/>
          <p:cNvSpPr txBox="1"/>
          <p:nvPr/>
        </p:nvSpPr>
        <p:spPr>
          <a:xfrm>
            <a:off x="3813994" y="2376011"/>
            <a:ext cx="2497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3A1A4"/>
                </a:solidFill>
                <a:latin typeface="Tw Cen MT" panose="020B0602020104020603" pitchFamily="34" charset="0"/>
              </a:rPr>
              <a:t>Concepts of content writing</a:t>
            </a:r>
            <a:endParaRPr lang="zh-CN" altLang="en-US" sz="2400" dirty="0"/>
          </a:p>
        </p:txBody>
      </p:sp>
      <p:grpSp>
        <p:nvGrpSpPr>
          <p:cNvPr id="60" name="Group 99"/>
          <p:cNvGrpSpPr/>
          <p:nvPr/>
        </p:nvGrpSpPr>
        <p:grpSpPr>
          <a:xfrm>
            <a:off x="6107317" y="3928011"/>
            <a:ext cx="3582124" cy="533161"/>
            <a:chOff x="4038807" y="4329887"/>
            <a:chExt cx="2452390" cy="358140"/>
          </a:xfrm>
        </p:grpSpPr>
        <p:sp>
          <p:nvSpPr>
            <p:cNvPr id="1048652" name="TextBox 86"/>
            <p:cNvSpPr txBox="1"/>
            <p:nvPr/>
          </p:nvSpPr>
          <p:spPr>
            <a:xfrm>
              <a:off x="4038807" y="4346370"/>
              <a:ext cx="2452390" cy="310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FF6600"/>
                  </a:solidFill>
                  <a:latin typeface="Tw Cen MT" panose="020B0602020104020603" pitchFamily="34" charset="0"/>
                </a:rPr>
                <a:t>Blog Writing</a:t>
              </a:r>
            </a:p>
          </p:txBody>
        </p:sp>
        <p:sp>
          <p:nvSpPr>
            <p:cNvPr id="1048653" name="TextBox 87"/>
            <p:cNvSpPr txBox="1"/>
            <p:nvPr/>
          </p:nvSpPr>
          <p:spPr>
            <a:xfrm>
              <a:off x="4301116" y="4329887"/>
              <a:ext cx="2126507" cy="358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700" b="1">
                <a:solidFill>
                  <a:srgbClr val="FF6600"/>
                </a:solidFill>
              </a:endParaRPr>
            </a:p>
          </p:txBody>
        </p:sp>
      </p:grpSp>
      <p:grpSp>
        <p:nvGrpSpPr>
          <p:cNvPr id="61" name="Group 100"/>
          <p:cNvGrpSpPr/>
          <p:nvPr/>
        </p:nvGrpSpPr>
        <p:grpSpPr>
          <a:xfrm>
            <a:off x="8896286" y="379737"/>
            <a:ext cx="3106118" cy="2389578"/>
            <a:chOff x="5939660" y="2077867"/>
            <a:chExt cx="2126507" cy="1605151"/>
          </a:xfrm>
        </p:grpSpPr>
        <p:sp>
          <p:nvSpPr>
            <p:cNvPr id="1048654" name="TextBox 89"/>
            <p:cNvSpPr txBox="1"/>
            <p:nvPr/>
          </p:nvSpPr>
          <p:spPr>
            <a:xfrm>
              <a:off x="6093130" y="3372904"/>
              <a:ext cx="1819566" cy="310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00B050"/>
                  </a:solidFill>
                  <a:latin typeface="Tw Cen MT" panose="020B0602020104020603" pitchFamily="34" charset="0"/>
                </a:rPr>
                <a:t>SMO Writing</a:t>
              </a:r>
              <a:endParaRPr lang="zh-CN" alt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1048655" name="TextBox 90"/>
            <p:cNvSpPr txBox="1"/>
            <p:nvPr/>
          </p:nvSpPr>
          <p:spPr>
            <a:xfrm>
              <a:off x="5939660" y="2077867"/>
              <a:ext cx="2126507" cy="358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6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4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4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14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4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4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4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4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4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4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2" grpId="0"/>
      <p:bldP spid="1048638" grpId="0" animBg="1"/>
      <p:bldP spid="1048640" grpId="0" animBg="1"/>
      <p:bldP spid="1048642" grpId="0" animBg="1"/>
      <p:bldP spid="1048644" grpId="0" animBg="1"/>
      <p:bldP spid="1048650" grpId="0"/>
      <p:bldP spid="10486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extBox 3"/>
          <p:cNvSpPr txBox="1"/>
          <p:nvPr/>
        </p:nvSpPr>
        <p:spPr>
          <a:xfrm>
            <a:off x="2361233" y="106624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GB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O U R S E  O U T L I N E </a:t>
            </a:r>
            <a:endParaRPr lang="zh-CN" altLang="en-US" dirty="0"/>
          </a:p>
        </p:txBody>
      </p:sp>
      <p:cxnSp>
        <p:nvCxnSpPr>
          <p:cNvPr id="41" name="Straight Connector 66">
            <a:extLst>
              <a:ext uri="{FF2B5EF4-FFF2-40B4-BE49-F238E27FC236}">
                <a16:creationId xmlns:a16="http://schemas.microsoft.com/office/drawing/2014/main" id="{DF32849D-A1C0-457B-8F8C-29AAB110981F}"/>
              </a:ext>
            </a:extLst>
          </p:cNvPr>
          <p:cNvCxnSpPr>
            <a:cxnSpLocks/>
          </p:cNvCxnSpPr>
          <p:nvPr/>
        </p:nvCxnSpPr>
        <p:spPr>
          <a:xfrm flipH="1" flipV="1">
            <a:off x="10722287" y="3512821"/>
            <a:ext cx="1469713" cy="84592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4"/>
          <p:cNvGrpSpPr/>
          <p:nvPr/>
        </p:nvGrpSpPr>
        <p:grpSpPr>
          <a:xfrm>
            <a:off x="5378755" y="893867"/>
            <a:ext cx="1434489" cy="190500"/>
            <a:chOff x="4679586" y="878988"/>
            <a:chExt cx="1434489" cy="190500"/>
          </a:xfrm>
        </p:grpSpPr>
        <p:sp>
          <p:nvSpPr>
            <p:cNvPr id="1048633" name="Oval 5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4" name="Oval 6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5" name="Oval 7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6" name="Oval 8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7" name="Oval 9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45729" name="Straight Connector 66"/>
          <p:cNvCxnSpPr>
            <a:cxnSpLocks/>
          </p:cNvCxnSpPr>
          <p:nvPr/>
        </p:nvCxnSpPr>
        <p:spPr>
          <a:xfrm flipH="1" flipV="1">
            <a:off x="-1022" y="4269563"/>
            <a:ext cx="2184617" cy="1070379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Straight Connector 38"/>
          <p:cNvCxnSpPr>
            <a:cxnSpLocks/>
          </p:cNvCxnSpPr>
          <p:nvPr/>
        </p:nvCxnSpPr>
        <p:spPr>
          <a:xfrm flipV="1">
            <a:off x="8048228" y="3528776"/>
            <a:ext cx="2303772" cy="169185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3" name="Straight Connector 27"/>
          <p:cNvCxnSpPr>
            <a:cxnSpLocks/>
          </p:cNvCxnSpPr>
          <p:nvPr/>
        </p:nvCxnSpPr>
        <p:spPr>
          <a:xfrm flipH="1" flipV="1">
            <a:off x="5400895" y="3907157"/>
            <a:ext cx="2497484" cy="1313474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Connector 23"/>
          <p:cNvCxnSpPr>
            <a:cxnSpLocks/>
          </p:cNvCxnSpPr>
          <p:nvPr/>
        </p:nvCxnSpPr>
        <p:spPr>
          <a:xfrm flipV="1">
            <a:off x="2381585" y="3788468"/>
            <a:ext cx="2598365" cy="1432163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8" name="Oval 1"/>
          <p:cNvSpPr/>
          <p:nvPr/>
        </p:nvSpPr>
        <p:spPr>
          <a:xfrm>
            <a:off x="1847000" y="4821769"/>
            <a:ext cx="859573" cy="876066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39" name="TextBox 2"/>
          <p:cNvSpPr txBox="1"/>
          <p:nvPr/>
        </p:nvSpPr>
        <p:spPr>
          <a:xfrm>
            <a:off x="1996847" y="4778707"/>
            <a:ext cx="559878" cy="923329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E3E3E3"/>
                </a:solidFill>
                <a:latin typeface="Tw Cen MT" panose="020B0602020104020603" pitchFamily="34" charset="0"/>
              </a:rPr>
              <a:t>5</a:t>
            </a:r>
          </a:p>
        </p:txBody>
      </p:sp>
      <p:sp>
        <p:nvSpPr>
          <p:cNvPr id="1048640" name="Oval 12"/>
          <p:cNvSpPr/>
          <p:nvPr/>
        </p:nvSpPr>
        <p:spPr>
          <a:xfrm>
            <a:off x="4661706" y="3350437"/>
            <a:ext cx="859573" cy="876066"/>
          </a:xfrm>
          <a:prstGeom prst="ellipse">
            <a:avLst/>
          </a:prstGeom>
          <a:solidFill>
            <a:srgbClr val="03A1A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41" name="TextBox 13"/>
          <p:cNvSpPr txBox="1"/>
          <p:nvPr/>
        </p:nvSpPr>
        <p:spPr>
          <a:xfrm>
            <a:off x="4811553" y="3307375"/>
            <a:ext cx="559878" cy="923329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E3E3E3"/>
                </a:solidFill>
                <a:latin typeface="Tw Cen MT" panose="020B0602020104020603" pitchFamily="34" charset="0"/>
              </a:rPr>
              <a:t>6</a:t>
            </a:r>
          </a:p>
        </p:txBody>
      </p:sp>
      <p:sp>
        <p:nvSpPr>
          <p:cNvPr id="1048642" name="Oval 14"/>
          <p:cNvSpPr/>
          <p:nvPr/>
        </p:nvSpPr>
        <p:spPr>
          <a:xfrm>
            <a:off x="7514036" y="4764290"/>
            <a:ext cx="859573" cy="876066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43" name="TextBox 15"/>
          <p:cNvSpPr txBox="1"/>
          <p:nvPr/>
        </p:nvSpPr>
        <p:spPr>
          <a:xfrm>
            <a:off x="7663883" y="4721228"/>
            <a:ext cx="559878" cy="923329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E3E3E3"/>
                </a:solidFill>
                <a:latin typeface="Tw Cen MT" panose="020B0602020104020603" pitchFamily="34" charset="0"/>
              </a:rPr>
              <a:t>7</a:t>
            </a:r>
          </a:p>
        </p:txBody>
      </p:sp>
      <p:sp>
        <p:nvSpPr>
          <p:cNvPr id="1048644" name="Oval 16"/>
          <p:cNvSpPr/>
          <p:nvPr/>
        </p:nvSpPr>
        <p:spPr>
          <a:xfrm>
            <a:off x="10007103" y="2988029"/>
            <a:ext cx="859573" cy="876066"/>
          </a:xfrm>
          <a:prstGeom prst="ellipse">
            <a:avLst/>
          </a:prstGeom>
          <a:solidFill>
            <a:srgbClr val="385723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45" name="TextBox 17"/>
          <p:cNvSpPr txBox="1"/>
          <p:nvPr/>
        </p:nvSpPr>
        <p:spPr>
          <a:xfrm>
            <a:off x="10156528" y="2944967"/>
            <a:ext cx="559878" cy="923329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E3E3E3"/>
                </a:solidFill>
                <a:latin typeface="Tw Cen MT" panose="020B0602020104020603" pitchFamily="34" charset="0"/>
              </a:rPr>
              <a:t>8</a:t>
            </a:r>
          </a:p>
        </p:txBody>
      </p:sp>
      <p:sp>
        <p:nvSpPr>
          <p:cNvPr id="1048650" name="TextBox 82"/>
          <p:cNvSpPr txBox="1"/>
          <p:nvPr/>
        </p:nvSpPr>
        <p:spPr>
          <a:xfrm>
            <a:off x="824941" y="4074286"/>
            <a:ext cx="281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EF3078"/>
                </a:solidFill>
                <a:latin typeface="Tw Cen MT" panose="020B0602020104020603" pitchFamily="34" charset="0"/>
              </a:rPr>
              <a:t>Creativity in Writing</a:t>
            </a:r>
          </a:p>
        </p:txBody>
      </p:sp>
      <p:sp>
        <p:nvSpPr>
          <p:cNvPr id="1048651" name="TextBox 84"/>
          <p:cNvSpPr txBox="1"/>
          <p:nvPr/>
        </p:nvSpPr>
        <p:spPr>
          <a:xfrm>
            <a:off x="3813994" y="2376011"/>
            <a:ext cx="2497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3A1A4"/>
                </a:solidFill>
                <a:latin typeface="Tw Cen MT" panose="020B0602020104020603" pitchFamily="34" charset="0"/>
              </a:rPr>
              <a:t>How to write an effective content</a:t>
            </a:r>
          </a:p>
        </p:txBody>
      </p:sp>
      <p:grpSp>
        <p:nvGrpSpPr>
          <p:cNvPr id="60" name="Group 99"/>
          <p:cNvGrpSpPr/>
          <p:nvPr/>
        </p:nvGrpSpPr>
        <p:grpSpPr>
          <a:xfrm>
            <a:off x="6156152" y="3735688"/>
            <a:ext cx="3582124" cy="948659"/>
            <a:chOff x="4153407" y="3988391"/>
            <a:chExt cx="2452390" cy="637242"/>
          </a:xfrm>
        </p:grpSpPr>
        <p:sp>
          <p:nvSpPr>
            <p:cNvPr id="1048652" name="TextBox 86"/>
            <p:cNvSpPr txBox="1"/>
            <p:nvPr/>
          </p:nvSpPr>
          <p:spPr>
            <a:xfrm>
              <a:off x="4153407" y="3988391"/>
              <a:ext cx="2452390" cy="558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FF6600"/>
                  </a:solidFill>
                  <a:latin typeface="Tw Cen MT" panose="020B0602020104020603" pitchFamily="34" charset="0"/>
                </a:rPr>
                <a:t>Role of SEO in </a:t>
              </a:r>
            </a:p>
            <a:p>
              <a:pPr algn="ctr"/>
              <a:r>
                <a:rPr lang="en-US" altLang="zh-CN" sz="2400" b="1" dirty="0">
                  <a:solidFill>
                    <a:srgbClr val="FF6600"/>
                  </a:solidFill>
                  <a:latin typeface="Tw Cen MT" panose="020B0602020104020603" pitchFamily="34" charset="0"/>
                </a:rPr>
                <a:t>content writing</a:t>
              </a:r>
            </a:p>
          </p:txBody>
        </p:sp>
        <p:sp>
          <p:nvSpPr>
            <p:cNvPr id="1048653" name="TextBox 87"/>
            <p:cNvSpPr txBox="1"/>
            <p:nvPr/>
          </p:nvSpPr>
          <p:spPr>
            <a:xfrm>
              <a:off x="4424511" y="4267493"/>
              <a:ext cx="2126507" cy="358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700" b="1" dirty="0">
                <a:solidFill>
                  <a:srgbClr val="FF6600"/>
                </a:solidFill>
              </a:endParaRPr>
            </a:p>
          </p:txBody>
        </p:sp>
      </p:grpSp>
      <p:grpSp>
        <p:nvGrpSpPr>
          <p:cNvPr id="61" name="Group 100"/>
          <p:cNvGrpSpPr/>
          <p:nvPr/>
        </p:nvGrpSpPr>
        <p:grpSpPr>
          <a:xfrm>
            <a:off x="8896286" y="379737"/>
            <a:ext cx="3106118" cy="2490629"/>
            <a:chOff x="5939660" y="2077867"/>
            <a:chExt cx="2126507" cy="1673030"/>
          </a:xfrm>
        </p:grpSpPr>
        <p:sp>
          <p:nvSpPr>
            <p:cNvPr id="1048654" name="TextBox 89"/>
            <p:cNvSpPr txBox="1"/>
            <p:nvPr/>
          </p:nvSpPr>
          <p:spPr>
            <a:xfrm>
              <a:off x="6093130" y="3192691"/>
              <a:ext cx="1819566" cy="55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00B050"/>
                  </a:solidFill>
                  <a:latin typeface="Tw Cen MT" panose="020B0602020104020603" pitchFamily="34" charset="0"/>
                </a:rPr>
                <a:t>Overview of course</a:t>
              </a:r>
            </a:p>
          </p:txBody>
        </p:sp>
        <p:sp>
          <p:nvSpPr>
            <p:cNvPr id="1048655" name="TextBox 90"/>
            <p:cNvSpPr txBox="1"/>
            <p:nvPr/>
          </p:nvSpPr>
          <p:spPr>
            <a:xfrm>
              <a:off x="5939660" y="2077867"/>
              <a:ext cx="2126507" cy="358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75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6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4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4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14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4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4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4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4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4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4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2" grpId="0"/>
      <p:bldP spid="1048638" grpId="0" animBg="1"/>
      <p:bldP spid="1048640" grpId="0" animBg="1"/>
      <p:bldP spid="1048642" grpId="0" animBg="1"/>
      <p:bldP spid="1048644" grpId="0" animBg="1"/>
      <p:bldP spid="1048650" grpId="0"/>
      <p:bldP spid="10486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6D3DF6D8-DA4C-4F0B-90B0-937C0FB65180}"/>
              </a:ext>
            </a:extLst>
          </p:cNvPr>
          <p:cNvSpPr txBox="1"/>
          <p:nvPr/>
        </p:nvSpPr>
        <p:spPr>
          <a:xfrm>
            <a:off x="2276796" y="73719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O N T E N T   W R I T I N G</a:t>
            </a:r>
            <a:endParaRPr lang="zh-CN" alt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048603">
            <a:extLst>
              <a:ext uri="{FF2B5EF4-FFF2-40B4-BE49-F238E27FC236}">
                <a16:creationId xmlns:a16="http://schemas.microsoft.com/office/drawing/2014/main" id="{80E1C75D-EE85-460B-8D97-CC9F5373E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779" y="1190384"/>
            <a:ext cx="10344204" cy="1141896"/>
          </a:xfrm>
        </p:spPr>
        <p:txBody>
          <a:bodyPr>
            <a:normAutofit/>
          </a:bodyPr>
          <a:lstStyle/>
          <a:p>
            <a:r>
              <a:rPr lang="en-US" altLang="en-GB" sz="5400" b="1" dirty="0">
                <a:solidFill>
                  <a:srgbClr val="0000FF"/>
                </a:solidFill>
              </a:rPr>
              <a:t>CONTENT WRITING</a:t>
            </a:r>
            <a:endParaRPr lang="en-GB" sz="5400" b="1" dirty="0">
              <a:solidFill>
                <a:srgbClr val="0000FF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E16B222-1F85-47AE-BFF9-ED05F89C7EBB}"/>
              </a:ext>
            </a:extLst>
          </p:cNvPr>
          <p:cNvSpPr/>
          <p:nvPr/>
        </p:nvSpPr>
        <p:spPr>
          <a:xfrm>
            <a:off x="1733379" y="2741057"/>
            <a:ext cx="8725004" cy="216010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6043E-708F-4C44-97AA-D039B11395DC}"/>
              </a:ext>
            </a:extLst>
          </p:cNvPr>
          <p:cNvSpPr txBox="1"/>
          <p:nvPr/>
        </p:nvSpPr>
        <p:spPr>
          <a:xfrm>
            <a:off x="1641822" y="3359444"/>
            <a:ext cx="8908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Concepts of Content Writing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2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6D3DF6D8-DA4C-4F0B-90B0-937C0FB65180}"/>
              </a:ext>
            </a:extLst>
          </p:cNvPr>
          <p:cNvSpPr txBox="1"/>
          <p:nvPr/>
        </p:nvSpPr>
        <p:spPr>
          <a:xfrm>
            <a:off x="2276796" y="73719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O N T E N T   W R I T I N G</a:t>
            </a:r>
            <a:endParaRPr lang="zh-CN" alt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048603">
            <a:extLst>
              <a:ext uri="{FF2B5EF4-FFF2-40B4-BE49-F238E27FC236}">
                <a16:creationId xmlns:a16="http://schemas.microsoft.com/office/drawing/2014/main" id="{80E1C75D-EE85-460B-8D97-CC9F5373E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779" y="1190384"/>
            <a:ext cx="10344204" cy="1141896"/>
          </a:xfrm>
        </p:spPr>
        <p:txBody>
          <a:bodyPr>
            <a:normAutofit/>
          </a:bodyPr>
          <a:lstStyle/>
          <a:p>
            <a:r>
              <a:rPr lang="en-US" altLang="en-GB" sz="5400" b="1" dirty="0">
                <a:solidFill>
                  <a:srgbClr val="0000FF"/>
                </a:solidFill>
              </a:rPr>
              <a:t>CONTENT WRITING</a:t>
            </a:r>
            <a:endParaRPr lang="en-GB" sz="5400" b="1" dirty="0">
              <a:solidFill>
                <a:srgbClr val="0000FF"/>
              </a:solidFill>
            </a:endParaRP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760D4D9F-FEB2-47D3-8F27-AB5F63E6E0D8}"/>
              </a:ext>
            </a:extLst>
          </p:cNvPr>
          <p:cNvSpPr/>
          <p:nvPr/>
        </p:nvSpPr>
        <p:spPr>
          <a:xfrm>
            <a:off x="5988919" y="3355104"/>
            <a:ext cx="107081" cy="857239"/>
          </a:xfrm>
          <a:custGeom>
            <a:avLst/>
            <a:gdLst/>
            <a:ahLst/>
            <a:cxnLst/>
            <a:rect l="l" t="t" r="r" b="b"/>
            <a:pathLst>
              <a:path w="103504" h="2286000">
                <a:moveTo>
                  <a:pt x="7112" y="2189988"/>
                </a:moveTo>
                <a:lnTo>
                  <a:pt x="1015" y="2193544"/>
                </a:lnTo>
                <a:lnTo>
                  <a:pt x="0" y="2197354"/>
                </a:lnTo>
                <a:lnTo>
                  <a:pt x="51688" y="2286000"/>
                </a:lnTo>
                <a:lnTo>
                  <a:pt x="59020" y="2273427"/>
                </a:lnTo>
                <a:lnTo>
                  <a:pt x="45338" y="2273427"/>
                </a:lnTo>
                <a:lnTo>
                  <a:pt x="45338" y="2250004"/>
                </a:lnTo>
                <a:lnTo>
                  <a:pt x="10922" y="2191004"/>
                </a:lnTo>
                <a:lnTo>
                  <a:pt x="7112" y="2189988"/>
                </a:lnTo>
                <a:close/>
              </a:path>
              <a:path w="103504" h="2286000">
                <a:moveTo>
                  <a:pt x="45338" y="2250004"/>
                </a:moveTo>
                <a:lnTo>
                  <a:pt x="45338" y="2273427"/>
                </a:lnTo>
                <a:lnTo>
                  <a:pt x="58038" y="2273427"/>
                </a:lnTo>
                <a:lnTo>
                  <a:pt x="58038" y="2270252"/>
                </a:lnTo>
                <a:lnTo>
                  <a:pt x="46227" y="2270252"/>
                </a:lnTo>
                <a:lnTo>
                  <a:pt x="51688" y="2260890"/>
                </a:lnTo>
                <a:lnTo>
                  <a:pt x="45338" y="2250004"/>
                </a:lnTo>
                <a:close/>
              </a:path>
              <a:path w="103504" h="2286000">
                <a:moveTo>
                  <a:pt x="96265" y="2189988"/>
                </a:moveTo>
                <a:lnTo>
                  <a:pt x="92455" y="2191004"/>
                </a:lnTo>
                <a:lnTo>
                  <a:pt x="58038" y="2250004"/>
                </a:lnTo>
                <a:lnTo>
                  <a:pt x="58038" y="2273427"/>
                </a:lnTo>
                <a:lnTo>
                  <a:pt x="59020" y="2273427"/>
                </a:lnTo>
                <a:lnTo>
                  <a:pt x="103377" y="2197354"/>
                </a:lnTo>
                <a:lnTo>
                  <a:pt x="102362" y="2193544"/>
                </a:lnTo>
                <a:lnTo>
                  <a:pt x="96265" y="2189988"/>
                </a:lnTo>
                <a:close/>
              </a:path>
              <a:path w="103504" h="2286000">
                <a:moveTo>
                  <a:pt x="51688" y="2260890"/>
                </a:moveTo>
                <a:lnTo>
                  <a:pt x="46227" y="2270252"/>
                </a:lnTo>
                <a:lnTo>
                  <a:pt x="57150" y="2270252"/>
                </a:lnTo>
                <a:lnTo>
                  <a:pt x="51688" y="2260890"/>
                </a:lnTo>
                <a:close/>
              </a:path>
              <a:path w="103504" h="2286000">
                <a:moveTo>
                  <a:pt x="58038" y="2250004"/>
                </a:moveTo>
                <a:lnTo>
                  <a:pt x="51688" y="2260890"/>
                </a:lnTo>
                <a:lnTo>
                  <a:pt x="57150" y="2270252"/>
                </a:lnTo>
                <a:lnTo>
                  <a:pt x="58038" y="2270252"/>
                </a:lnTo>
                <a:lnTo>
                  <a:pt x="58038" y="2250004"/>
                </a:lnTo>
                <a:close/>
              </a:path>
              <a:path w="103504" h="2286000">
                <a:moveTo>
                  <a:pt x="58038" y="0"/>
                </a:moveTo>
                <a:lnTo>
                  <a:pt x="45338" y="0"/>
                </a:lnTo>
                <a:lnTo>
                  <a:pt x="45338" y="2250004"/>
                </a:lnTo>
                <a:lnTo>
                  <a:pt x="51688" y="2260890"/>
                </a:lnTo>
                <a:lnTo>
                  <a:pt x="58038" y="2250004"/>
                </a:lnTo>
                <a:lnTo>
                  <a:pt x="5803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BB840B2F-1AFB-402F-BACB-30F6BA1D8D63}"/>
              </a:ext>
            </a:extLst>
          </p:cNvPr>
          <p:cNvSpPr txBox="1">
            <a:spLocks noGrp="1"/>
          </p:cNvSpPr>
          <p:nvPr/>
        </p:nvSpPr>
        <p:spPr>
          <a:xfrm>
            <a:off x="4556559" y="2741059"/>
            <a:ext cx="2971800" cy="452688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vert="horz" wrap="square" lIns="0" tIns="82550" rIns="0" bIns="0" rtlCol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444500">
              <a:lnSpc>
                <a:spcPct val="100000"/>
              </a:lnSpc>
              <a:spcBef>
                <a:spcPts val="650"/>
              </a:spcBef>
            </a:pPr>
            <a:r>
              <a:rPr sz="2400" u="none" dirty="0">
                <a:solidFill>
                  <a:srgbClr val="FF0000"/>
                </a:solidFill>
              </a:rPr>
              <a:t>Communication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C6B33CB8-43F9-4DFF-B817-32767A9030C4}"/>
              </a:ext>
            </a:extLst>
          </p:cNvPr>
          <p:cNvSpPr txBox="1"/>
          <p:nvPr/>
        </p:nvSpPr>
        <p:spPr>
          <a:xfrm>
            <a:off x="5335814" y="5520698"/>
            <a:ext cx="14363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0000"/>
                </a:solidFill>
                <a:latin typeface="Tahoma"/>
                <a:cs typeface="Tahoma"/>
              </a:rPr>
              <a:t>WORDS</a:t>
            </a: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DA4863A1-41F3-4A84-BC2D-671DEF5FBB31}"/>
              </a:ext>
            </a:extLst>
          </p:cNvPr>
          <p:cNvSpPr txBox="1"/>
          <p:nvPr/>
        </p:nvSpPr>
        <p:spPr>
          <a:xfrm>
            <a:off x="5590801" y="4199092"/>
            <a:ext cx="108359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h</a:t>
            </a:r>
            <a:r>
              <a:rPr sz="1800" b="1" spc="-1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ough</a:t>
            </a:r>
            <a:endParaRPr sz="1800" b="1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20" name="object 3">
            <a:extLst>
              <a:ext uri="{FF2B5EF4-FFF2-40B4-BE49-F238E27FC236}">
                <a16:creationId xmlns:a16="http://schemas.microsoft.com/office/drawing/2014/main" id="{D4E4D6E9-C13C-425F-AC2C-D73240E119DB}"/>
              </a:ext>
            </a:extLst>
          </p:cNvPr>
          <p:cNvSpPr/>
          <p:nvPr/>
        </p:nvSpPr>
        <p:spPr>
          <a:xfrm>
            <a:off x="6000459" y="4582813"/>
            <a:ext cx="107081" cy="857239"/>
          </a:xfrm>
          <a:custGeom>
            <a:avLst/>
            <a:gdLst/>
            <a:ahLst/>
            <a:cxnLst/>
            <a:rect l="l" t="t" r="r" b="b"/>
            <a:pathLst>
              <a:path w="103504" h="2286000">
                <a:moveTo>
                  <a:pt x="7112" y="2189988"/>
                </a:moveTo>
                <a:lnTo>
                  <a:pt x="1015" y="2193544"/>
                </a:lnTo>
                <a:lnTo>
                  <a:pt x="0" y="2197354"/>
                </a:lnTo>
                <a:lnTo>
                  <a:pt x="51688" y="2286000"/>
                </a:lnTo>
                <a:lnTo>
                  <a:pt x="59020" y="2273427"/>
                </a:lnTo>
                <a:lnTo>
                  <a:pt x="45338" y="2273427"/>
                </a:lnTo>
                <a:lnTo>
                  <a:pt x="45338" y="2250004"/>
                </a:lnTo>
                <a:lnTo>
                  <a:pt x="10922" y="2191004"/>
                </a:lnTo>
                <a:lnTo>
                  <a:pt x="7112" y="2189988"/>
                </a:lnTo>
                <a:close/>
              </a:path>
              <a:path w="103504" h="2286000">
                <a:moveTo>
                  <a:pt x="45338" y="2250004"/>
                </a:moveTo>
                <a:lnTo>
                  <a:pt x="45338" y="2273427"/>
                </a:lnTo>
                <a:lnTo>
                  <a:pt x="58038" y="2273427"/>
                </a:lnTo>
                <a:lnTo>
                  <a:pt x="58038" y="2270252"/>
                </a:lnTo>
                <a:lnTo>
                  <a:pt x="46227" y="2270252"/>
                </a:lnTo>
                <a:lnTo>
                  <a:pt x="51688" y="2260890"/>
                </a:lnTo>
                <a:lnTo>
                  <a:pt x="45338" y="2250004"/>
                </a:lnTo>
                <a:close/>
              </a:path>
              <a:path w="103504" h="2286000">
                <a:moveTo>
                  <a:pt x="96265" y="2189988"/>
                </a:moveTo>
                <a:lnTo>
                  <a:pt x="92455" y="2191004"/>
                </a:lnTo>
                <a:lnTo>
                  <a:pt x="58038" y="2250004"/>
                </a:lnTo>
                <a:lnTo>
                  <a:pt x="58038" y="2273427"/>
                </a:lnTo>
                <a:lnTo>
                  <a:pt x="59020" y="2273427"/>
                </a:lnTo>
                <a:lnTo>
                  <a:pt x="103377" y="2197354"/>
                </a:lnTo>
                <a:lnTo>
                  <a:pt x="102362" y="2193544"/>
                </a:lnTo>
                <a:lnTo>
                  <a:pt x="96265" y="2189988"/>
                </a:lnTo>
                <a:close/>
              </a:path>
              <a:path w="103504" h="2286000">
                <a:moveTo>
                  <a:pt x="51688" y="2260890"/>
                </a:moveTo>
                <a:lnTo>
                  <a:pt x="46227" y="2270252"/>
                </a:lnTo>
                <a:lnTo>
                  <a:pt x="57150" y="2270252"/>
                </a:lnTo>
                <a:lnTo>
                  <a:pt x="51688" y="2260890"/>
                </a:lnTo>
                <a:close/>
              </a:path>
              <a:path w="103504" h="2286000">
                <a:moveTo>
                  <a:pt x="58038" y="2250004"/>
                </a:moveTo>
                <a:lnTo>
                  <a:pt x="51688" y="2260890"/>
                </a:lnTo>
                <a:lnTo>
                  <a:pt x="57150" y="2270252"/>
                </a:lnTo>
                <a:lnTo>
                  <a:pt x="58038" y="2270252"/>
                </a:lnTo>
                <a:lnTo>
                  <a:pt x="58038" y="2250004"/>
                </a:lnTo>
                <a:close/>
              </a:path>
              <a:path w="103504" h="2286000">
                <a:moveTo>
                  <a:pt x="58038" y="0"/>
                </a:moveTo>
                <a:lnTo>
                  <a:pt x="45338" y="0"/>
                </a:lnTo>
                <a:lnTo>
                  <a:pt x="45338" y="2250004"/>
                </a:lnTo>
                <a:lnTo>
                  <a:pt x="51688" y="2260890"/>
                </a:lnTo>
                <a:lnTo>
                  <a:pt x="58038" y="2250004"/>
                </a:lnTo>
                <a:lnTo>
                  <a:pt x="5803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498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7" grpId="0" animBg="1"/>
      <p:bldP spid="14" grpId="0" animBg="1"/>
      <p:bldP spid="15" grpId="0"/>
      <p:bldP spid="16" grpId="0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592</Words>
  <Application>Microsoft Office PowerPoint</Application>
  <PresentationFormat>Widescreen</PresentationFormat>
  <Paragraphs>132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Rounded MT Bold</vt:lpstr>
      <vt:lpstr>Calibri</vt:lpstr>
      <vt:lpstr>Century Gothic</vt:lpstr>
      <vt:lpstr>Tahoma</vt:lpstr>
      <vt:lpstr>Tw Cen MT</vt:lpstr>
      <vt:lpstr>Wingdings</vt:lpstr>
      <vt:lpstr>Office Theme</vt:lpstr>
      <vt:lpstr>PowerPoint Presentation</vt:lpstr>
      <vt:lpstr>PowerPoint Presentation</vt:lpstr>
      <vt:lpstr>WELCOME </vt:lpstr>
      <vt:lpstr>PowerPoint Presentation</vt:lpstr>
      <vt:lpstr>CLASS BASIC RULES  </vt:lpstr>
      <vt:lpstr>PowerPoint Presentation</vt:lpstr>
      <vt:lpstr>PowerPoint Presentation</vt:lpstr>
      <vt:lpstr>CONTENT WRITING</vt:lpstr>
      <vt:lpstr>CONTENT WRITING</vt:lpstr>
      <vt:lpstr>CONTENT WRITING</vt:lpstr>
      <vt:lpstr>PowerPoint Presentation</vt:lpstr>
      <vt:lpstr>CONTENT WRITING</vt:lpstr>
      <vt:lpstr>Pillars of Content Writing</vt:lpstr>
      <vt:lpstr>CONTENT WRITING</vt:lpstr>
      <vt:lpstr>Understanding Creativity</vt:lpstr>
      <vt:lpstr>Understanding Creativity</vt:lpstr>
      <vt:lpstr>Understanding Creativity</vt:lpstr>
      <vt:lpstr>CONTENT WRITING</vt:lpstr>
      <vt:lpstr>Types of Content Writing</vt:lpstr>
      <vt:lpstr>Discussion Session !</vt:lpstr>
      <vt:lpstr>Practical Work 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Hafiz Muhammad  Arslan</dc:creator>
  <cp:lastModifiedBy>Hafiz Arslan Ramzan</cp:lastModifiedBy>
  <cp:revision>61</cp:revision>
  <dcterms:created xsi:type="dcterms:W3CDTF">2017-10-26T09:02:30Z</dcterms:created>
  <dcterms:modified xsi:type="dcterms:W3CDTF">2021-09-17T19:05:05Z</dcterms:modified>
</cp:coreProperties>
</file>