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8"/>
  </p:notesMasterIdLst>
  <p:handoutMasterIdLst>
    <p:handoutMasterId r:id="rId29"/>
  </p:handoutMasterIdLst>
  <p:sldIdLst>
    <p:sldId id="256" r:id="rId5"/>
    <p:sldId id="258" r:id="rId6"/>
    <p:sldId id="278" r:id="rId7"/>
    <p:sldId id="263" r:id="rId8"/>
    <p:sldId id="279" r:id="rId9"/>
    <p:sldId id="262" r:id="rId10"/>
    <p:sldId id="280" r:id="rId11"/>
    <p:sldId id="264" r:id="rId12"/>
    <p:sldId id="277" r:id="rId13"/>
    <p:sldId id="265" r:id="rId14"/>
    <p:sldId id="266" r:id="rId15"/>
    <p:sldId id="267" r:id="rId16"/>
    <p:sldId id="281" r:id="rId17"/>
    <p:sldId id="268" r:id="rId18"/>
    <p:sldId id="269" r:id="rId19"/>
    <p:sldId id="270" r:id="rId20"/>
    <p:sldId id="271" r:id="rId21"/>
    <p:sldId id="272" r:id="rId22"/>
    <p:sldId id="273" r:id="rId23"/>
    <p:sldId id="274" r:id="rId24"/>
    <p:sldId id="275" r:id="rId25"/>
    <p:sldId id="276"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p:scale>
          <a:sx n="66" d="100"/>
          <a:sy n="66" d="100"/>
        </p:scale>
        <p:origin x="900" y="1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12/6/2024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5262035"/>
            <a:ext cx="10993549" cy="895244"/>
          </a:xfrm>
        </p:spPr>
        <p:txBody>
          <a:bodyPr>
            <a:noAutofit/>
          </a:bodyPr>
          <a:lstStyle/>
          <a:p>
            <a:pPr>
              <a:lnSpc>
                <a:spcPct val="107000"/>
              </a:lnSpc>
              <a:spcAft>
                <a:spcPts val="800"/>
              </a:spcAft>
            </a:pPr>
            <a:r>
              <a:rPr lang="en-US"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Botnet Detection in Network Traffic</a:t>
            </a:r>
            <a:br>
              <a:rPr lang="en-PK" sz="2800" kern="100" dirty="0">
                <a:effectLst/>
                <a:latin typeface="Aptos" panose="020B0004020202020204" pitchFamily="34" charset="0"/>
                <a:ea typeface="Aptos" panose="020B0004020202020204" pitchFamily="34" charset="0"/>
                <a:cs typeface="Times New Roman" panose="02020603050405020304" pitchFamily="18" charset="0"/>
              </a:rPr>
            </a:b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617263" y="5262035"/>
            <a:ext cx="10993546" cy="484822"/>
          </a:xfrm>
        </p:spPr>
        <p:txBody>
          <a:bodyPr>
            <a:normAutofit/>
          </a:bodyPr>
          <a:lstStyle/>
          <a:p>
            <a:r>
              <a:rPr lang="en-US" sz="1800" dirty="0">
                <a:solidFill>
                  <a:srgbClr val="7CEBFF"/>
                </a:solidFill>
              </a:rPr>
              <a:t>BY Hemachandrarao Movva</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72AA-BA31-F398-5522-B6F195A1A89D}"/>
              </a:ext>
            </a:extLst>
          </p:cNvPr>
          <p:cNvSpPr>
            <a:spLocks noGrp="1"/>
          </p:cNvSpPr>
          <p:nvPr>
            <p:ph type="title"/>
          </p:nvPr>
        </p:nvSpPr>
        <p:spPr/>
        <p:txBody>
          <a:bodyPr/>
          <a:lstStyle/>
          <a:p>
            <a:r>
              <a:rPr lang="en-PK" sz="2800" b="1" kern="100" dirty="0">
                <a:latin typeface="Times New Roman" panose="02020603050405020304" pitchFamily="18" charset="0"/>
                <a:cs typeface="Times New Roman" panose="02020603050405020304" pitchFamily="18" charset="0"/>
              </a:rPr>
              <a:t>DATA UNDERSTANING</a:t>
            </a:r>
            <a:endParaRPr lang="en-PK" dirty="0"/>
          </a:p>
        </p:txBody>
      </p:sp>
      <p:sp>
        <p:nvSpPr>
          <p:cNvPr id="5" name="Rectangle 1">
            <a:extLst>
              <a:ext uri="{FF2B5EF4-FFF2-40B4-BE49-F238E27FC236}">
                <a16:creationId xmlns:a16="http://schemas.microsoft.com/office/drawing/2014/main" id="{6CEE8080-E1BE-DA3C-A3F9-DBE51E865DE3}"/>
              </a:ext>
            </a:extLst>
          </p:cNvPr>
          <p:cNvSpPr>
            <a:spLocks noGrp="1" noChangeArrowheads="1"/>
          </p:cNvSpPr>
          <p:nvPr>
            <p:ph sz="half" idx="1"/>
          </p:nvPr>
        </p:nvSpPr>
        <p:spPr bwMode="auto">
          <a:xfrm>
            <a:off x="436048" y="2123662"/>
            <a:ext cx="6296673"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defTabSz="914400" eaLnBrk="0" fontAlgn="base" hangingPunct="0">
              <a:lnSpc>
                <a:spcPct val="150000"/>
              </a:lnSpc>
              <a:spcBef>
                <a:spcPct val="0"/>
              </a:spcBef>
              <a:spcAft>
                <a:spcPct val="0"/>
              </a:spcAft>
              <a:buClrTx/>
              <a:buSzTx/>
              <a:buNone/>
            </a:pPr>
            <a:r>
              <a:rPr lang="en-GB" altLang="en-PK" sz="1600" b="1" kern="0" dirty="0">
                <a:latin typeface="Times New Roman" panose="02020603050405020304" pitchFamily="18" charset="0"/>
                <a:cs typeface="Times New Roman" panose="02020603050405020304" pitchFamily="18" charset="0"/>
              </a:rPr>
              <a:t> </a:t>
            </a:r>
            <a:r>
              <a:rPr lang="en-PK" altLang="en-PK" sz="1600" b="1" kern="0" dirty="0">
                <a:latin typeface="Times New Roman" panose="02020603050405020304" pitchFamily="18" charset="0"/>
                <a:cs typeface="Times New Roman" panose="02020603050405020304" pitchFamily="18" charset="0"/>
              </a:rPr>
              <a:t>Data Quality Check:</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lang="en-PK" altLang="en-PK" sz="1400" b="1" kern="0" dirty="0">
                <a:latin typeface="Times New Roman" panose="02020603050405020304" pitchFamily="18" charset="0"/>
                <a:cs typeface="Times New Roman" panose="02020603050405020304" pitchFamily="18" charset="0"/>
              </a:rPr>
              <a:t>Missing Values</a:t>
            </a:r>
            <a:r>
              <a:rPr lang="en-PK" altLang="en-PK" sz="1400" kern="0" dirty="0">
                <a:latin typeface="Times New Roman" panose="02020603050405020304" pitchFamily="18" charset="0"/>
                <a:cs typeface="Times New Roman" panose="02020603050405020304" pitchFamily="18" charset="0"/>
              </a:rPr>
              <a:t>: No missing values (df.isnull().sum() confirms).</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lang="en-PK" altLang="en-PK" sz="1400" b="1" kern="0" dirty="0">
                <a:latin typeface="Times New Roman" panose="02020603050405020304" pitchFamily="18" charset="0"/>
                <a:cs typeface="Times New Roman" panose="02020603050405020304" pitchFamily="18" charset="0"/>
              </a:rPr>
              <a:t>Data Types: </a:t>
            </a:r>
            <a:r>
              <a:rPr lang="en-PK" altLang="en-PK" sz="1400" kern="0" dirty="0">
                <a:latin typeface="Times New Roman" panose="02020603050405020304" pitchFamily="18" charset="0"/>
                <a:cs typeface="Times New Roman" panose="02020603050405020304" pitchFamily="18" charset="0"/>
              </a:rPr>
              <a:t>Categorical (e.g., proto, service) and numerical (e.g., dur, </a:t>
            </a:r>
            <a:r>
              <a:rPr lang="en-PK" altLang="en-PK" sz="1400" kern="0" dirty="0" err="1">
                <a:latin typeface="Times New Roman" panose="02020603050405020304" pitchFamily="18" charset="0"/>
                <a:cs typeface="Times New Roman" panose="02020603050405020304" pitchFamily="18" charset="0"/>
              </a:rPr>
              <a:t>spkts</a:t>
            </a:r>
            <a:r>
              <a:rPr lang="en-PK" altLang="en-PK" sz="1400" kern="0" dirty="0">
                <a:latin typeface="Times New Roman" panose="02020603050405020304" pitchFamily="18" charset="0"/>
                <a:cs typeface="Times New Roman" panose="02020603050405020304" pitchFamily="18" charset="0"/>
              </a:rPr>
              <a:t>).</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lang="en-PK" altLang="en-PK" sz="1400" b="1" kern="0" dirty="0">
                <a:latin typeface="Times New Roman" panose="02020603050405020304" pitchFamily="18" charset="0"/>
                <a:cs typeface="Times New Roman" panose="02020603050405020304" pitchFamily="18" charset="0"/>
              </a:rPr>
              <a:t>Target Distribution: </a:t>
            </a:r>
            <a:r>
              <a:rPr lang="en-PK" altLang="en-PK" sz="1400" kern="0" dirty="0">
                <a:latin typeface="Times New Roman" panose="02020603050405020304" pitchFamily="18" charset="0"/>
                <a:cs typeface="Times New Roman" panose="02020603050405020304" pitchFamily="18" charset="0"/>
              </a:rPr>
              <a:t>45,332 abnormal (1) vs. 37,000 normal (0) traffic instances, highlighting class imbalance.</a:t>
            </a:r>
            <a:endParaRPr lang="en-GB" altLang="en-PK" sz="1400" kern="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PK" altLang="en-PK" sz="1100" b="0" i="0" u="none" strike="noStrike" cap="none" normalizeH="0" baseline="0" dirty="0">
              <a:ln>
                <a:noFill/>
              </a:ln>
              <a:solidFill>
                <a:schemeClr val="tx1"/>
              </a:solidFill>
              <a:effectLst/>
              <a:latin typeface="Arial" panose="020B0604020202020204" pitchFamily="34" charset="0"/>
            </a:endParaRPr>
          </a:p>
        </p:txBody>
      </p:sp>
      <p:pic>
        <p:nvPicPr>
          <p:cNvPr id="9" name="Content Placeholder 8" descr="A screenshot of a computer&#10;&#10;Description automatically generated">
            <a:extLst>
              <a:ext uri="{FF2B5EF4-FFF2-40B4-BE49-F238E27FC236}">
                <a16:creationId xmlns:a16="http://schemas.microsoft.com/office/drawing/2014/main" id="{4BB0C03F-A079-6E59-16B6-5E0795F4C4ED}"/>
              </a:ext>
            </a:extLst>
          </p:cNvPr>
          <p:cNvPicPr>
            <a:picLocks noGrp="1" noChangeAspect="1"/>
          </p:cNvPicPr>
          <p:nvPr>
            <p:ph sz="half" idx="2"/>
          </p:nvPr>
        </p:nvPicPr>
        <p:blipFill rotWithShape="1">
          <a:blip r:embed="rId2"/>
          <a:srcRect b="34021"/>
          <a:stretch/>
        </p:blipFill>
        <p:spPr bwMode="auto">
          <a:xfrm>
            <a:off x="680722" y="4208849"/>
            <a:ext cx="6068429" cy="1919493"/>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9B7EDB5D-562D-85E9-D1DB-B229DAABDA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2722" y="2431555"/>
            <a:ext cx="5023229" cy="3861289"/>
          </a:xfrm>
          <a:prstGeom prst="rect">
            <a:avLst/>
          </a:prstGeom>
          <a:noFill/>
          <a:ln>
            <a:noFill/>
          </a:ln>
        </p:spPr>
      </p:pic>
    </p:spTree>
    <p:extLst>
      <p:ext uri="{BB962C8B-B14F-4D97-AF65-F5344CB8AC3E}">
        <p14:creationId xmlns:p14="http://schemas.microsoft.com/office/powerpoint/2010/main" val="18867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BA146-66D7-F7F0-AE45-35A48BB20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A94875-CD5D-ED30-234C-CF7E589CFD54}"/>
              </a:ext>
            </a:extLst>
          </p:cNvPr>
          <p:cNvSpPr>
            <a:spLocks noGrp="1"/>
          </p:cNvSpPr>
          <p:nvPr>
            <p:ph type="title"/>
          </p:nvPr>
        </p:nvSpPr>
        <p:spPr/>
        <p:txBody>
          <a:bodyPr/>
          <a:lstStyle/>
          <a:p>
            <a:r>
              <a:rPr lang="en-PK" sz="2800" b="1" kern="100" dirty="0">
                <a:latin typeface="Times New Roman" panose="02020603050405020304" pitchFamily="18" charset="0"/>
                <a:cs typeface="Times New Roman" panose="02020603050405020304" pitchFamily="18" charset="0"/>
              </a:rPr>
              <a:t>DATA UNDERSTANING</a:t>
            </a:r>
            <a:endParaRPr lang="en-PK" dirty="0"/>
          </a:p>
        </p:txBody>
      </p:sp>
      <p:sp>
        <p:nvSpPr>
          <p:cNvPr id="5" name="Rectangle 1">
            <a:extLst>
              <a:ext uri="{FF2B5EF4-FFF2-40B4-BE49-F238E27FC236}">
                <a16:creationId xmlns:a16="http://schemas.microsoft.com/office/drawing/2014/main" id="{A6C718DC-4485-DBFA-7752-51ABB36BFE4E}"/>
              </a:ext>
            </a:extLst>
          </p:cNvPr>
          <p:cNvSpPr>
            <a:spLocks noGrp="1" noChangeArrowheads="1"/>
          </p:cNvSpPr>
          <p:nvPr>
            <p:ph sz="half" idx="1"/>
          </p:nvPr>
        </p:nvSpPr>
        <p:spPr bwMode="auto">
          <a:xfrm>
            <a:off x="427719" y="2028852"/>
            <a:ext cx="5915023" cy="210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defTabSz="914400" eaLnBrk="0" fontAlgn="base" hangingPunct="0">
              <a:lnSpc>
                <a:spcPct val="150000"/>
              </a:lnSpc>
              <a:spcBef>
                <a:spcPct val="0"/>
              </a:spcBef>
              <a:spcAft>
                <a:spcPct val="0"/>
              </a:spcAft>
              <a:buClrTx/>
              <a:buSzTx/>
              <a:buNone/>
            </a:pPr>
            <a:r>
              <a:rPr lang="en-GB" altLang="en-PK" sz="1600" b="1" kern="0" dirty="0">
                <a:latin typeface="Times New Roman" panose="02020603050405020304" pitchFamily="18" charset="0"/>
                <a:cs typeface="Times New Roman" panose="02020603050405020304" pitchFamily="18" charset="0"/>
              </a:rPr>
              <a:t>Exploratory Data Analysis (EDA):Statistical Summary: </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lang="en-GB" altLang="en-PK" sz="1600" b="1" kern="0" dirty="0">
                <a:latin typeface="Times New Roman" panose="02020603050405020304" pitchFamily="18" charset="0"/>
                <a:cs typeface="Times New Roman" panose="02020603050405020304" pitchFamily="18" charset="0"/>
              </a:rPr>
              <a:t>Statistical Summary: </a:t>
            </a:r>
            <a:r>
              <a:rPr lang="en-GB" altLang="en-PK" sz="1600" kern="0" dirty="0">
                <a:latin typeface="Times New Roman" panose="02020603050405020304" pitchFamily="18" charset="0"/>
                <a:cs typeface="Times New Roman" panose="02020603050405020304" pitchFamily="18" charset="0"/>
              </a:rPr>
              <a:t>Examined key variables like rate, </a:t>
            </a:r>
            <a:r>
              <a:rPr lang="en-GB" altLang="en-PK" sz="1600" kern="0" dirty="0" err="1">
                <a:latin typeface="Times New Roman" panose="02020603050405020304" pitchFamily="18" charset="0"/>
                <a:cs typeface="Times New Roman" panose="02020603050405020304" pitchFamily="18" charset="0"/>
              </a:rPr>
              <a:t>sload</a:t>
            </a:r>
            <a:r>
              <a:rPr lang="en-GB" altLang="en-PK" sz="1600" kern="0" dirty="0">
                <a:latin typeface="Times New Roman" panose="02020603050405020304" pitchFamily="18" charset="0"/>
                <a:cs typeface="Times New Roman" panose="02020603050405020304" pitchFamily="18" charset="0"/>
              </a:rPr>
              <a:t>, </a:t>
            </a:r>
            <a:r>
              <a:rPr lang="en-GB" altLang="en-PK" sz="1600" kern="0" dirty="0" err="1">
                <a:latin typeface="Times New Roman" panose="02020603050405020304" pitchFamily="18" charset="0"/>
                <a:cs typeface="Times New Roman" panose="02020603050405020304" pitchFamily="18" charset="0"/>
              </a:rPr>
              <a:t>dload</a:t>
            </a:r>
            <a:r>
              <a:rPr lang="en-GB" altLang="en-PK" sz="1600" kern="0" dirty="0">
                <a:latin typeface="Times New Roman" panose="02020603050405020304" pitchFamily="18" charset="0"/>
                <a:cs typeface="Times New Roman" panose="02020603050405020304" pitchFamily="18" charset="0"/>
              </a:rPr>
              <a:t>, and </a:t>
            </a:r>
            <a:r>
              <a:rPr lang="en-GB" altLang="en-PK" sz="1600" kern="0" dirty="0" err="1">
                <a:latin typeface="Times New Roman" panose="02020603050405020304" pitchFamily="18" charset="0"/>
                <a:cs typeface="Times New Roman" panose="02020603050405020304" pitchFamily="18" charset="0"/>
              </a:rPr>
              <a:t>sloos</a:t>
            </a:r>
            <a:r>
              <a:rPr lang="en-GB" altLang="en-PK" sz="1600" kern="0" dirty="0">
                <a:latin typeface="Times New Roman" panose="02020603050405020304" pitchFamily="18" charset="0"/>
                <a:cs typeface="Times New Roman" panose="02020603050405020304" pitchFamily="18" charset="0"/>
              </a:rPr>
              <a:t> </a:t>
            </a:r>
            <a:r>
              <a:rPr lang="en-GB" altLang="en-PK" sz="1600" b="1" kern="0" dirty="0">
                <a:latin typeface="Times New Roman" panose="02020603050405020304" pitchFamily="18" charset="0"/>
                <a:cs typeface="Times New Roman" panose="02020603050405020304" pitchFamily="18" charset="0"/>
              </a:rPr>
              <a:t>.</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lang="en-GB" altLang="en-PK" sz="1600" b="1" kern="0" dirty="0" err="1">
                <a:latin typeface="Times New Roman" panose="02020603050405020304" pitchFamily="18" charset="0"/>
                <a:cs typeface="Times New Roman" panose="02020603050405020304" pitchFamily="18" charset="0"/>
              </a:rPr>
              <a:t>Pairplot</a:t>
            </a:r>
            <a:r>
              <a:rPr lang="en-GB" altLang="en-PK" sz="1600" b="1" kern="0" dirty="0">
                <a:latin typeface="Times New Roman" panose="02020603050405020304" pitchFamily="18" charset="0"/>
                <a:cs typeface="Times New Roman" panose="02020603050405020304" pitchFamily="18" charset="0"/>
              </a:rPr>
              <a:t>: </a:t>
            </a:r>
            <a:r>
              <a:rPr lang="en-GB" altLang="en-PK" sz="1600" kern="0" dirty="0">
                <a:latin typeface="Times New Roman" panose="02020603050405020304" pitchFamily="18" charset="0"/>
                <a:cs typeface="Times New Roman" panose="02020603050405020304" pitchFamily="18" charset="0"/>
              </a:rPr>
              <a:t>Visualized feature relationships with the target variable to identify patterns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PK" altLang="en-PK" sz="1100" b="0" i="0" u="none" strike="noStrike" cap="none" normalizeH="0" baseline="0" dirty="0">
              <a:ln>
                <a:noFill/>
              </a:ln>
              <a:solidFill>
                <a:schemeClr val="tx1"/>
              </a:solidFill>
              <a:effectLst/>
              <a:latin typeface="Arial" panose="020B0604020202020204" pitchFamily="34" charset="0"/>
            </a:endParaRPr>
          </a:p>
        </p:txBody>
      </p:sp>
      <p:pic>
        <p:nvPicPr>
          <p:cNvPr id="6" name="Content Placeholder 5" descr="A group of graphs on a white background&#10;&#10;Description automatically generated">
            <a:extLst>
              <a:ext uri="{FF2B5EF4-FFF2-40B4-BE49-F238E27FC236}">
                <a16:creationId xmlns:a16="http://schemas.microsoft.com/office/drawing/2014/main" id="{1233E15F-8AF9-D669-9D5A-F29B0EC5BE2F}"/>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444344" y="2144268"/>
            <a:ext cx="5166466" cy="4273017"/>
          </a:xfrm>
          <a:prstGeom prst="rect">
            <a:avLst/>
          </a:prstGeom>
          <a:noFill/>
          <a:ln>
            <a:noFill/>
          </a:ln>
        </p:spPr>
      </p:pic>
    </p:spTree>
    <p:extLst>
      <p:ext uri="{BB962C8B-B14F-4D97-AF65-F5344CB8AC3E}">
        <p14:creationId xmlns:p14="http://schemas.microsoft.com/office/powerpoint/2010/main" val="277312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90D25-1CEC-9234-5D87-8DF358EAC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89238-26A9-1D0F-020C-BB6094308673}"/>
              </a:ext>
            </a:extLst>
          </p:cNvPr>
          <p:cNvSpPr>
            <a:spLocks noGrp="1"/>
          </p:cNvSpPr>
          <p:nvPr>
            <p:ph type="title"/>
          </p:nvPr>
        </p:nvSpPr>
        <p:spPr>
          <a:xfrm>
            <a:off x="581192" y="1087629"/>
            <a:ext cx="11029616" cy="988332"/>
          </a:xfrm>
        </p:spPr>
        <p:txBody>
          <a:bodyPr/>
          <a:lstStyle/>
          <a:p>
            <a: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t>DATA PREPARATION</a:t>
            </a:r>
            <a:br>
              <a:rPr lang="en-PK"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BEB2A278-4F6B-6C45-3907-BF8DA07BF354}"/>
              </a:ext>
            </a:extLst>
          </p:cNvPr>
          <p:cNvSpPr>
            <a:spLocks noGrp="1"/>
          </p:cNvSpPr>
          <p:nvPr>
            <p:ph sz="half" idx="1"/>
          </p:nvPr>
        </p:nvSpPr>
        <p:spPr>
          <a:xfrm>
            <a:off x="465077" y="1966747"/>
            <a:ext cx="11276980" cy="3258396"/>
          </a:xfrm>
        </p:spPr>
        <p:txBody>
          <a:bodyPr>
            <a:normAutofit/>
          </a:bodyPr>
          <a:lstStyle/>
          <a:p>
            <a:pPr marL="0" indent="0">
              <a:lnSpc>
                <a:spcPct val="107000"/>
              </a:lnSpc>
              <a:spcBef>
                <a:spcPts val="1800"/>
              </a:spcBef>
              <a:spcAft>
                <a:spcPts val="400"/>
              </a:spcAft>
              <a:buNone/>
            </a:pPr>
            <a:r>
              <a:rPr lang="en-PK" sz="20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Objective:</a:t>
            </a:r>
            <a:endParaRPr lang="en-PK" sz="20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PK" kern="0" dirty="0">
                <a:effectLst/>
                <a:latin typeface="Times New Roman" panose="02020603050405020304" pitchFamily="18" charset="0"/>
                <a:ea typeface="Times New Roman" panose="02020603050405020304" pitchFamily="18" charset="0"/>
                <a:cs typeface="Times New Roman" panose="02020603050405020304" pitchFamily="18" charset="0"/>
              </a:rPr>
              <a:t>The goal of the Data Preparation phase is to ensure that the dataset is clean, well-structured, and ready for the modelling phase. This involves handling missing values, encoding categorical variables, transforming data into suitable formats, and selecting the most relevant features for the learning task.</a:t>
            </a:r>
            <a:endParaRPr lang="en-PK"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PK" dirty="0"/>
          </a:p>
        </p:txBody>
      </p:sp>
    </p:spTree>
    <p:extLst>
      <p:ext uri="{BB962C8B-B14F-4D97-AF65-F5344CB8AC3E}">
        <p14:creationId xmlns:p14="http://schemas.microsoft.com/office/powerpoint/2010/main" val="2841477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F395-1F8A-2748-0D85-7CA601242BA5}"/>
              </a:ext>
            </a:extLst>
          </p:cNvPr>
          <p:cNvSpPr>
            <a:spLocks noGrp="1"/>
          </p:cNvSpPr>
          <p:nvPr>
            <p:ph type="title"/>
          </p:nvPr>
        </p:nvSpPr>
        <p:spPr>
          <a:xfrm>
            <a:off x="682793" y="889315"/>
            <a:ext cx="11029616" cy="988332"/>
          </a:xfrm>
        </p:spPr>
        <p:txBody>
          <a:bodyPr/>
          <a:lstStyle/>
          <a:p>
            <a: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t>DATA PREPARATION</a:t>
            </a:r>
            <a:br>
              <a:rPr lang="en-PK"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GB" dirty="0"/>
          </a:p>
        </p:txBody>
      </p:sp>
      <p:sp>
        <p:nvSpPr>
          <p:cNvPr id="8" name="Content Placeholder 7">
            <a:extLst>
              <a:ext uri="{FF2B5EF4-FFF2-40B4-BE49-F238E27FC236}">
                <a16:creationId xmlns:a16="http://schemas.microsoft.com/office/drawing/2014/main" id="{76084350-569E-E1D9-CCB1-F7FDD78E7D41}"/>
              </a:ext>
            </a:extLst>
          </p:cNvPr>
          <p:cNvSpPr>
            <a:spLocks noGrp="1"/>
          </p:cNvSpPr>
          <p:nvPr>
            <p:ph sz="half" idx="1"/>
          </p:nvPr>
        </p:nvSpPr>
        <p:spPr>
          <a:xfrm>
            <a:off x="449943" y="2053091"/>
            <a:ext cx="11211749" cy="4347709"/>
          </a:xfrm>
        </p:spPr>
        <p:txBody>
          <a:bodyPr>
            <a:normAutofit/>
          </a:bodyPr>
          <a:lstStyle/>
          <a:p>
            <a:pPr marL="0" indent="0">
              <a:lnSpc>
                <a:spcPct val="107000"/>
              </a:lnSpc>
              <a:spcBef>
                <a:spcPts val="1800"/>
              </a:spcBef>
              <a:spcAft>
                <a:spcPts val="400"/>
              </a:spcAft>
              <a:buNone/>
            </a:pPr>
            <a:r>
              <a:rPr lang="en-GB" sz="2000" b="1" kern="100" dirty="0">
                <a:solidFill>
                  <a:srgbClr val="0F4761"/>
                </a:solidFill>
                <a:latin typeface="Times New Roman" panose="02020603050405020304" pitchFamily="18" charset="0"/>
                <a:cs typeface="Times New Roman" panose="02020603050405020304" pitchFamily="18" charset="0"/>
              </a:rPr>
              <a:t> </a:t>
            </a:r>
            <a:r>
              <a:rPr lang="en-GB" sz="2000" b="1" kern="100" dirty="0">
                <a:solidFill>
                  <a:schemeClr val="tx1"/>
                </a:solidFill>
                <a:latin typeface="Times New Roman" panose="02020603050405020304" pitchFamily="18" charset="0"/>
                <a:cs typeface="Times New Roman" panose="02020603050405020304" pitchFamily="18" charset="0"/>
              </a:rPr>
              <a:t>Key Tasks in Data Preparation :</a:t>
            </a:r>
          </a:p>
          <a:p>
            <a:pPr algn="just">
              <a:lnSpc>
                <a:spcPct val="150000"/>
              </a:lnSpc>
              <a:spcAft>
                <a:spcPts val="800"/>
              </a:spcAft>
            </a:pPr>
            <a:r>
              <a:rPr lang="en-GB" b="1" kern="0" dirty="0">
                <a:latin typeface="Times New Roman" panose="02020603050405020304" pitchFamily="18" charset="0"/>
                <a:cs typeface="Times New Roman" panose="02020603050405020304" pitchFamily="18" charset="0"/>
              </a:rPr>
              <a:t>Data Cleaning:</a:t>
            </a:r>
          </a:p>
          <a:p>
            <a:pPr lvl="1" algn="just">
              <a:lnSpc>
                <a:spcPct val="150000"/>
              </a:lnSpc>
              <a:spcAft>
                <a:spcPts val="800"/>
              </a:spcAft>
              <a:buFont typeface="Arial" panose="020B0604020202020204" pitchFamily="34" charset="0"/>
              <a:buChar char="•"/>
            </a:pPr>
            <a:r>
              <a:rPr lang="en-GB" b="1" kern="0" dirty="0">
                <a:latin typeface="Times New Roman" panose="02020603050405020304" pitchFamily="18" charset="0"/>
                <a:cs typeface="Times New Roman" panose="02020603050405020304" pitchFamily="18" charset="0"/>
              </a:rPr>
              <a:t>Handling Missing Values: </a:t>
            </a:r>
            <a:r>
              <a:rPr lang="en-GB" kern="0" dirty="0">
                <a:latin typeface="Times New Roman" panose="02020603050405020304" pitchFamily="18" charset="0"/>
                <a:cs typeface="Times New Roman" panose="02020603050405020304" pitchFamily="18" charset="0"/>
              </a:rPr>
              <a:t>Imputed missing values with the column mean.</a:t>
            </a:r>
          </a:p>
          <a:p>
            <a:pPr lvl="1" algn="just">
              <a:lnSpc>
                <a:spcPct val="150000"/>
              </a:lnSpc>
              <a:spcAft>
                <a:spcPts val="800"/>
              </a:spcAft>
              <a:buFont typeface="Arial" panose="020B0604020202020204" pitchFamily="34" charset="0"/>
              <a:buChar char="•"/>
            </a:pPr>
            <a:r>
              <a:rPr lang="en-GB" b="1" kern="0" dirty="0">
                <a:latin typeface="Times New Roman" panose="02020603050405020304" pitchFamily="18" charset="0"/>
                <a:cs typeface="Times New Roman" panose="02020603050405020304" pitchFamily="18" charset="0"/>
              </a:rPr>
              <a:t>Removing Duplicates: </a:t>
            </a:r>
            <a:r>
              <a:rPr lang="en-GB" kern="0" dirty="0">
                <a:latin typeface="Times New Roman" panose="02020603050405020304" pitchFamily="18" charset="0"/>
                <a:cs typeface="Times New Roman" panose="02020603050405020304" pitchFamily="18" charset="0"/>
              </a:rPr>
              <a:t>Checked and removed duplicate entries</a:t>
            </a:r>
          </a:p>
          <a:p>
            <a:pPr lvl="1" algn="just">
              <a:lnSpc>
                <a:spcPct val="150000"/>
              </a:lnSpc>
              <a:spcAft>
                <a:spcPts val="800"/>
              </a:spcAft>
              <a:buFont typeface="Arial" panose="020B0604020202020204" pitchFamily="34" charset="0"/>
              <a:buChar char="•"/>
            </a:pPr>
            <a:r>
              <a:rPr lang="en-GB" kern="0" dirty="0">
                <a:latin typeface="Times New Roman" panose="02020603050405020304" pitchFamily="18" charset="0"/>
                <a:cs typeface="Times New Roman" panose="02020603050405020304" pitchFamily="18" charset="0"/>
              </a:rPr>
              <a:t>.</a:t>
            </a:r>
            <a:r>
              <a:rPr lang="en-GB" b="1" kern="0" dirty="0">
                <a:latin typeface="Times New Roman" panose="02020603050405020304" pitchFamily="18" charset="0"/>
                <a:cs typeface="Times New Roman" panose="02020603050405020304" pitchFamily="18" charset="0"/>
              </a:rPr>
              <a:t>Outlier Detection: </a:t>
            </a:r>
            <a:r>
              <a:rPr lang="en-GB" kern="0" dirty="0">
                <a:latin typeface="Times New Roman" panose="02020603050405020304" pitchFamily="18" charset="0"/>
                <a:cs typeface="Times New Roman" panose="02020603050405020304" pitchFamily="18" charset="0"/>
              </a:rPr>
              <a:t>Used IQR or Z-scores to identify and handle outliers.</a:t>
            </a:r>
          </a:p>
          <a:p>
            <a:pPr algn="just">
              <a:lnSpc>
                <a:spcPct val="150000"/>
              </a:lnSpc>
              <a:spcAft>
                <a:spcPts val="800"/>
              </a:spcAft>
            </a:pPr>
            <a:r>
              <a:rPr lang="en-GB" b="1" kern="0" dirty="0">
                <a:latin typeface="Times New Roman" panose="02020603050405020304" pitchFamily="18" charset="0"/>
                <a:cs typeface="Times New Roman" panose="02020603050405020304" pitchFamily="18" charset="0"/>
              </a:rPr>
              <a:t>Data Transformation:</a:t>
            </a:r>
          </a:p>
          <a:p>
            <a:pPr lvl="1" algn="just">
              <a:lnSpc>
                <a:spcPct val="150000"/>
              </a:lnSpc>
              <a:spcAft>
                <a:spcPts val="800"/>
              </a:spcAft>
              <a:buFont typeface="Arial" panose="020B0604020202020204" pitchFamily="34" charset="0"/>
              <a:buChar char="•"/>
            </a:pPr>
            <a:r>
              <a:rPr lang="en-GB" kern="0" dirty="0">
                <a:latin typeface="Times New Roman" panose="02020603050405020304" pitchFamily="18" charset="0"/>
                <a:cs typeface="Times New Roman" panose="02020603050405020304" pitchFamily="18" charset="0"/>
              </a:rPr>
              <a:t>Encoding Categorical Variables: Used label encoding for categorical </a:t>
            </a:r>
            <a:r>
              <a:rPr lang="en-GB" kern="0" dirty="0" err="1">
                <a:latin typeface="Times New Roman" panose="02020603050405020304" pitchFamily="18" charset="0"/>
                <a:cs typeface="Times New Roman" panose="02020603050405020304" pitchFamily="18" charset="0"/>
              </a:rPr>
              <a:t>data.Feature</a:t>
            </a:r>
            <a:r>
              <a:rPr lang="en-GB" kern="0" dirty="0">
                <a:latin typeface="Times New Roman" panose="02020603050405020304" pitchFamily="18" charset="0"/>
                <a:cs typeface="Times New Roman" panose="02020603050405020304" pitchFamily="18" charset="0"/>
              </a:rPr>
              <a:t> Scaling: Applied </a:t>
            </a:r>
            <a:r>
              <a:rPr lang="en-GB" kern="0" dirty="0" err="1">
                <a:latin typeface="Times New Roman" panose="02020603050405020304" pitchFamily="18" charset="0"/>
                <a:cs typeface="Times New Roman" panose="02020603050405020304" pitchFamily="18" charset="0"/>
              </a:rPr>
              <a:t>MinMaxScaler</a:t>
            </a:r>
            <a:r>
              <a:rPr lang="en-GB" kern="0" dirty="0">
                <a:latin typeface="Times New Roman" panose="02020603050405020304" pitchFamily="18" charset="0"/>
                <a:cs typeface="Times New Roman" panose="02020603050405020304" pitchFamily="18" charset="0"/>
              </a:rPr>
              <a:t> to scale numerical features between 0 and 1.</a:t>
            </a:r>
            <a:endParaRPr lang="en-PK"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56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9EA93-2DC7-1E9D-A9B8-4F165E0A5D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39A95B-3146-488E-2775-DB2AB3CD1F25}"/>
              </a:ext>
            </a:extLst>
          </p:cNvPr>
          <p:cNvSpPr>
            <a:spLocks noGrp="1"/>
          </p:cNvSpPr>
          <p:nvPr>
            <p:ph type="title"/>
          </p:nvPr>
        </p:nvSpPr>
        <p:spPr>
          <a:xfrm>
            <a:off x="581193" y="868554"/>
            <a:ext cx="11029616" cy="988332"/>
          </a:xfrm>
        </p:spPr>
        <p:txBody>
          <a:bodyPr/>
          <a:lstStyle/>
          <a:p>
            <a: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t>DATA PREPARATION</a:t>
            </a:r>
            <a:br>
              <a:rPr lang="en-PK"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8" name="Content Placeholder 7">
            <a:extLst>
              <a:ext uri="{FF2B5EF4-FFF2-40B4-BE49-F238E27FC236}">
                <a16:creationId xmlns:a16="http://schemas.microsoft.com/office/drawing/2014/main" id="{4211568F-650B-D635-9D10-EA1CD48DC397}"/>
              </a:ext>
            </a:extLst>
          </p:cNvPr>
          <p:cNvSpPr>
            <a:spLocks noGrp="1"/>
          </p:cNvSpPr>
          <p:nvPr>
            <p:ph sz="half" idx="2"/>
          </p:nvPr>
        </p:nvSpPr>
        <p:spPr>
          <a:xfrm>
            <a:off x="5778674" y="1210468"/>
            <a:ext cx="5832133" cy="4191000"/>
          </a:xfrm>
        </p:spPr>
        <p:txBody>
          <a:bodyPr>
            <a:normAutofit/>
          </a:bodyPr>
          <a:lstStyle/>
          <a:p>
            <a:pPr algn="just">
              <a:lnSpc>
                <a:spcPct val="150000"/>
              </a:lnSpc>
              <a:spcAft>
                <a:spcPts val="800"/>
              </a:spcAft>
            </a:pPr>
            <a:r>
              <a:rPr lang="en-GB" b="1" kern="0" dirty="0">
                <a:latin typeface="Times New Roman" panose="02020603050405020304" pitchFamily="18" charset="0"/>
                <a:cs typeface="Times New Roman" panose="02020603050405020304" pitchFamily="18" charset="0"/>
              </a:rPr>
              <a:t>Handling Imbalanced Data:</a:t>
            </a:r>
          </a:p>
          <a:p>
            <a:pPr lvl="1" algn="just">
              <a:lnSpc>
                <a:spcPct val="150000"/>
              </a:lnSpc>
              <a:spcAft>
                <a:spcPts val="800"/>
              </a:spcAft>
              <a:buFont typeface="Arial" panose="020B0604020202020204" pitchFamily="34" charset="0"/>
              <a:buChar char="•"/>
            </a:pPr>
            <a:r>
              <a:rPr lang="en-GB" kern="0" dirty="0">
                <a:latin typeface="Times New Roman" panose="02020603050405020304" pitchFamily="18" charset="0"/>
                <a:cs typeface="Times New Roman" panose="02020603050405020304" pitchFamily="18" charset="0"/>
              </a:rPr>
              <a:t>Recommended techniques like class weighting, oversampling, or </a:t>
            </a:r>
            <a:r>
              <a:rPr lang="en-GB" kern="0" dirty="0" err="1">
                <a:latin typeface="Times New Roman" panose="02020603050405020304" pitchFamily="18" charset="0"/>
                <a:cs typeface="Times New Roman" panose="02020603050405020304" pitchFamily="18" charset="0"/>
              </a:rPr>
              <a:t>undersampling</a:t>
            </a:r>
            <a:r>
              <a:rPr lang="en-GB" kern="0" dirty="0">
                <a:latin typeface="Times New Roman" panose="02020603050405020304" pitchFamily="18" charset="0"/>
                <a:cs typeface="Times New Roman" panose="02020603050405020304" pitchFamily="18" charset="0"/>
              </a:rPr>
              <a:t>.</a:t>
            </a:r>
          </a:p>
          <a:p>
            <a:pPr algn="just">
              <a:lnSpc>
                <a:spcPct val="150000"/>
              </a:lnSpc>
              <a:spcAft>
                <a:spcPts val="800"/>
              </a:spcAft>
            </a:pPr>
            <a:r>
              <a:rPr lang="en-GB" b="1" kern="0" dirty="0">
                <a:latin typeface="Times New Roman" panose="02020603050405020304" pitchFamily="18" charset="0"/>
                <a:cs typeface="Times New Roman" panose="02020603050405020304" pitchFamily="18" charset="0"/>
              </a:rPr>
              <a:t>Data Splitting: </a:t>
            </a:r>
          </a:p>
          <a:p>
            <a:pPr lvl="1" algn="just">
              <a:lnSpc>
                <a:spcPct val="150000"/>
              </a:lnSpc>
              <a:spcAft>
                <a:spcPts val="800"/>
              </a:spcAft>
              <a:buFont typeface="Arial" panose="020B0604020202020204" pitchFamily="34" charset="0"/>
              <a:buChar char="•"/>
            </a:pPr>
            <a:r>
              <a:rPr lang="en-GB" kern="0" dirty="0">
                <a:latin typeface="Times New Roman" panose="02020603050405020304" pitchFamily="18" charset="0"/>
                <a:cs typeface="Times New Roman" panose="02020603050405020304" pitchFamily="18" charset="0"/>
              </a:rPr>
              <a:t>Used </a:t>
            </a:r>
            <a:r>
              <a:rPr lang="en-GB" kern="0" dirty="0" err="1">
                <a:latin typeface="Times New Roman" panose="02020603050405020304" pitchFamily="18" charset="0"/>
                <a:cs typeface="Times New Roman" panose="02020603050405020304" pitchFamily="18" charset="0"/>
              </a:rPr>
              <a:t>train_test_split</a:t>
            </a:r>
            <a:r>
              <a:rPr lang="en-GB" kern="0" dirty="0">
                <a:latin typeface="Times New Roman" panose="02020603050405020304" pitchFamily="18" charset="0"/>
                <a:cs typeface="Times New Roman" panose="02020603050405020304" pitchFamily="18" charset="0"/>
              </a:rPr>
              <a:t> to divide the dataset into training and testing sets for model evaluation.</a:t>
            </a:r>
          </a:p>
        </p:txBody>
      </p:sp>
      <p:sp>
        <p:nvSpPr>
          <p:cNvPr id="7" name="Content Placeholder 7">
            <a:extLst>
              <a:ext uri="{FF2B5EF4-FFF2-40B4-BE49-F238E27FC236}">
                <a16:creationId xmlns:a16="http://schemas.microsoft.com/office/drawing/2014/main" id="{E0BCDFB4-318D-369A-720E-E780135165DC}"/>
              </a:ext>
            </a:extLst>
          </p:cNvPr>
          <p:cNvSpPr txBox="1">
            <a:spLocks/>
          </p:cNvSpPr>
          <p:nvPr/>
        </p:nvSpPr>
        <p:spPr>
          <a:xfrm>
            <a:off x="418198" y="1362720"/>
            <a:ext cx="5360478" cy="47026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50000"/>
              </a:lnSpc>
              <a:spcAft>
                <a:spcPts val="800"/>
              </a:spcAft>
            </a:pPr>
            <a:r>
              <a:rPr lang="en-GB" b="1" kern="0" dirty="0">
                <a:latin typeface="Times New Roman" panose="02020603050405020304" pitchFamily="18" charset="0"/>
                <a:cs typeface="Times New Roman" panose="02020603050405020304" pitchFamily="18" charset="0"/>
              </a:rPr>
              <a:t>Feature Selection:</a:t>
            </a:r>
          </a:p>
          <a:p>
            <a:pPr lvl="1" algn="just">
              <a:lnSpc>
                <a:spcPct val="150000"/>
              </a:lnSpc>
              <a:spcAft>
                <a:spcPts val="800"/>
              </a:spcAft>
              <a:buFont typeface="Arial" panose="020B0604020202020204" pitchFamily="34" charset="0"/>
              <a:buChar char="•"/>
            </a:pPr>
            <a:r>
              <a:rPr lang="en-GB" b="1" kern="0" dirty="0">
                <a:latin typeface="Times New Roman" panose="02020603050405020304" pitchFamily="18" charset="0"/>
                <a:cs typeface="Times New Roman" panose="02020603050405020304" pitchFamily="18" charset="0"/>
              </a:rPr>
              <a:t>Removing Irrelevant Features: </a:t>
            </a:r>
            <a:r>
              <a:rPr lang="en-GB" kern="0" dirty="0">
                <a:latin typeface="Times New Roman" panose="02020603050405020304" pitchFamily="18" charset="0"/>
                <a:cs typeface="Times New Roman" panose="02020603050405020304" pitchFamily="18" charset="0"/>
              </a:rPr>
              <a:t>Excluded the target variable </a:t>
            </a:r>
            <a:r>
              <a:rPr lang="en-GB" kern="0" dirty="0" err="1">
                <a:latin typeface="Times New Roman" panose="02020603050405020304" pitchFamily="18" charset="0"/>
                <a:cs typeface="Times New Roman" panose="02020603050405020304" pitchFamily="18" charset="0"/>
              </a:rPr>
              <a:t>new_label</a:t>
            </a:r>
            <a:r>
              <a:rPr lang="en-GB" kern="0" dirty="0">
                <a:latin typeface="Times New Roman" panose="02020603050405020304" pitchFamily="18" charset="0"/>
                <a:cs typeface="Times New Roman" panose="02020603050405020304" pitchFamily="18" charset="0"/>
              </a:rPr>
              <a:t> from the feature set.</a:t>
            </a:r>
          </a:p>
          <a:p>
            <a:pPr lvl="1" algn="just">
              <a:lnSpc>
                <a:spcPct val="150000"/>
              </a:lnSpc>
              <a:spcAft>
                <a:spcPts val="800"/>
              </a:spcAft>
              <a:buFont typeface="Arial" panose="020B0604020202020204" pitchFamily="34" charset="0"/>
              <a:buChar char="•"/>
            </a:pPr>
            <a:r>
              <a:rPr lang="en-GB" b="1" kern="0" dirty="0">
                <a:latin typeface="Times New Roman" panose="02020603050405020304" pitchFamily="18" charset="0"/>
                <a:cs typeface="Times New Roman" panose="02020603050405020304" pitchFamily="18" charset="0"/>
              </a:rPr>
              <a:t>Selecting Important Features: </a:t>
            </a:r>
            <a:r>
              <a:rPr lang="en-GB" kern="0" dirty="0">
                <a:latin typeface="Times New Roman" panose="02020603050405020304" pitchFamily="18" charset="0"/>
                <a:cs typeface="Times New Roman" panose="02020603050405020304" pitchFamily="18" charset="0"/>
              </a:rPr>
              <a:t>Used correlation analysis to reduce multicollinearity.</a:t>
            </a:r>
          </a:p>
          <a:p>
            <a:pPr algn="just">
              <a:lnSpc>
                <a:spcPct val="150000"/>
              </a:lnSpc>
              <a:spcAft>
                <a:spcPts val="800"/>
              </a:spcAft>
            </a:pPr>
            <a:r>
              <a:rPr lang="en-GB" b="1" kern="0" dirty="0">
                <a:latin typeface="Times New Roman" panose="02020603050405020304" pitchFamily="18" charset="0"/>
                <a:cs typeface="Times New Roman" panose="02020603050405020304" pitchFamily="18" charset="0"/>
              </a:rPr>
              <a:t>Data Integration: </a:t>
            </a:r>
          </a:p>
          <a:p>
            <a:pPr lvl="1" algn="just">
              <a:lnSpc>
                <a:spcPct val="150000"/>
              </a:lnSpc>
              <a:spcAft>
                <a:spcPts val="800"/>
              </a:spcAft>
              <a:buFont typeface="Arial" panose="020B0604020202020204" pitchFamily="34" charset="0"/>
              <a:buChar char="•"/>
            </a:pPr>
            <a:r>
              <a:rPr lang="en-GB" kern="0" dirty="0">
                <a:latin typeface="Times New Roman" panose="02020603050405020304" pitchFamily="18" charset="0"/>
                <a:cs typeface="Times New Roman" panose="02020603050405020304" pitchFamily="18" charset="0"/>
              </a:rPr>
              <a:t>Integrated data from multiple sources when necessary for a unified dataset.</a:t>
            </a:r>
            <a:endParaRPr lang="en-PK"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97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91BAC-D84D-6A99-F48B-AFD6003970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22BE0-9943-1B87-E079-11094E075B9B}"/>
              </a:ext>
            </a:extLst>
          </p:cNvPr>
          <p:cNvSpPr>
            <a:spLocks noGrp="1"/>
          </p:cNvSpPr>
          <p:nvPr>
            <p:ph type="title"/>
          </p:nvPr>
        </p:nvSpPr>
        <p:spPr>
          <a:xfrm>
            <a:off x="581193" y="1073748"/>
            <a:ext cx="11029616" cy="988332"/>
          </a:xfrm>
        </p:spPr>
        <p:txBody>
          <a:bodyPr>
            <a:normAutofit fontScale="90000"/>
          </a:bodyPr>
          <a:lstStyle/>
          <a:p>
            <a: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t>DATA MODELING</a:t>
            </a:r>
            <a:b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PK"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97AD3C42-2889-7BE4-3AC0-577F07255695}"/>
              </a:ext>
            </a:extLst>
          </p:cNvPr>
          <p:cNvSpPr>
            <a:spLocks noGrp="1"/>
          </p:cNvSpPr>
          <p:nvPr>
            <p:ph sz="half" idx="1"/>
          </p:nvPr>
        </p:nvSpPr>
        <p:spPr>
          <a:xfrm>
            <a:off x="445797" y="1132857"/>
            <a:ext cx="4873969" cy="5543714"/>
          </a:xfrm>
        </p:spPr>
        <p:txBody>
          <a:bodyPr>
            <a:normAutofit fontScale="77500" lnSpcReduction="20000"/>
          </a:bodyPr>
          <a:lstStyle/>
          <a:p>
            <a:pPr marL="0" indent="0">
              <a:lnSpc>
                <a:spcPct val="107000"/>
              </a:lnSpc>
              <a:spcBef>
                <a:spcPts val="1800"/>
              </a:spcBef>
              <a:spcAft>
                <a:spcPts val="400"/>
              </a:spcAft>
              <a:buNone/>
            </a:pPr>
            <a:endParaRPr lang="en-GB" sz="1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1800"/>
              </a:spcBef>
              <a:spcAft>
                <a:spcPts val="400"/>
              </a:spcAft>
              <a:buNone/>
            </a:pPr>
            <a:r>
              <a:rPr lang="en-GB" sz="2600" b="1" kern="100" dirty="0">
                <a:solidFill>
                  <a:srgbClr val="0F4761"/>
                </a:solidFill>
                <a:latin typeface="Times New Roman" panose="02020603050405020304" pitchFamily="18" charset="0"/>
                <a:cs typeface="Times New Roman" panose="02020603050405020304" pitchFamily="18" charset="0"/>
              </a:rPr>
              <a:t>MODELING</a:t>
            </a:r>
          </a:p>
          <a:p>
            <a:pPr marL="0" indent="0">
              <a:lnSpc>
                <a:spcPct val="107000"/>
              </a:lnSpc>
              <a:spcBef>
                <a:spcPts val="1800"/>
              </a:spcBef>
              <a:spcAft>
                <a:spcPts val="400"/>
              </a:spcAft>
              <a:buNone/>
            </a:pPr>
            <a:r>
              <a:rPr lang="en-GB" sz="2300" b="1" kern="100" dirty="0">
                <a:solidFill>
                  <a:srgbClr val="0F4761"/>
                </a:solidFill>
                <a:latin typeface="Times New Roman" panose="02020603050405020304" pitchFamily="18" charset="0"/>
                <a:cs typeface="Times New Roman" panose="02020603050405020304" pitchFamily="18" charset="0"/>
              </a:rPr>
              <a:t>objective:</a:t>
            </a:r>
          </a:p>
          <a:p>
            <a:pPr algn="just">
              <a:lnSpc>
                <a:spcPct val="150000"/>
              </a:lnSpc>
              <a:spcAft>
                <a:spcPts val="800"/>
              </a:spcAft>
            </a:pPr>
            <a:r>
              <a:rPr lang="en-GB" sz="2100" kern="0" dirty="0">
                <a:latin typeface="Times New Roman" panose="02020603050405020304" pitchFamily="18" charset="0"/>
                <a:cs typeface="Times New Roman" panose="02020603050405020304" pitchFamily="18" charset="0"/>
              </a:rPr>
              <a:t>The primary goal in model selection was to identify a machine learning algorithm that could deliver high accuracy while efficiently handling complex data structures, class imbalances, and potential overfitting. Given the critical nature of accurate classification, the focus was on an algorithm that could adapt well to varied data distributions and ensure robust generalization.</a:t>
            </a:r>
          </a:p>
          <a:p>
            <a:pPr algn="just">
              <a:lnSpc>
                <a:spcPct val="150000"/>
              </a:lnSpc>
              <a:spcAft>
                <a:spcPts val="800"/>
              </a:spcAft>
            </a:pPr>
            <a:endParaRPr lang="en-PK"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8" name="Content Placeholder 7">
            <a:extLst>
              <a:ext uri="{FF2B5EF4-FFF2-40B4-BE49-F238E27FC236}">
                <a16:creationId xmlns:a16="http://schemas.microsoft.com/office/drawing/2014/main" id="{9D24E068-7E6A-2B2C-3703-DB9C161D3A3E}"/>
              </a:ext>
            </a:extLst>
          </p:cNvPr>
          <p:cNvSpPr>
            <a:spLocks noGrp="1"/>
          </p:cNvSpPr>
          <p:nvPr>
            <p:ph sz="half" idx="2"/>
          </p:nvPr>
        </p:nvSpPr>
        <p:spPr>
          <a:xfrm>
            <a:off x="5525074" y="1902423"/>
            <a:ext cx="4146206" cy="1816524"/>
          </a:xfrm>
        </p:spPr>
        <p:txBody>
          <a:bodyPr>
            <a:normAutofit fontScale="77500" lnSpcReduction="20000"/>
          </a:bodyPr>
          <a:lstStyle/>
          <a:p>
            <a:pPr marL="0" indent="0">
              <a:lnSpc>
                <a:spcPct val="120000"/>
              </a:lnSpc>
              <a:spcBef>
                <a:spcPts val="1800"/>
              </a:spcBef>
              <a:spcAft>
                <a:spcPts val="400"/>
              </a:spcAft>
              <a:buNone/>
            </a:pPr>
            <a:r>
              <a:rPr lang="en-PK" sz="23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RESULTS FROM RAPID MINNER</a:t>
            </a:r>
            <a:endParaRPr lang="en-GB" sz="23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spcBef>
                <a:spcPts val="1800"/>
              </a:spcBef>
              <a:spcAft>
                <a:spcPts val="400"/>
              </a:spcAft>
              <a:buNone/>
            </a:pPr>
            <a:r>
              <a:rPr lang="en-PK" sz="21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Model Comparison Based on </a:t>
            </a:r>
            <a:r>
              <a:rPr lang="en-GB" sz="21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F1-measure</a:t>
            </a:r>
            <a:endParaRPr lang="en-PK" sz="21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800"/>
              </a:spcBef>
              <a:spcAft>
                <a:spcPts val="400"/>
              </a:spcAft>
              <a:buNone/>
            </a:pPr>
            <a:endParaRPr lang="en-PK"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800"/>
              </a:spcBef>
              <a:spcAft>
                <a:spcPts val="400"/>
              </a:spcAft>
              <a:buNone/>
            </a:pPr>
            <a:r>
              <a:rPr lang="en-GB" sz="1600" b="1" kern="100" dirty="0">
                <a:solidFill>
                  <a:srgbClr val="0F4761"/>
                </a:solidFill>
                <a:latin typeface="Times New Roman" panose="02020603050405020304" pitchFamily="18" charset="0"/>
                <a:cs typeface="Times New Roman" panose="02020603050405020304" pitchFamily="18" charset="0"/>
              </a:rPr>
              <a:t> </a:t>
            </a:r>
          </a:p>
        </p:txBody>
      </p:sp>
      <p:graphicFrame>
        <p:nvGraphicFramePr>
          <p:cNvPr id="3" name="Table 2">
            <a:extLst>
              <a:ext uri="{FF2B5EF4-FFF2-40B4-BE49-F238E27FC236}">
                <a16:creationId xmlns:a16="http://schemas.microsoft.com/office/drawing/2014/main" id="{224E002D-4FEB-6450-297D-CFCD5EB0CAEA}"/>
              </a:ext>
            </a:extLst>
          </p:cNvPr>
          <p:cNvGraphicFramePr>
            <a:graphicFrameLocks noGrp="1"/>
          </p:cNvGraphicFramePr>
          <p:nvPr>
            <p:extLst>
              <p:ext uri="{D42A27DB-BD31-4B8C-83A1-F6EECF244321}">
                <p14:modId xmlns:p14="http://schemas.microsoft.com/office/powerpoint/2010/main" val="595385706"/>
              </p:ext>
            </p:extLst>
          </p:nvPr>
        </p:nvGraphicFramePr>
        <p:xfrm>
          <a:off x="5525073" y="2936163"/>
          <a:ext cx="6221130" cy="3740408"/>
        </p:xfrm>
        <a:graphic>
          <a:graphicData uri="http://schemas.openxmlformats.org/drawingml/2006/table">
            <a:tbl>
              <a:tblPr firstRow="1" firstCol="1" bandRow="1">
                <a:tableStyleId>{5C22544A-7EE6-4342-B048-85BDC9FD1C3A}</a:tableStyleId>
              </a:tblPr>
              <a:tblGrid>
                <a:gridCol w="996709">
                  <a:extLst>
                    <a:ext uri="{9D8B030D-6E8A-4147-A177-3AD203B41FA5}">
                      <a16:colId xmlns:a16="http://schemas.microsoft.com/office/drawing/2014/main" val="274756343"/>
                    </a:ext>
                  </a:extLst>
                </a:gridCol>
                <a:gridCol w="913287">
                  <a:extLst>
                    <a:ext uri="{9D8B030D-6E8A-4147-A177-3AD203B41FA5}">
                      <a16:colId xmlns:a16="http://schemas.microsoft.com/office/drawing/2014/main" val="443014512"/>
                    </a:ext>
                  </a:extLst>
                </a:gridCol>
                <a:gridCol w="1026191">
                  <a:extLst>
                    <a:ext uri="{9D8B030D-6E8A-4147-A177-3AD203B41FA5}">
                      <a16:colId xmlns:a16="http://schemas.microsoft.com/office/drawing/2014/main" val="564679557"/>
                    </a:ext>
                  </a:extLst>
                </a:gridCol>
                <a:gridCol w="673046">
                  <a:extLst>
                    <a:ext uri="{9D8B030D-6E8A-4147-A177-3AD203B41FA5}">
                      <a16:colId xmlns:a16="http://schemas.microsoft.com/office/drawing/2014/main" val="726777851"/>
                    </a:ext>
                  </a:extLst>
                </a:gridCol>
                <a:gridCol w="622866">
                  <a:extLst>
                    <a:ext uri="{9D8B030D-6E8A-4147-A177-3AD203B41FA5}">
                      <a16:colId xmlns:a16="http://schemas.microsoft.com/office/drawing/2014/main" val="3349540761"/>
                    </a:ext>
                  </a:extLst>
                </a:gridCol>
                <a:gridCol w="905132">
                  <a:extLst>
                    <a:ext uri="{9D8B030D-6E8A-4147-A177-3AD203B41FA5}">
                      <a16:colId xmlns:a16="http://schemas.microsoft.com/office/drawing/2014/main" val="1388083034"/>
                    </a:ext>
                  </a:extLst>
                </a:gridCol>
                <a:gridCol w="1083899">
                  <a:extLst>
                    <a:ext uri="{9D8B030D-6E8A-4147-A177-3AD203B41FA5}">
                      <a16:colId xmlns:a16="http://schemas.microsoft.com/office/drawing/2014/main" val="2670547456"/>
                    </a:ext>
                  </a:extLst>
                </a:gridCol>
              </a:tblGrid>
              <a:tr h="434902">
                <a:tc>
                  <a:txBody>
                    <a:bodyPr/>
                    <a:lstStyle/>
                    <a:p>
                      <a:pPr algn="just">
                        <a:lnSpc>
                          <a:spcPct val="107000"/>
                        </a:lnSpc>
                        <a:spcAft>
                          <a:spcPts val="800"/>
                        </a:spcAft>
                      </a:pPr>
                      <a:r>
                        <a:rPr lang="en-GB" sz="1100" kern="100">
                          <a:effectLst/>
                        </a:rPr>
                        <a:t>MODEL</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tc>
                <a:tc>
                  <a:txBody>
                    <a:bodyPr/>
                    <a:lstStyle/>
                    <a:p>
                      <a:pPr algn="just">
                        <a:lnSpc>
                          <a:spcPct val="107000"/>
                        </a:lnSpc>
                        <a:spcAft>
                          <a:spcPts val="800"/>
                        </a:spcAft>
                      </a:pPr>
                      <a:r>
                        <a:rPr lang="en-US" sz="1100" kern="100">
                          <a:effectLst/>
                        </a:rPr>
                        <a:t>F1-Measure</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tc>
                <a:tc>
                  <a:txBody>
                    <a:bodyPr/>
                    <a:lstStyle/>
                    <a:p>
                      <a:pPr algn="just">
                        <a:lnSpc>
                          <a:spcPct val="107000"/>
                        </a:lnSpc>
                        <a:spcAft>
                          <a:spcPts val="800"/>
                        </a:spcAft>
                      </a:pPr>
                      <a:r>
                        <a:rPr lang="en-US" sz="1100" kern="100">
                          <a:effectLst/>
                        </a:rPr>
                        <a:t>Standard Deviation</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tc>
                <a:tc>
                  <a:txBody>
                    <a:bodyPr/>
                    <a:lstStyle/>
                    <a:p>
                      <a:pPr algn="just">
                        <a:lnSpc>
                          <a:spcPct val="150000"/>
                        </a:lnSpc>
                        <a:spcAft>
                          <a:spcPts val="800"/>
                        </a:spcAft>
                      </a:pPr>
                      <a:r>
                        <a:rPr lang="en-US" sz="1100" kern="100">
                          <a:effectLst/>
                        </a:rPr>
                        <a:t>Gains</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tc>
                <a:tc>
                  <a:txBody>
                    <a:bodyPr/>
                    <a:lstStyle/>
                    <a:p>
                      <a:pPr algn="just">
                        <a:lnSpc>
                          <a:spcPct val="107000"/>
                        </a:lnSpc>
                        <a:spcAft>
                          <a:spcPts val="800"/>
                        </a:spcAft>
                      </a:pPr>
                      <a:r>
                        <a:rPr lang="en-US" sz="1100" kern="100">
                          <a:effectLst/>
                        </a:rPr>
                        <a:t>Total Time</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tc>
                <a:tc>
                  <a:txBody>
                    <a:bodyPr/>
                    <a:lstStyle/>
                    <a:p>
                      <a:pPr algn="just">
                        <a:lnSpc>
                          <a:spcPct val="107000"/>
                        </a:lnSpc>
                        <a:spcAft>
                          <a:spcPts val="800"/>
                        </a:spcAft>
                      </a:pPr>
                      <a:r>
                        <a:rPr lang="en-US" sz="1100" kern="100" dirty="0">
                          <a:effectLst/>
                        </a:rPr>
                        <a:t>Training Time </a:t>
                      </a:r>
                      <a:endParaRPr lang="en-PK"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tc>
                <a:tc>
                  <a:txBody>
                    <a:bodyPr/>
                    <a:lstStyle/>
                    <a:p>
                      <a:pPr algn="just">
                        <a:lnSpc>
                          <a:spcPct val="107000"/>
                        </a:lnSpc>
                        <a:spcAft>
                          <a:spcPts val="800"/>
                        </a:spcAft>
                      </a:pPr>
                      <a:r>
                        <a:rPr lang="en-US" sz="1100" kern="100">
                          <a:effectLst/>
                        </a:rPr>
                        <a:t>Scoring Time</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tc>
                <a:extLst>
                  <a:ext uri="{0D108BD9-81ED-4DB2-BD59-A6C34878D82A}">
                    <a16:rowId xmlns:a16="http://schemas.microsoft.com/office/drawing/2014/main" val="1832202933"/>
                  </a:ext>
                </a:extLst>
              </a:tr>
              <a:tr h="274267">
                <a:tc>
                  <a:txBody>
                    <a:bodyPr/>
                    <a:lstStyle/>
                    <a:p>
                      <a:pPr algn="just">
                        <a:lnSpc>
                          <a:spcPct val="150000"/>
                        </a:lnSpc>
                        <a:spcAft>
                          <a:spcPts val="800"/>
                        </a:spcAft>
                      </a:pPr>
                      <a:r>
                        <a:rPr lang="en-US" sz="900" kern="100">
                          <a:effectLst/>
                        </a:rPr>
                        <a:t>Naive Bayes</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0.728595</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0.006525</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1720</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7475</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10.2</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dirty="0">
                          <a:effectLst/>
                        </a:rPr>
                        <a:t>678.25</a:t>
                      </a:r>
                      <a:endParaRPr lang="en-PK"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extLst>
                  <a:ext uri="{0D108BD9-81ED-4DB2-BD59-A6C34878D82A}">
                    <a16:rowId xmlns:a16="http://schemas.microsoft.com/office/drawing/2014/main" val="907563343"/>
                  </a:ext>
                </a:extLst>
              </a:tr>
              <a:tr h="483548">
                <a:tc>
                  <a:txBody>
                    <a:bodyPr/>
                    <a:lstStyle/>
                    <a:p>
                      <a:pPr algn="just">
                        <a:lnSpc>
                          <a:spcPct val="150000"/>
                        </a:lnSpc>
                        <a:spcAft>
                          <a:spcPts val="800"/>
                        </a:spcAft>
                      </a:pPr>
                      <a:r>
                        <a:rPr lang="en-US" sz="900" kern="100">
                          <a:effectLst/>
                        </a:rPr>
                        <a:t>Generalized Linear Model</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0.824688</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0.006947</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3312</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6676</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86.15</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257.875</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extLst>
                  <a:ext uri="{0D108BD9-81ED-4DB2-BD59-A6C34878D82A}">
                    <a16:rowId xmlns:a16="http://schemas.microsoft.com/office/drawing/2014/main" val="2955408127"/>
                  </a:ext>
                </a:extLst>
              </a:tr>
              <a:tr h="483548">
                <a:tc>
                  <a:txBody>
                    <a:bodyPr/>
                    <a:lstStyle/>
                    <a:p>
                      <a:pPr algn="just">
                        <a:lnSpc>
                          <a:spcPct val="150000"/>
                        </a:lnSpc>
                        <a:spcAft>
                          <a:spcPts val="800"/>
                        </a:spcAft>
                      </a:pPr>
                      <a:r>
                        <a:rPr lang="en-US" sz="900" kern="100">
                          <a:effectLst/>
                        </a:rPr>
                        <a:t>Logistic Regression</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0.800867</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dirty="0">
                          <a:effectLst/>
                        </a:rPr>
                        <a:t>0.004927</a:t>
                      </a:r>
                      <a:endParaRPr lang="en-PK"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2876</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5316</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30.65</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378.875</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extLst>
                  <a:ext uri="{0D108BD9-81ED-4DB2-BD59-A6C34878D82A}">
                    <a16:rowId xmlns:a16="http://schemas.microsoft.com/office/drawing/2014/main" val="4005032297"/>
                  </a:ext>
                </a:extLst>
              </a:tr>
              <a:tr h="373633">
                <a:tc>
                  <a:txBody>
                    <a:bodyPr/>
                    <a:lstStyle/>
                    <a:p>
                      <a:pPr algn="just">
                        <a:lnSpc>
                          <a:spcPct val="150000"/>
                        </a:lnSpc>
                        <a:spcAft>
                          <a:spcPts val="800"/>
                        </a:spcAft>
                      </a:pPr>
                      <a:r>
                        <a:rPr lang="en-US" sz="900" kern="100">
                          <a:effectLst/>
                        </a:rPr>
                        <a:t>Deep Learning</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0.799974</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0.005589</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2860</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22540</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535.6</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dirty="0">
                          <a:effectLst/>
                        </a:rPr>
                        <a:t>326.5</a:t>
                      </a:r>
                      <a:endParaRPr lang="en-PK"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extLst>
                  <a:ext uri="{0D108BD9-81ED-4DB2-BD59-A6C34878D82A}">
                    <a16:rowId xmlns:a16="http://schemas.microsoft.com/office/drawing/2014/main" val="3048548316"/>
                  </a:ext>
                </a:extLst>
              </a:tr>
              <a:tr h="262879">
                <a:tc>
                  <a:txBody>
                    <a:bodyPr/>
                    <a:lstStyle/>
                    <a:p>
                      <a:pPr algn="just">
                        <a:lnSpc>
                          <a:spcPct val="150000"/>
                        </a:lnSpc>
                        <a:spcAft>
                          <a:spcPts val="800"/>
                        </a:spcAft>
                      </a:pPr>
                      <a:r>
                        <a:rPr lang="en-US" sz="900" kern="100">
                          <a:effectLst/>
                        </a:rPr>
                        <a:t>Decision Tree</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0.652262</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0.003095</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-16</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6064</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14.05</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dirty="0">
                          <a:effectLst/>
                        </a:rPr>
                        <a:t>297</a:t>
                      </a:r>
                      <a:endParaRPr lang="en-PK"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extLst>
                  <a:ext uri="{0D108BD9-81ED-4DB2-BD59-A6C34878D82A}">
                    <a16:rowId xmlns:a16="http://schemas.microsoft.com/office/drawing/2014/main" val="3743800824"/>
                  </a:ext>
                </a:extLst>
              </a:tr>
              <a:tr h="373633">
                <a:tc>
                  <a:txBody>
                    <a:bodyPr/>
                    <a:lstStyle/>
                    <a:p>
                      <a:pPr algn="just">
                        <a:lnSpc>
                          <a:spcPct val="150000"/>
                        </a:lnSpc>
                        <a:spcAft>
                          <a:spcPts val="800"/>
                        </a:spcAft>
                      </a:pPr>
                      <a:r>
                        <a:rPr lang="en-US" sz="900" kern="100">
                          <a:effectLst/>
                        </a:rPr>
                        <a:t>Random Forest</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0.807755</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0.008232</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3354</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107531</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71.9</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597</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extLst>
                  <a:ext uri="{0D108BD9-81ED-4DB2-BD59-A6C34878D82A}">
                    <a16:rowId xmlns:a16="http://schemas.microsoft.com/office/drawing/2014/main" val="412625539"/>
                  </a:ext>
                </a:extLst>
              </a:tr>
              <a:tr h="483548">
                <a:tc>
                  <a:txBody>
                    <a:bodyPr/>
                    <a:lstStyle/>
                    <a:p>
                      <a:pPr algn="just">
                        <a:lnSpc>
                          <a:spcPct val="150000"/>
                        </a:lnSpc>
                        <a:spcAft>
                          <a:spcPts val="800"/>
                        </a:spcAft>
                      </a:pPr>
                      <a:r>
                        <a:rPr lang="en-US" sz="900" kern="100">
                          <a:effectLst/>
                        </a:rPr>
                        <a:t>Gradient Boosted Trees</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0.803721</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0.007943</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3490</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112912</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353.6</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695</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extLst>
                  <a:ext uri="{0D108BD9-81ED-4DB2-BD59-A6C34878D82A}">
                    <a16:rowId xmlns:a16="http://schemas.microsoft.com/office/drawing/2014/main" val="2344755426"/>
                  </a:ext>
                </a:extLst>
              </a:tr>
              <a:tr h="570450">
                <a:tc>
                  <a:txBody>
                    <a:bodyPr/>
                    <a:lstStyle/>
                    <a:p>
                      <a:pPr algn="just">
                        <a:lnSpc>
                          <a:spcPct val="150000"/>
                        </a:lnSpc>
                        <a:spcAft>
                          <a:spcPts val="800"/>
                        </a:spcAft>
                      </a:pPr>
                      <a:r>
                        <a:rPr lang="en-US" sz="900" kern="100">
                          <a:effectLst/>
                        </a:rPr>
                        <a:t>Support Vector Machine</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0.666667</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5.19E-04</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0</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3075279</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a:effectLst/>
                        </a:rPr>
                        <a:t>40138.27</a:t>
                      </a:r>
                      <a:endParaRPr lang="en-PK" sz="800" kern="10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tc>
                  <a:txBody>
                    <a:bodyPr/>
                    <a:lstStyle/>
                    <a:p>
                      <a:pPr algn="just">
                        <a:lnSpc>
                          <a:spcPct val="150000"/>
                        </a:lnSpc>
                        <a:spcAft>
                          <a:spcPts val="800"/>
                        </a:spcAft>
                      </a:pPr>
                      <a:r>
                        <a:rPr lang="en-US" sz="900" kern="100" dirty="0">
                          <a:effectLst/>
                        </a:rPr>
                        <a:t>25779.83</a:t>
                      </a:r>
                      <a:endParaRPr lang="en-PK"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603" marR="52603" marT="0" marB="0" anchor="b"/>
                </a:tc>
                <a:extLst>
                  <a:ext uri="{0D108BD9-81ED-4DB2-BD59-A6C34878D82A}">
                    <a16:rowId xmlns:a16="http://schemas.microsoft.com/office/drawing/2014/main" val="1595341228"/>
                  </a:ext>
                </a:extLst>
              </a:tr>
            </a:tbl>
          </a:graphicData>
        </a:graphic>
      </p:graphicFrame>
    </p:spTree>
    <p:extLst>
      <p:ext uri="{BB962C8B-B14F-4D97-AF65-F5344CB8AC3E}">
        <p14:creationId xmlns:p14="http://schemas.microsoft.com/office/powerpoint/2010/main" val="1997360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750AE-1999-7A09-2339-8C7A3D212B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630E93-5D3B-0AD3-6F60-0BB925B4B6BB}"/>
              </a:ext>
            </a:extLst>
          </p:cNvPr>
          <p:cNvSpPr>
            <a:spLocks noGrp="1"/>
          </p:cNvSpPr>
          <p:nvPr>
            <p:ph type="title"/>
          </p:nvPr>
        </p:nvSpPr>
        <p:spPr>
          <a:xfrm>
            <a:off x="581193" y="868554"/>
            <a:ext cx="11029616" cy="988332"/>
          </a:xfrm>
        </p:spPr>
        <p:txBody>
          <a:bodyPr/>
          <a:lstStyle/>
          <a:p>
            <a: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t>DATA MODELING</a:t>
            </a:r>
            <a:br>
              <a:rPr lang="en-PK"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8FC00E0A-0B8F-526A-78CD-8E90DA210587}"/>
              </a:ext>
            </a:extLst>
          </p:cNvPr>
          <p:cNvSpPr>
            <a:spLocks noGrp="1"/>
          </p:cNvSpPr>
          <p:nvPr>
            <p:ph sz="half" idx="1"/>
          </p:nvPr>
        </p:nvSpPr>
        <p:spPr>
          <a:xfrm>
            <a:off x="447841" y="1426867"/>
            <a:ext cx="5264160" cy="2210647"/>
          </a:xfrm>
        </p:spPr>
        <p:txBody>
          <a:bodyPr>
            <a:normAutofit/>
          </a:bodyPr>
          <a:lstStyle/>
          <a:p>
            <a:pPr marL="0" indent="0">
              <a:lnSpc>
                <a:spcPct val="107000"/>
              </a:lnSpc>
              <a:spcBef>
                <a:spcPts val="1800"/>
              </a:spcBef>
              <a:spcAft>
                <a:spcPts val="400"/>
              </a:spcAft>
              <a:buNone/>
            </a:pPr>
            <a:endParaRPr lang="en-GB" sz="1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1800"/>
              </a:spcBef>
              <a:spcAft>
                <a:spcPts val="400"/>
              </a:spcAft>
              <a:buNone/>
            </a:pPr>
            <a:r>
              <a:rPr lang="en-PK" sz="20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Model Comparison Based on Precision</a:t>
            </a:r>
            <a:endParaRPr lang="en-PK" sz="20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342900" indent="-342900">
              <a:lnSpc>
                <a:spcPct val="107000"/>
              </a:lnSpc>
              <a:spcBef>
                <a:spcPts val="1800"/>
              </a:spcBef>
              <a:spcAft>
                <a:spcPts val="400"/>
              </a:spcAft>
              <a:buFont typeface="+mj-lt"/>
              <a:buAutoNum type="arabicPeriod"/>
            </a:pPr>
            <a:endParaRPr lang="en-GB" b="1" kern="100" dirty="0">
              <a:solidFill>
                <a:srgbClr val="0F4761"/>
              </a:solidFill>
              <a:latin typeface="Times New Roman" panose="02020603050405020304" pitchFamily="18" charset="0"/>
              <a:cs typeface="Times New Roman" panose="02020603050405020304" pitchFamily="18" charset="0"/>
            </a:endParaRPr>
          </a:p>
          <a:p>
            <a:pPr algn="just">
              <a:lnSpc>
                <a:spcPct val="150000"/>
              </a:lnSpc>
              <a:spcAft>
                <a:spcPts val="800"/>
              </a:spcAft>
            </a:pPr>
            <a:endParaRPr lang="en-PK"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8" name="Content Placeholder 7">
            <a:extLst>
              <a:ext uri="{FF2B5EF4-FFF2-40B4-BE49-F238E27FC236}">
                <a16:creationId xmlns:a16="http://schemas.microsoft.com/office/drawing/2014/main" id="{BFAF7BAE-2684-99AF-9BB3-D41D78D9FD18}"/>
              </a:ext>
            </a:extLst>
          </p:cNvPr>
          <p:cNvSpPr>
            <a:spLocks noGrp="1"/>
          </p:cNvSpPr>
          <p:nvPr>
            <p:ph sz="half" idx="2"/>
          </p:nvPr>
        </p:nvSpPr>
        <p:spPr>
          <a:xfrm>
            <a:off x="6188419" y="715668"/>
            <a:ext cx="5898808" cy="3633047"/>
          </a:xfrm>
        </p:spPr>
        <p:txBody>
          <a:bodyPr>
            <a:normAutofit/>
          </a:bodyPr>
          <a:lstStyle/>
          <a:p>
            <a:pPr marL="0" indent="0">
              <a:lnSpc>
                <a:spcPct val="107000"/>
              </a:lnSpc>
              <a:spcBef>
                <a:spcPts val="1800"/>
              </a:spcBef>
              <a:spcAft>
                <a:spcPts val="400"/>
              </a:spcAft>
              <a:buNone/>
            </a:pPr>
            <a:r>
              <a:rPr lang="en-GB" sz="1600" b="1" kern="100" dirty="0">
                <a:solidFill>
                  <a:srgbClr val="0F4761"/>
                </a:solidFill>
                <a:latin typeface="Times New Roman" panose="02020603050405020304" pitchFamily="18" charset="0"/>
                <a:cs typeface="Times New Roman" panose="02020603050405020304" pitchFamily="18" charset="0"/>
              </a:rPr>
              <a:t> </a:t>
            </a:r>
          </a:p>
        </p:txBody>
      </p:sp>
      <p:graphicFrame>
        <p:nvGraphicFramePr>
          <p:cNvPr id="4" name="Table 3">
            <a:extLst>
              <a:ext uri="{FF2B5EF4-FFF2-40B4-BE49-F238E27FC236}">
                <a16:creationId xmlns:a16="http://schemas.microsoft.com/office/drawing/2014/main" id="{1F752A33-64AB-AAFF-AB29-E25127F509FC}"/>
              </a:ext>
            </a:extLst>
          </p:cNvPr>
          <p:cNvGraphicFramePr>
            <a:graphicFrameLocks noGrp="1"/>
          </p:cNvGraphicFramePr>
          <p:nvPr>
            <p:extLst>
              <p:ext uri="{D42A27DB-BD31-4B8C-83A1-F6EECF244321}">
                <p14:modId xmlns:p14="http://schemas.microsoft.com/office/powerpoint/2010/main" val="456918547"/>
              </p:ext>
            </p:extLst>
          </p:nvPr>
        </p:nvGraphicFramePr>
        <p:xfrm>
          <a:off x="447841" y="2415199"/>
          <a:ext cx="10248734" cy="4386054"/>
        </p:xfrm>
        <a:graphic>
          <a:graphicData uri="http://schemas.openxmlformats.org/drawingml/2006/table">
            <a:tbl>
              <a:tblPr firstRow="1" firstCol="1" bandRow="1">
                <a:tableStyleId>{5C22544A-7EE6-4342-B048-85BDC9FD1C3A}</a:tableStyleId>
              </a:tblPr>
              <a:tblGrid>
                <a:gridCol w="1629590">
                  <a:extLst>
                    <a:ext uri="{9D8B030D-6E8A-4147-A177-3AD203B41FA5}">
                      <a16:colId xmlns:a16="http://schemas.microsoft.com/office/drawing/2014/main" val="2637733253"/>
                    </a:ext>
                  </a:extLst>
                </a:gridCol>
                <a:gridCol w="1499384">
                  <a:extLst>
                    <a:ext uri="{9D8B030D-6E8A-4147-A177-3AD203B41FA5}">
                      <a16:colId xmlns:a16="http://schemas.microsoft.com/office/drawing/2014/main" val="2293827398"/>
                    </a:ext>
                  </a:extLst>
                </a:gridCol>
                <a:gridCol w="1680219">
                  <a:extLst>
                    <a:ext uri="{9D8B030D-6E8A-4147-A177-3AD203B41FA5}">
                      <a16:colId xmlns:a16="http://schemas.microsoft.com/office/drawing/2014/main" val="3734946247"/>
                    </a:ext>
                  </a:extLst>
                </a:gridCol>
                <a:gridCol w="1102585">
                  <a:extLst>
                    <a:ext uri="{9D8B030D-6E8A-4147-A177-3AD203B41FA5}">
                      <a16:colId xmlns:a16="http://schemas.microsoft.com/office/drawing/2014/main" val="4127706816"/>
                    </a:ext>
                  </a:extLst>
                </a:gridCol>
                <a:gridCol w="1091213">
                  <a:extLst>
                    <a:ext uri="{9D8B030D-6E8A-4147-A177-3AD203B41FA5}">
                      <a16:colId xmlns:a16="http://schemas.microsoft.com/office/drawing/2014/main" val="325298936"/>
                    </a:ext>
                  </a:extLst>
                </a:gridCol>
                <a:gridCol w="1483889">
                  <a:extLst>
                    <a:ext uri="{9D8B030D-6E8A-4147-A177-3AD203B41FA5}">
                      <a16:colId xmlns:a16="http://schemas.microsoft.com/office/drawing/2014/main" val="1167750357"/>
                    </a:ext>
                  </a:extLst>
                </a:gridCol>
                <a:gridCol w="1761854">
                  <a:extLst>
                    <a:ext uri="{9D8B030D-6E8A-4147-A177-3AD203B41FA5}">
                      <a16:colId xmlns:a16="http://schemas.microsoft.com/office/drawing/2014/main" val="1974219611"/>
                    </a:ext>
                  </a:extLst>
                </a:gridCol>
              </a:tblGrid>
              <a:tr h="509263">
                <a:tc>
                  <a:txBody>
                    <a:bodyPr/>
                    <a:lstStyle/>
                    <a:p>
                      <a:pPr algn="just">
                        <a:lnSpc>
                          <a:spcPct val="107000"/>
                        </a:lnSpc>
                        <a:spcAft>
                          <a:spcPts val="800"/>
                        </a:spcAft>
                      </a:pPr>
                      <a:r>
                        <a:rPr lang="en-GB" sz="1800" kern="100" dirty="0">
                          <a:effectLst/>
                        </a:rPr>
                        <a:t>MODEL</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tc>
                <a:tc>
                  <a:txBody>
                    <a:bodyPr/>
                    <a:lstStyle/>
                    <a:p>
                      <a:pPr algn="just">
                        <a:lnSpc>
                          <a:spcPct val="107000"/>
                        </a:lnSpc>
                        <a:spcAft>
                          <a:spcPts val="800"/>
                        </a:spcAft>
                      </a:pPr>
                      <a:r>
                        <a:rPr lang="en-GB" sz="1800" kern="100">
                          <a:effectLst/>
                        </a:rPr>
                        <a:t>Precision</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tc>
                <a:tc>
                  <a:txBody>
                    <a:bodyPr/>
                    <a:lstStyle/>
                    <a:p>
                      <a:pPr algn="just">
                        <a:lnSpc>
                          <a:spcPct val="107000"/>
                        </a:lnSpc>
                        <a:spcAft>
                          <a:spcPts val="800"/>
                        </a:spcAft>
                      </a:pPr>
                      <a:r>
                        <a:rPr lang="en-US" sz="1800" kern="100" dirty="0">
                          <a:effectLst/>
                        </a:rPr>
                        <a:t>Standard Deviation</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tc>
                <a:tc>
                  <a:txBody>
                    <a:bodyPr/>
                    <a:lstStyle/>
                    <a:p>
                      <a:pPr algn="just">
                        <a:lnSpc>
                          <a:spcPct val="150000"/>
                        </a:lnSpc>
                        <a:spcAft>
                          <a:spcPts val="800"/>
                        </a:spcAft>
                      </a:pPr>
                      <a:r>
                        <a:rPr lang="en-US" sz="1800" kern="100">
                          <a:effectLst/>
                        </a:rPr>
                        <a:t>Gains</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tc>
                <a:tc>
                  <a:txBody>
                    <a:bodyPr/>
                    <a:lstStyle/>
                    <a:p>
                      <a:pPr algn="just">
                        <a:lnSpc>
                          <a:spcPct val="107000"/>
                        </a:lnSpc>
                        <a:spcAft>
                          <a:spcPts val="800"/>
                        </a:spcAft>
                      </a:pPr>
                      <a:r>
                        <a:rPr lang="en-US" sz="1800" kern="100">
                          <a:effectLst/>
                        </a:rPr>
                        <a:t>Total Time</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tc>
                <a:tc>
                  <a:txBody>
                    <a:bodyPr/>
                    <a:lstStyle/>
                    <a:p>
                      <a:pPr algn="just">
                        <a:lnSpc>
                          <a:spcPct val="107000"/>
                        </a:lnSpc>
                        <a:spcAft>
                          <a:spcPts val="800"/>
                        </a:spcAft>
                      </a:pPr>
                      <a:r>
                        <a:rPr lang="en-US" sz="1800" kern="100" dirty="0">
                          <a:effectLst/>
                        </a:rPr>
                        <a:t>Training Time </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tc>
                <a:tc>
                  <a:txBody>
                    <a:bodyPr/>
                    <a:lstStyle/>
                    <a:p>
                      <a:pPr algn="just">
                        <a:lnSpc>
                          <a:spcPct val="107000"/>
                        </a:lnSpc>
                        <a:spcAft>
                          <a:spcPts val="800"/>
                        </a:spcAft>
                      </a:pPr>
                      <a:r>
                        <a:rPr lang="en-US" sz="1800" kern="100">
                          <a:effectLst/>
                        </a:rPr>
                        <a:t>Scoring Time</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tc>
                <a:extLst>
                  <a:ext uri="{0D108BD9-81ED-4DB2-BD59-A6C34878D82A}">
                    <a16:rowId xmlns:a16="http://schemas.microsoft.com/office/drawing/2014/main" val="844734131"/>
                  </a:ext>
                </a:extLst>
              </a:tr>
              <a:tr h="257379">
                <a:tc>
                  <a:txBody>
                    <a:bodyPr/>
                    <a:lstStyle/>
                    <a:p>
                      <a:pPr algn="just">
                        <a:lnSpc>
                          <a:spcPct val="150000"/>
                        </a:lnSpc>
                        <a:spcAft>
                          <a:spcPts val="800"/>
                        </a:spcAft>
                      </a:pPr>
                      <a:r>
                        <a:rPr lang="en-US" sz="1400" kern="100" dirty="0">
                          <a:effectLst/>
                        </a:rPr>
                        <a:t>Naive Bayes</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0.59581</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0.009018</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1720</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7475</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10.2</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678.25</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extLst>
                  <a:ext uri="{0D108BD9-81ED-4DB2-BD59-A6C34878D82A}">
                    <a16:rowId xmlns:a16="http://schemas.microsoft.com/office/drawing/2014/main" val="14501248"/>
                  </a:ext>
                </a:extLst>
              </a:tr>
              <a:tr h="555675">
                <a:tc>
                  <a:txBody>
                    <a:bodyPr/>
                    <a:lstStyle/>
                    <a:p>
                      <a:pPr algn="l">
                        <a:lnSpc>
                          <a:spcPct val="150000"/>
                        </a:lnSpc>
                        <a:spcAft>
                          <a:spcPts val="800"/>
                        </a:spcAft>
                      </a:pPr>
                      <a:r>
                        <a:rPr lang="en-US" sz="1400" kern="100" dirty="0">
                          <a:effectLst/>
                        </a:rPr>
                        <a:t>Generalized Linear Model</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0.707528</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0.009975</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3312</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6676</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86.15</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dirty="0">
                          <a:effectLst/>
                        </a:rPr>
                        <a:t>257.875</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extLst>
                  <a:ext uri="{0D108BD9-81ED-4DB2-BD59-A6C34878D82A}">
                    <a16:rowId xmlns:a16="http://schemas.microsoft.com/office/drawing/2014/main" val="461466403"/>
                  </a:ext>
                </a:extLst>
              </a:tr>
              <a:tr h="482740">
                <a:tc>
                  <a:txBody>
                    <a:bodyPr/>
                    <a:lstStyle/>
                    <a:p>
                      <a:pPr algn="just">
                        <a:lnSpc>
                          <a:spcPct val="150000"/>
                        </a:lnSpc>
                        <a:spcAft>
                          <a:spcPts val="800"/>
                        </a:spcAft>
                      </a:pPr>
                      <a:r>
                        <a:rPr lang="en-US" sz="1400" kern="100" dirty="0">
                          <a:effectLst/>
                        </a:rPr>
                        <a:t>Logistic Regression</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0.668517</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0.00663</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2876</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5316</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30.65</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378.875</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extLst>
                  <a:ext uri="{0D108BD9-81ED-4DB2-BD59-A6C34878D82A}">
                    <a16:rowId xmlns:a16="http://schemas.microsoft.com/office/drawing/2014/main" val="2024387102"/>
                  </a:ext>
                </a:extLst>
              </a:tr>
              <a:tr h="363997">
                <a:tc>
                  <a:txBody>
                    <a:bodyPr/>
                    <a:lstStyle/>
                    <a:p>
                      <a:pPr algn="just">
                        <a:lnSpc>
                          <a:spcPct val="150000"/>
                        </a:lnSpc>
                        <a:spcAft>
                          <a:spcPts val="800"/>
                        </a:spcAft>
                      </a:pPr>
                      <a:r>
                        <a:rPr lang="en-US" sz="1400" kern="100" dirty="0">
                          <a:effectLst/>
                        </a:rPr>
                        <a:t>Deep Learning</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0.667278</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0.007429</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2860</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22540</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535.6</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dirty="0">
                          <a:effectLst/>
                        </a:rPr>
                        <a:t>326.5</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extLst>
                  <a:ext uri="{0D108BD9-81ED-4DB2-BD59-A6C34878D82A}">
                    <a16:rowId xmlns:a16="http://schemas.microsoft.com/office/drawing/2014/main" val="3551231185"/>
                  </a:ext>
                </a:extLst>
              </a:tr>
              <a:tr h="363997">
                <a:tc>
                  <a:txBody>
                    <a:bodyPr/>
                    <a:lstStyle/>
                    <a:p>
                      <a:pPr algn="just">
                        <a:lnSpc>
                          <a:spcPct val="150000"/>
                        </a:lnSpc>
                        <a:spcAft>
                          <a:spcPts val="800"/>
                        </a:spcAft>
                      </a:pPr>
                      <a:r>
                        <a:rPr lang="en-US" sz="1400" kern="100" dirty="0">
                          <a:effectLst/>
                        </a:rPr>
                        <a:t>Decision Tree</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dirty="0">
                          <a:effectLst/>
                        </a:rPr>
                        <a:t>0.499266</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dirty="0">
                          <a:effectLst/>
                        </a:rPr>
                        <a:t>0.002505</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dirty="0">
                          <a:effectLst/>
                        </a:rPr>
                        <a:t>-16</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dirty="0">
                          <a:effectLst/>
                        </a:rPr>
                        <a:t>6064</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dirty="0">
                          <a:effectLst/>
                        </a:rPr>
                        <a:t>14.05</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dirty="0">
                          <a:effectLst/>
                        </a:rPr>
                        <a:t>297</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extLst>
                  <a:ext uri="{0D108BD9-81ED-4DB2-BD59-A6C34878D82A}">
                    <a16:rowId xmlns:a16="http://schemas.microsoft.com/office/drawing/2014/main" val="2908078702"/>
                  </a:ext>
                </a:extLst>
              </a:tr>
              <a:tr h="363997">
                <a:tc>
                  <a:txBody>
                    <a:bodyPr/>
                    <a:lstStyle/>
                    <a:p>
                      <a:pPr algn="just">
                        <a:lnSpc>
                          <a:spcPct val="150000"/>
                        </a:lnSpc>
                        <a:spcAft>
                          <a:spcPts val="800"/>
                        </a:spcAft>
                      </a:pPr>
                      <a:r>
                        <a:rPr lang="en-US" sz="1400" kern="100">
                          <a:effectLst/>
                        </a:rPr>
                        <a:t>Random Forest</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0.755649</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0.009986</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3354</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107531</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71.9</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dirty="0">
                          <a:effectLst/>
                        </a:rPr>
                        <a:t>597</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extLst>
                  <a:ext uri="{0D108BD9-81ED-4DB2-BD59-A6C34878D82A}">
                    <a16:rowId xmlns:a16="http://schemas.microsoft.com/office/drawing/2014/main" val="158567227"/>
                  </a:ext>
                </a:extLst>
              </a:tr>
              <a:tr h="555675">
                <a:tc>
                  <a:txBody>
                    <a:bodyPr/>
                    <a:lstStyle/>
                    <a:p>
                      <a:pPr algn="l">
                        <a:lnSpc>
                          <a:spcPct val="150000"/>
                        </a:lnSpc>
                        <a:spcAft>
                          <a:spcPts val="800"/>
                        </a:spcAft>
                      </a:pPr>
                      <a:r>
                        <a:rPr lang="en-US" sz="1400" kern="100" dirty="0">
                          <a:effectLst/>
                        </a:rPr>
                        <a:t>Gradient Boosted Trees</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0.810719</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0.010124</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3490</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112912</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353.6</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dirty="0">
                          <a:effectLst/>
                        </a:rPr>
                        <a:t>695</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extLst>
                  <a:ext uri="{0D108BD9-81ED-4DB2-BD59-A6C34878D82A}">
                    <a16:rowId xmlns:a16="http://schemas.microsoft.com/office/drawing/2014/main" val="4230612719"/>
                  </a:ext>
                </a:extLst>
              </a:tr>
              <a:tr h="555675">
                <a:tc>
                  <a:txBody>
                    <a:bodyPr/>
                    <a:lstStyle/>
                    <a:p>
                      <a:pPr algn="l">
                        <a:lnSpc>
                          <a:spcPct val="150000"/>
                        </a:lnSpc>
                        <a:spcAft>
                          <a:spcPts val="800"/>
                        </a:spcAft>
                      </a:pPr>
                      <a:r>
                        <a:rPr lang="en-US" sz="1400" kern="100" dirty="0">
                          <a:effectLst/>
                        </a:rPr>
                        <a:t>Support Vector Machine</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dirty="0">
                          <a:effectLst/>
                        </a:rPr>
                        <a:t>0.5</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dirty="0">
                          <a:effectLst/>
                        </a:rPr>
                        <a:t>5.83E-04</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0</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3075279</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a:effectLst/>
                        </a:rPr>
                        <a:t>40138.27</a:t>
                      </a:r>
                      <a:endParaRPr lang="en-PK" sz="1400" kern="10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tc>
                  <a:txBody>
                    <a:bodyPr/>
                    <a:lstStyle/>
                    <a:p>
                      <a:pPr algn="just">
                        <a:lnSpc>
                          <a:spcPct val="150000"/>
                        </a:lnSpc>
                        <a:spcAft>
                          <a:spcPts val="800"/>
                        </a:spcAft>
                      </a:pPr>
                      <a:r>
                        <a:rPr lang="en-US" sz="1400" kern="100" dirty="0">
                          <a:effectLst/>
                        </a:rPr>
                        <a:t>25779.83</a:t>
                      </a:r>
                      <a:endParaRPr lang="en-PK"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548" marR="66548" marT="0" marB="0" anchor="b"/>
                </a:tc>
                <a:extLst>
                  <a:ext uri="{0D108BD9-81ED-4DB2-BD59-A6C34878D82A}">
                    <a16:rowId xmlns:a16="http://schemas.microsoft.com/office/drawing/2014/main" val="4205709320"/>
                  </a:ext>
                </a:extLst>
              </a:tr>
            </a:tbl>
          </a:graphicData>
        </a:graphic>
      </p:graphicFrame>
    </p:spTree>
    <p:extLst>
      <p:ext uri="{BB962C8B-B14F-4D97-AF65-F5344CB8AC3E}">
        <p14:creationId xmlns:p14="http://schemas.microsoft.com/office/powerpoint/2010/main" val="173260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3B55B-B7C1-F89F-4654-7364BEECAB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42A78-09E4-A679-D51D-9B0931D3CD01}"/>
              </a:ext>
            </a:extLst>
          </p:cNvPr>
          <p:cNvSpPr>
            <a:spLocks noGrp="1"/>
          </p:cNvSpPr>
          <p:nvPr>
            <p:ph type="title"/>
          </p:nvPr>
        </p:nvSpPr>
        <p:spPr>
          <a:xfrm>
            <a:off x="581193" y="868554"/>
            <a:ext cx="11029616" cy="988332"/>
          </a:xfrm>
        </p:spPr>
        <p:txBody>
          <a:bodyPr/>
          <a:lstStyle/>
          <a:p>
            <a: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t>DATA MODELING</a:t>
            </a:r>
            <a:br>
              <a:rPr lang="en-PK"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1ECAAA75-BBD6-4F77-19DD-AE3F066D7388}"/>
              </a:ext>
            </a:extLst>
          </p:cNvPr>
          <p:cNvSpPr>
            <a:spLocks noGrp="1"/>
          </p:cNvSpPr>
          <p:nvPr>
            <p:ph sz="half" idx="1"/>
          </p:nvPr>
        </p:nvSpPr>
        <p:spPr>
          <a:xfrm>
            <a:off x="409633" y="1712617"/>
            <a:ext cx="4124159" cy="2210647"/>
          </a:xfrm>
        </p:spPr>
        <p:txBody>
          <a:bodyPr>
            <a:normAutofit/>
          </a:bodyPr>
          <a:lstStyle/>
          <a:p>
            <a:pPr marL="0" indent="0">
              <a:lnSpc>
                <a:spcPct val="107000"/>
              </a:lnSpc>
              <a:spcBef>
                <a:spcPts val="1800"/>
              </a:spcBef>
              <a:spcAft>
                <a:spcPts val="400"/>
              </a:spcAft>
              <a:buNone/>
            </a:pPr>
            <a:endParaRPr lang="en-GB" sz="1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1800"/>
              </a:spcBef>
              <a:spcAft>
                <a:spcPts val="400"/>
              </a:spcAft>
              <a:buNone/>
            </a:pPr>
            <a:r>
              <a:rPr lang="en-PK" sz="18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Mod</a:t>
            </a:r>
            <a:r>
              <a:rPr lang="en-GB" sz="18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PK" sz="18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l Comparison Table (Recall)</a:t>
            </a:r>
            <a:endParaRPr lang="en-PK"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800"/>
              </a:spcBef>
              <a:spcAft>
                <a:spcPts val="400"/>
              </a:spcAft>
              <a:buNone/>
            </a:pPr>
            <a:endParaRPr lang="en-PK"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342900" indent="-342900">
              <a:lnSpc>
                <a:spcPct val="107000"/>
              </a:lnSpc>
              <a:spcBef>
                <a:spcPts val="1800"/>
              </a:spcBef>
              <a:spcAft>
                <a:spcPts val="400"/>
              </a:spcAft>
              <a:buFont typeface="+mj-lt"/>
              <a:buAutoNum type="arabicPeriod"/>
            </a:pPr>
            <a:endParaRPr lang="en-GB" b="1" kern="100" dirty="0">
              <a:solidFill>
                <a:srgbClr val="0F4761"/>
              </a:solidFill>
              <a:latin typeface="Times New Roman" panose="02020603050405020304" pitchFamily="18" charset="0"/>
              <a:cs typeface="Times New Roman" panose="02020603050405020304" pitchFamily="18" charset="0"/>
            </a:endParaRPr>
          </a:p>
          <a:p>
            <a:pPr algn="just">
              <a:lnSpc>
                <a:spcPct val="150000"/>
              </a:lnSpc>
              <a:spcAft>
                <a:spcPts val="800"/>
              </a:spcAft>
            </a:pPr>
            <a:endParaRPr lang="en-PK"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8" name="Content Placeholder 7">
            <a:extLst>
              <a:ext uri="{FF2B5EF4-FFF2-40B4-BE49-F238E27FC236}">
                <a16:creationId xmlns:a16="http://schemas.microsoft.com/office/drawing/2014/main" id="{3C5C09CC-02B9-A78F-A6D0-1A472B78249D}"/>
              </a:ext>
            </a:extLst>
          </p:cNvPr>
          <p:cNvSpPr>
            <a:spLocks noGrp="1"/>
          </p:cNvSpPr>
          <p:nvPr>
            <p:ph sz="half" idx="2"/>
          </p:nvPr>
        </p:nvSpPr>
        <p:spPr>
          <a:xfrm>
            <a:off x="6188419" y="715668"/>
            <a:ext cx="5898808" cy="3633047"/>
          </a:xfrm>
        </p:spPr>
        <p:txBody>
          <a:bodyPr>
            <a:normAutofit/>
          </a:bodyPr>
          <a:lstStyle/>
          <a:p>
            <a:pPr marL="0" indent="0">
              <a:lnSpc>
                <a:spcPct val="107000"/>
              </a:lnSpc>
              <a:spcBef>
                <a:spcPts val="1800"/>
              </a:spcBef>
              <a:spcAft>
                <a:spcPts val="400"/>
              </a:spcAft>
              <a:buNone/>
            </a:pPr>
            <a:r>
              <a:rPr lang="en-GB" sz="1600" b="1" kern="100" dirty="0">
                <a:solidFill>
                  <a:srgbClr val="0F4761"/>
                </a:solidFill>
                <a:latin typeface="Times New Roman" panose="02020603050405020304" pitchFamily="18" charset="0"/>
                <a:cs typeface="Times New Roman" panose="02020603050405020304" pitchFamily="18" charset="0"/>
              </a:rPr>
              <a:t> </a:t>
            </a:r>
          </a:p>
        </p:txBody>
      </p:sp>
      <p:graphicFrame>
        <p:nvGraphicFramePr>
          <p:cNvPr id="3" name="Table 2">
            <a:extLst>
              <a:ext uri="{FF2B5EF4-FFF2-40B4-BE49-F238E27FC236}">
                <a16:creationId xmlns:a16="http://schemas.microsoft.com/office/drawing/2014/main" id="{A9C15EF4-A9B1-D3EE-7DB9-2FC8DEB8D347}"/>
              </a:ext>
            </a:extLst>
          </p:cNvPr>
          <p:cNvGraphicFramePr>
            <a:graphicFrameLocks noGrp="1"/>
          </p:cNvGraphicFramePr>
          <p:nvPr>
            <p:extLst>
              <p:ext uri="{D42A27DB-BD31-4B8C-83A1-F6EECF244321}">
                <p14:modId xmlns:p14="http://schemas.microsoft.com/office/powerpoint/2010/main" val="3327092880"/>
              </p:ext>
            </p:extLst>
          </p:nvPr>
        </p:nvGraphicFramePr>
        <p:xfrm>
          <a:off x="540261" y="2286160"/>
          <a:ext cx="10462519" cy="4309512"/>
        </p:xfrm>
        <a:graphic>
          <a:graphicData uri="http://schemas.openxmlformats.org/drawingml/2006/table">
            <a:tbl>
              <a:tblPr firstRow="1" firstCol="1" bandRow="1">
                <a:tableStyleId>{5C22544A-7EE6-4342-B048-85BDC9FD1C3A}</a:tableStyleId>
              </a:tblPr>
              <a:tblGrid>
                <a:gridCol w="1360255">
                  <a:extLst>
                    <a:ext uri="{9D8B030D-6E8A-4147-A177-3AD203B41FA5}">
                      <a16:colId xmlns:a16="http://schemas.microsoft.com/office/drawing/2014/main" val="1796877181"/>
                    </a:ext>
                  </a:extLst>
                </a:gridCol>
                <a:gridCol w="1833294">
                  <a:extLst>
                    <a:ext uri="{9D8B030D-6E8A-4147-A177-3AD203B41FA5}">
                      <a16:colId xmlns:a16="http://schemas.microsoft.com/office/drawing/2014/main" val="3799381798"/>
                    </a:ext>
                  </a:extLst>
                </a:gridCol>
                <a:gridCol w="2071957">
                  <a:extLst>
                    <a:ext uri="{9D8B030D-6E8A-4147-A177-3AD203B41FA5}">
                      <a16:colId xmlns:a16="http://schemas.microsoft.com/office/drawing/2014/main" val="3899607976"/>
                    </a:ext>
                  </a:extLst>
                </a:gridCol>
                <a:gridCol w="870092">
                  <a:extLst>
                    <a:ext uri="{9D8B030D-6E8A-4147-A177-3AD203B41FA5}">
                      <a16:colId xmlns:a16="http://schemas.microsoft.com/office/drawing/2014/main" val="1336415007"/>
                    </a:ext>
                  </a:extLst>
                </a:gridCol>
                <a:gridCol w="1292830">
                  <a:extLst>
                    <a:ext uri="{9D8B030D-6E8A-4147-A177-3AD203B41FA5}">
                      <a16:colId xmlns:a16="http://schemas.microsoft.com/office/drawing/2014/main" val="2350363703"/>
                    </a:ext>
                  </a:extLst>
                </a:gridCol>
                <a:gridCol w="1511160">
                  <a:extLst>
                    <a:ext uri="{9D8B030D-6E8A-4147-A177-3AD203B41FA5}">
                      <a16:colId xmlns:a16="http://schemas.microsoft.com/office/drawing/2014/main" val="3577095238"/>
                    </a:ext>
                  </a:extLst>
                </a:gridCol>
                <a:gridCol w="1522931">
                  <a:extLst>
                    <a:ext uri="{9D8B030D-6E8A-4147-A177-3AD203B41FA5}">
                      <a16:colId xmlns:a16="http://schemas.microsoft.com/office/drawing/2014/main" val="2330984838"/>
                    </a:ext>
                  </a:extLst>
                </a:gridCol>
              </a:tblGrid>
              <a:tr h="368540">
                <a:tc>
                  <a:txBody>
                    <a:bodyPr/>
                    <a:lstStyle/>
                    <a:p>
                      <a:pPr algn="just">
                        <a:lnSpc>
                          <a:spcPct val="150000"/>
                        </a:lnSpc>
                        <a:spcAft>
                          <a:spcPts val="800"/>
                        </a:spcAft>
                      </a:pPr>
                      <a:r>
                        <a:rPr lang="en-GB" sz="1600" kern="100" dirty="0">
                          <a:effectLst/>
                        </a:rPr>
                        <a:t>Model</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tc>
                <a:tc>
                  <a:txBody>
                    <a:bodyPr/>
                    <a:lstStyle/>
                    <a:p>
                      <a:pPr algn="just">
                        <a:lnSpc>
                          <a:spcPct val="107000"/>
                        </a:lnSpc>
                        <a:spcAft>
                          <a:spcPts val="800"/>
                        </a:spcAft>
                      </a:pPr>
                      <a:r>
                        <a:rPr lang="en-US" sz="1600" kern="100" dirty="0">
                          <a:effectLst/>
                        </a:rPr>
                        <a:t>Recall</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07000"/>
                        </a:lnSpc>
                        <a:spcAft>
                          <a:spcPts val="800"/>
                        </a:spcAft>
                      </a:pPr>
                      <a:r>
                        <a:rPr lang="en-US" sz="1600" kern="100" dirty="0">
                          <a:effectLst/>
                        </a:rPr>
                        <a:t>Standard Deviation</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07000"/>
                        </a:lnSpc>
                        <a:spcAft>
                          <a:spcPts val="800"/>
                        </a:spcAft>
                      </a:pPr>
                      <a:r>
                        <a:rPr lang="en-US" sz="1600" kern="100" dirty="0">
                          <a:effectLst/>
                        </a:rPr>
                        <a:t>Gain</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07000"/>
                        </a:lnSpc>
                        <a:spcAft>
                          <a:spcPts val="800"/>
                        </a:spcAft>
                      </a:pPr>
                      <a:r>
                        <a:rPr lang="en-US" sz="1600" kern="100" dirty="0">
                          <a:effectLst/>
                        </a:rPr>
                        <a:t>Total Time</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07000"/>
                        </a:lnSpc>
                        <a:spcAft>
                          <a:spcPts val="800"/>
                        </a:spcAft>
                      </a:pPr>
                      <a:r>
                        <a:rPr lang="en-US" sz="1600" kern="100" dirty="0">
                          <a:effectLst/>
                        </a:rPr>
                        <a:t>Training Time </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07000"/>
                        </a:lnSpc>
                        <a:spcAft>
                          <a:spcPts val="800"/>
                        </a:spcAft>
                      </a:pPr>
                      <a:r>
                        <a:rPr lang="en-US" sz="1600" kern="100" dirty="0">
                          <a:effectLst/>
                        </a:rPr>
                        <a:t>Scoring Time </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extLst>
                  <a:ext uri="{0D108BD9-81ED-4DB2-BD59-A6C34878D82A}">
                    <a16:rowId xmlns:a16="http://schemas.microsoft.com/office/drawing/2014/main" val="366258625"/>
                  </a:ext>
                </a:extLst>
              </a:tr>
              <a:tr h="400622">
                <a:tc>
                  <a:txBody>
                    <a:bodyPr/>
                    <a:lstStyle/>
                    <a:p>
                      <a:pPr algn="just">
                        <a:lnSpc>
                          <a:spcPct val="150000"/>
                        </a:lnSpc>
                        <a:spcAft>
                          <a:spcPts val="800"/>
                        </a:spcAft>
                      </a:pPr>
                      <a:r>
                        <a:rPr lang="en-US" sz="1200" kern="100" dirty="0">
                          <a:effectLst/>
                        </a:rPr>
                        <a:t>Naive Bayes</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0.9377230475304031</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0.009192</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1720</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7475</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10.200000000000001</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dirty="0">
                          <a:effectLst/>
                        </a:rPr>
                        <a:t>678.25</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extLst>
                  <a:ext uri="{0D108BD9-81ED-4DB2-BD59-A6C34878D82A}">
                    <a16:rowId xmlns:a16="http://schemas.microsoft.com/office/drawing/2014/main" val="133673272"/>
                  </a:ext>
                </a:extLst>
              </a:tr>
              <a:tr h="590204">
                <a:tc>
                  <a:txBody>
                    <a:bodyPr/>
                    <a:lstStyle/>
                    <a:p>
                      <a:pPr algn="just">
                        <a:lnSpc>
                          <a:spcPct val="150000"/>
                        </a:lnSpc>
                        <a:spcAft>
                          <a:spcPts val="800"/>
                        </a:spcAft>
                      </a:pPr>
                      <a:r>
                        <a:rPr lang="en-US" sz="1200" kern="100" dirty="0">
                          <a:effectLst/>
                        </a:rPr>
                        <a:t>Generalize Linear Model</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0.98844990386</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0.004565</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3312</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6676</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86.15</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dirty="0">
                          <a:effectLst/>
                        </a:rPr>
                        <a:t>257.875</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extLst>
                  <a:ext uri="{0D108BD9-81ED-4DB2-BD59-A6C34878D82A}">
                    <a16:rowId xmlns:a16="http://schemas.microsoft.com/office/drawing/2014/main" val="3598104290"/>
                  </a:ext>
                </a:extLst>
              </a:tr>
              <a:tr h="560528">
                <a:tc>
                  <a:txBody>
                    <a:bodyPr/>
                    <a:lstStyle/>
                    <a:p>
                      <a:pPr algn="just">
                        <a:lnSpc>
                          <a:spcPct val="150000"/>
                        </a:lnSpc>
                        <a:spcAft>
                          <a:spcPts val="800"/>
                        </a:spcAft>
                      </a:pPr>
                      <a:r>
                        <a:rPr lang="en-US" sz="1200" kern="100" dirty="0">
                          <a:effectLst/>
                        </a:rPr>
                        <a:t>Logistic Regression</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dirty="0">
                          <a:effectLst/>
                        </a:rPr>
                        <a:t>0.998600173906</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dirty="0">
                          <a:effectLst/>
                        </a:rPr>
                        <a:t>7.82528072803459</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dirty="0">
                          <a:effectLst/>
                        </a:rPr>
                        <a:t>2876</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GB" sz="1600" kern="100" dirty="0">
                          <a:effectLst/>
                        </a:rPr>
                        <a:t>-</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dirty="0">
                          <a:effectLst/>
                        </a:rPr>
                        <a:t>30.65</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dirty="0">
                          <a:effectLst/>
                        </a:rPr>
                        <a:t>378.875</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extLst>
                  <a:ext uri="{0D108BD9-81ED-4DB2-BD59-A6C34878D82A}">
                    <a16:rowId xmlns:a16="http://schemas.microsoft.com/office/drawing/2014/main" val="1099134498"/>
                  </a:ext>
                </a:extLst>
              </a:tr>
              <a:tr h="400622">
                <a:tc>
                  <a:txBody>
                    <a:bodyPr/>
                    <a:lstStyle/>
                    <a:p>
                      <a:pPr algn="just">
                        <a:lnSpc>
                          <a:spcPct val="150000"/>
                        </a:lnSpc>
                        <a:spcAft>
                          <a:spcPts val="800"/>
                        </a:spcAft>
                      </a:pPr>
                      <a:r>
                        <a:rPr lang="en-US" sz="1200" kern="100">
                          <a:effectLst/>
                        </a:rPr>
                        <a:t>Deep Learning</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0.998599561559</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0.001465</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2860</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22540</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535.5999999</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dirty="0">
                          <a:effectLst/>
                        </a:rPr>
                        <a:t>326.5</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extLst>
                  <a:ext uri="{0D108BD9-81ED-4DB2-BD59-A6C34878D82A}">
                    <a16:rowId xmlns:a16="http://schemas.microsoft.com/office/drawing/2014/main" val="1343441698"/>
                  </a:ext>
                </a:extLst>
              </a:tr>
              <a:tr h="386577">
                <a:tc>
                  <a:txBody>
                    <a:bodyPr/>
                    <a:lstStyle/>
                    <a:p>
                      <a:pPr algn="just">
                        <a:lnSpc>
                          <a:spcPct val="150000"/>
                        </a:lnSpc>
                        <a:spcAft>
                          <a:spcPts val="800"/>
                        </a:spcAft>
                      </a:pPr>
                      <a:r>
                        <a:rPr lang="en-US" sz="1200" kern="100">
                          <a:effectLst/>
                        </a:rPr>
                        <a:t>Decision Tree</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0.9405000428643161</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0.00809</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-16</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6064</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14.05</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dirty="0">
                          <a:effectLst/>
                        </a:rPr>
                        <a:t>297</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extLst>
                  <a:ext uri="{0D108BD9-81ED-4DB2-BD59-A6C34878D82A}">
                    <a16:rowId xmlns:a16="http://schemas.microsoft.com/office/drawing/2014/main" val="171404463"/>
                  </a:ext>
                </a:extLst>
              </a:tr>
              <a:tr h="400622">
                <a:tc>
                  <a:txBody>
                    <a:bodyPr/>
                    <a:lstStyle/>
                    <a:p>
                      <a:pPr algn="just">
                        <a:lnSpc>
                          <a:spcPct val="150000"/>
                        </a:lnSpc>
                        <a:spcAft>
                          <a:spcPts val="800"/>
                        </a:spcAft>
                      </a:pPr>
                      <a:r>
                        <a:rPr lang="en-US" sz="1200" kern="100">
                          <a:effectLst/>
                        </a:rPr>
                        <a:t>Random Forest</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0.867689490894</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0.01170401216198</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3354</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107531</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71.9</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dirty="0">
                          <a:effectLst/>
                        </a:rPr>
                        <a:t>597</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extLst>
                  <a:ext uri="{0D108BD9-81ED-4DB2-BD59-A6C34878D82A}">
                    <a16:rowId xmlns:a16="http://schemas.microsoft.com/office/drawing/2014/main" val="989558488"/>
                  </a:ext>
                </a:extLst>
              </a:tr>
              <a:tr h="590204">
                <a:tc>
                  <a:txBody>
                    <a:bodyPr/>
                    <a:lstStyle/>
                    <a:p>
                      <a:pPr algn="just">
                        <a:lnSpc>
                          <a:spcPct val="150000"/>
                        </a:lnSpc>
                        <a:spcAft>
                          <a:spcPts val="800"/>
                        </a:spcAft>
                      </a:pPr>
                      <a:r>
                        <a:rPr lang="en-US" sz="1200" kern="100">
                          <a:effectLst/>
                        </a:rPr>
                        <a:t>Gradient Boosted Trees</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0.7969890879698236</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0.013173</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3490</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112912</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353.6</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dirty="0">
                          <a:effectLst/>
                        </a:rPr>
                        <a:t>695</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extLst>
                  <a:ext uri="{0D108BD9-81ED-4DB2-BD59-A6C34878D82A}">
                    <a16:rowId xmlns:a16="http://schemas.microsoft.com/office/drawing/2014/main" val="4294885289"/>
                  </a:ext>
                </a:extLst>
              </a:tr>
              <a:tr h="611593">
                <a:tc>
                  <a:txBody>
                    <a:bodyPr/>
                    <a:lstStyle/>
                    <a:p>
                      <a:pPr algn="just">
                        <a:lnSpc>
                          <a:spcPct val="150000"/>
                        </a:lnSpc>
                        <a:spcAft>
                          <a:spcPts val="800"/>
                        </a:spcAft>
                      </a:pPr>
                      <a:r>
                        <a:rPr lang="en-US" sz="1200" kern="100" dirty="0">
                          <a:effectLst/>
                        </a:rPr>
                        <a:t>Support Vector Machine</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1</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0</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3075279</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a:effectLst/>
                        </a:rPr>
                        <a:t>40138.26666666667</a:t>
                      </a:r>
                      <a:endParaRPr lang="en-PK" sz="1200" kern="10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tc>
                  <a:txBody>
                    <a:bodyPr/>
                    <a:lstStyle/>
                    <a:p>
                      <a:pPr algn="just">
                        <a:lnSpc>
                          <a:spcPct val="150000"/>
                        </a:lnSpc>
                        <a:spcAft>
                          <a:spcPts val="800"/>
                        </a:spcAft>
                      </a:pPr>
                      <a:r>
                        <a:rPr lang="en-US" sz="1200" kern="100" dirty="0">
                          <a:effectLst/>
                        </a:rPr>
                        <a:t>25779.833333333332</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8140" marR="48140" marT="0" marB="0" anchor="b"/>
                </a:tc>
                <a:extLst>
                  <a:ext uri="{0D108BD9-81ED-4DB2-BD59-A6C34878D82A}">
                    <a16:rowId xmlns:a16="http://schemas.microsoft.com/office/drawing/2014/main" val="2776353516"/>
                  </a:ext>
                </a:extLst>
              </a:tr>
            </a:tbl>
          </a:graphicData>
        </a:graphic>
      </p:graphicFrame>
    </p:spTree>
    <p:extLst>
      <p:ext uri="{BB962C8B-B14F-4D97-AF65-F5344CB8AC3E}">
        <p14:creationId xmlns:p14="http://schemas.microsoft.com/office/powerpoint/2010/main" val="1909601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8F17-2FAC-E77C-1A73-6DC5513CA4A7}"/>
              </a:ext>
            </a:extLst>
          </p:cNvPr>
          <p:cNvSpPr>
            <a:spLocks noGrp="1"/>
          </p:cNvSpPr>
          <p:nvPr>
            <p:ph type="title"/>
          </p:nvPr>
        </p:nvSpPr>
        <p:spPr/>
        <p:txBody>
          <a:bodyPr/>
          <a:lstStyle/>
          <a:p>
            <a: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t>DATA MODELING</a:t>
            </a:r>
            <a:endParaRPr lang="en-PK" dirty="0"/>
          </a:p>
        </p:txBody>
      </p:sp>
      <p:sp>
        <p:nvSpPr>
          <p:cNvPr id="3" name="Content Placeholder 2">
            <a:extLst>
              <a:ext uri="{FF2B5EF4-FFF2-40B4-BE49-F238E27FC236}">
                <a16:creationId xmlns:a16="http://schemas.microsoft.com/office/drawing/2014/main" id="{427CD45F-3C26-E797-5DC4-08275CB55B50}"/>
              </a:ext>
            </a:extLst>
          </p:cNvPr>
          <p:cNvSpPr>
            <a:spLocks noGrp="1"/>
          </p:cNvSpPr>
          <p:nvPr>
            <p:ph sz="half" idx="1"/>
          </p:nvPr>
        </p:nvSpPr>
        <p:spPr>
          <a:xfrm>
            <a:off x="581193" y="729658"/>
            <a:ext cx="5314781" cy="3633047"/>
          </a:xfrm>
        </p:spPr>
        <p:txBody>
          <a:bodyPr/>
          <a:lstStyle/>
          <a:p>
            <a:r>
              <a:rPr lang="en-GB" b="1" dirty="0">
                <a:solidFill>
                  <a:schemeClr val="accent1"/>
                </a:solidFill>
                <a:latin typeface="Times New Roman" panose="02020603050405020304" pitchFamily="18" charset="0"/>
                <a:cs typeface="Times New Roman" panose="02020603050405020304" pitchFamily="18" charset="0"/>
              </a:rPr>
              <a:t>ACCURACY COMPARISON</a:t>
            </a:r>
          </a:p>
          <a:p>
            <a:pPr marL="0" indent="0">
              <a:buNone/>
            </a:pPr>
            <a:endParaRPr lang="en-GB" dirty="0"/>
          </a:p>
          <a:p>
            <a:endParaRPr lang="en-PK" dirty="0"/>
          </a:p>
        </p:txBody>
      </p:sp>
      <p:pic>
        <p:nvPicPr>
          <p:cNvPr id="7" name="Picture 6">
            <a:extLst>
              <a:ext uri="{FF2B5EF4-FFF2-40B4-BE49-F238E27FC236}">
                <a16:creationId xmlns:a16="http://schemas.microsoft.com/office/drawing/2014/main" id="{65BA8442-90D8-311F-7DBC-A4695A3B5B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5662" y="2546181"/>
            <a:ext cx="5495090" cy="3162987"/>
          </a:xfrm>
          <a:prstGeom prst="rect">
            <a:avLst/>
          </a:prstGeom>
          <a:noFill/>
          <a:ln>
            <a:noFill/>
          </a:ln>
        </p:spPr>
      </p:pic>
      <p:sp>
        <p:nvSpPr>
          <p:cNvPr id="9" name="TextBox 8">
            <a:extLst>
              <a:ext uri="{FF2B5EF4-FFF2-40B4-BE49-F238E27FC236}">
                <a16:creationId xmlns:a16="http://schemas.microsoft.com/office/drawing/2014/main" id="{E36E3CFD-6B07-7817-F252-B4087EB13D88}"/>
              </a:ext>
            </a:extLst>
          </p:cNvPr>
          <p:cNvSpPr txBox="1"/>
          <p:nvPr/>
        </p:nvSpPr>
        <p:spPr>
          <a:xfrm>
            <a:off x="6191249" y="2076071"/>
            <a:ext cx="5495090" cy="4634025"/>
          </a:xfrm>
          <a:prstGeom prst="rect">
            <a:avLst/>
          </a:prstGeom>
          <a:noFill/>
        </p:spPr>
        <p:txBody>
          <a:bodyPr wrap="square">
            <a:spAutoFit/>
          </a:bodyPr>
          <a:lstStyle/>
          <a:p>
            <a:pPr marL="306000" indent="-306000">
              <a:lnSpc>
                <a:spcPct val="107000"/>
              </a:lnSpc>
              <a:spcBef>
                <a:spcPct val="20000"/>
              </a:spcBef>
              <a:spcAft>
                <a:spcPts val="600"/>
              </a:spcAft>
              <a:buClr>
                <a:schemeClr val="accent2"/>
              </a:buClr>
              <a:buSzPct val="92000"/>
              <a:buFont typeface="Wingdings 2" panose="05020102010507070707" pitchFamily="18" charset="2"/>
              <a:buChar char=""/>
            </a:pPr>
            <a:r>
              <a:rPr lang="en-PK" b="1" dirty="0">
                <a:solidFill>
                  <a:schemeClr val="accent1"/>
                </a:solidFill>
                <a:latin typeface="Times New Roman" panose="02020603050405020304" pitchFamily="18" charset="0"/>
                <a:cs typeface="Times New Roman" panose="02020603050405020304" pitchFamily="18" charset="0"/>
              </a:rPr>
              <a:t>Conclusion:</a:t>
            </a:r>
          </a:p>
          <a:p>
            <a:pPr algn="just">
              <a:lnSpc>
                <a:spcPct val="150000"/>
              </a:lnSpc>
              <a:spcAft>
                <a:spcPts val="80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In the accuracy comparison of various machine learning models, Gradient Boosted</a:t>
            </a: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Trees emerged as the best-performing model, achieving an impressive accuracy of </a:t>
            </a: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80.5%</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highlighting its ability to effectively capture complex patterns in the data. Random Forest, while slightly less effective, achieved a respectable accuracy of </a:t>
            </a: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70%</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demonstrating its robustness in handling large datasets and reducing overfitting. However, Support Vector Machine (SVM) performed poorly, with an accuracy of only </a:t>
            </a: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50%</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indicating its struggles in accurately classifying the data in this scenario. Despite SVM's theoretical potential for high accuracy, its performance here underscores the importance of model selection based on the specific characteristics of the dataset. Overall, Gradient Boosted Trees proved to be the most reliable choice in terms of accuracy, outperforming other models significantly.</a:t>
            </a:r>
            <a:endParaRPr lang="en-PK"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5282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0989A-3101-F2AE-DD39-5745949BB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19B70C-2563-961E-50EC-6F0ED3033A25}"/>
              </a:ext>
            </a:extLst>
          </p:cNvPr>
          <p:cNvSpPr>
            <a:spLocks noGrp="1"/>
          </p:cNvSpPr>
          <p:nvPr>
            <p:ph type="title"/>
          </p:nvPr>
        </p:nvSpPr>
        <p:spPr/>
        <p:txBody>
          <a:bodyPr/>
          <a:lstStyle/>
          <a:p>
            <a: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t>EVALUATION</a:t>
            </a:r>
            <a:endParaRPr lang="en-PK" dirty="0"/>
          </a:p>
        </p:txBody>
      </p:sp>
      <p:sp>
        <p:nvSpPr>
          <p:cNvPr id="3" name="Content Placeholder 2">
            <a:extLst>
              <a:ext uri="{FF2B5EF4-FFF2-40B4-BE49-F238E27FC236}">
                <a16:creationId xmlns:a16="http://schemas.microsoft.com/office/drawing/2014/main" id="{A4A76B88-96B5-2F1C-5947-10D1476CFCC7}"/>
              </a:ext>
            </a:extLst>
          </p:cNvPr>
          <p:cNvSpPr>
            <a:spLocks noGrp="1"/>
          </p:cNvSpPr>
          <p:nvPr>
            <p:ph sz="half" idx="1"/>
          </p:nvPr>
        </p:nvSpPr>
        <p:spPr>
          <a:xfrm>
            <a:off x="581191" y="634408"/>
            <a:ext cx="5314781" cy="3633047"/>
          </a:xfrm>
        </p:spPr>
        <p:txBody>
          <a:bodyPr/>
          <a:lstStyle/>
          <a:p>
            <a:pPr marL="0" indent="0">
              <a:buNone/>
            </a:pPr>
            <a:endParaRPr lang="en-GB" dirty="0"/>
          </a:p>
          <a:p>
            <a:endParaRPr lang="en-PK" dirty="0"/>
          </a:p>
        </p:txBody>
      </p:sp>
      <p:sp>
        <p:nvSpPr>
          <p:cNvPr id="9" name="TextBox 8">
            <a:extLst>
              <a:ext uri="{FF2B5EF4-FFF2-40B4-BE49-F238E27FC236}">
                <a16:creationId xmlns:a16="http://schemas.microsoft.com/office/drawing/2014/main" id="{B03FE7FC-8C6E-7867-F895-8FE85D53126F}"/>
              </a:ext>
            </a:extLst>
          </p:cNvPr>
          <p:cNvSpPr txBox="1"/>
          <p:nvPr/>
        </p:nvSpPr>
        <p:spPr>
          <a:xfrm>
            <a:off x="494632" y="2328673"/>
            <a:ext cx="5314781" cy="3209148"/>
          </a:xfrm>
          <a:prstGeom prst="rect">
            <a:avLst/>
          </a:prstGeom>
          <a:noFill/>
        </p:spPr>
        <p:txBody>
          <a:bodyPr wrap="square">
            <a:spAutoFit/>
          </a:bodyPr>
          <a:lstStyle/>
          <a:p>
            <a:pPr>
              <a:lnSpc>
                <a:spcPct val="107000"/>
              </a:lnSpc>
              <a:spcBef>
                <a:spcPct val="20000"/>
              </a:spcBef>
              <a:spcAft>
                <a:spcPts val="600"/>
              </a:spcAft>
              <a:buClr>
                <a:schemeClr val="accent2"/>
              </a:buClr>
              <a:buSzPct val="92000"/>
            </a:pPr>
            <a:endParaRPr lang="en-US" sz="1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50000"/>
              </a:lnSpc>
              <a:spcAft>
                <a:spcPts val="800"/>
              </a:spcAft>
            </a:pPr>
            <a:r>
              <a:rPr lang="en-GB" dirty="0">
                <a:latin typeface="Times New Roman" panose="02020603050405020304" pitchFamily="18" charset="0"/>
                <a:cs typeface="Times New Roman" panose="02020603050405020304" pitchFamily="18" charset="0"/>
              </a:rPr>
              <a:t>Accuracy measures the proportion of correct predictions in classification tasks. The </a:t>
            </a:r>
            <a:r>
              <a:rPr lang="en-GB" dirty="0" err="1">
                <a:latin typeface="Times New Roman" panose="02020603050405020304" pitchFamily="18" charset="0"/>
                <a:cs typeface="Times New Roman" panose="02020603050405020304" pitchFamily="18" charset="0"/>
              </a:rPr>
              <a:t>XGBoost</a:t>
            </a:r>
            <a:r>
              <a:rPr lang="en-GB" dirty="0">
                <a:latin typeface="Times New Roman" panose="02020603050405020304" pitchFamily="18" charset="0"/>
                <a:cs typeface="Times New Roman" panose="02020603050405020304" pitchFamily="18" charset="0"/>
              </a:rPr>
              <a:t> model achieved a high accuracy of 96.85% on the test dataset, indicating effective pattern recognition. However, in imbalanced datasets, accuracy may be insufficient, so precision, recall, and F1-score were also assessed for a more comprehensive evaluation of model performance.</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PK" sz="1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58474D4-8722-ACDD-EF7D-476008D66C97}"/>
              </a:ext>
            </a:extLst>
          </p:cNvPr>
          <p:cNvSpPr txBox="1"/>
          <p:nvPr/>
        </p:nvSpPr>
        <p:spPr>
          <a:xfrm>
            <a:off x="494632" y="2262738"/>
            <a:ext cx="6096000" cy="407932"/>
          </a:xfrm>
          <a:prstGeom prst="rect">
            <a:avLst/>
          </a:prstGeom>
          <a:noFill/>
        </p:spPr>
        <p:txBody>
          <a:bodyPr wrap="square">
            <a:spAutoFit/>
          </a:bodyPr>
          <a:lstStyle/>
          <a:p>
            <a:pPr lvl="0" algn="just">
              <a:lnSpc>
                <a:spcPct val="107000"/>
              </a:lnSpc>
              <a:spcBef>
                <a:spcPts val="1800"/>
              </a:spcBef>
              <a:spcAft>
                <a:spcPts val="400"/>
              </a:spcAft>
            </a:pPr>
            <a:r>
              <a:rPr lang="en-PK" sz="20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endParaRPr lang="en-PK" sz="20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0F7382E5-F114-48B3-CE84-C256AB3D4233}"/>
              </a:ext>
            </a:extLst>
          </p:cNvPr>
          <p:cNvPicPr>
            <a:picLocks noChangeAspect="1"/>
          </p:cNvPicPr>
          <p:nvPr/>
        </p:nvPicPr>
        <p:blipFill rotWithShape="1">
          <a:blip r:embed="rId2">
            <a:extLst>
              <a:ext uri="{28A0092B-C50C-407E-A947-70E740481C1C}">
                <a14:useLocalDpi xmlns:a14="http://schemas.microsoft.com/office/drawing/2010/main" val="0"/>
              </a:ext>
            </a:extLst>
          </a:blip>
          <a:srcRect l="644" r="-644" b="7853"/>
          <a:stretch/>
        </p:blipFill>
        <p:spPr bwMode="auto">
          <a:xfrm>
            <a:off x="5895972" y="2328672"/>
            <a:ext cx="5801396" cy="34480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629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673609" y="992414"/>
            <a:ext cx="11029616" cy="1455964"/>
          </a:xfrm>
        </p:spPr>
        <p:txBody>
          <a:bodyPr>
            <a:normAutofit/>
          </a:bodyPr>
          <a:lstStyle/>
          <a:p>
            <a:r>
              <a:rPr lang="en-PK"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BUSINESS UNDERSTANDING</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 </a:t>
            </a:r>
            <a:br>
              <a:rPr lang="en-PK" sz="2800" i="1" kern="100" dirty="0">
                <a:effectLst/>
                <a:latin typeface="Aptos" panose="020B0004020202020204" pitchFamily="34" charset="0"/>
                <a:ea typeface="Aptos" panose="020B0004020202020204" pitchFamily="34" charset="0"/>
                <a:cs typeface="Times New Roman" panose="02020603050405020304" pitchFamily="18" charset="0"/>
              </a:rPr>
            </a:br>
            <a:br>
              <a:rPr lang="en-PK" sz="28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08181733-8145-F849-965E-BE5BA318CE7E}"/>
              </a:ext>
            </a:extLst>
          </p:cNvPr>
          <p:cNvSpPr>
            <a:spLocks noGrp="1"/>
          </p:cNvSpPr>
          <p:nvPr>
            <p:ph sz="half" idx="1"/>
          </p:nvPr>
        </p:nvSpPr>
        <p:spPr>
          <a:xfrm>
            <a:off x="581193" y="2228003"/>
            <a:ext cx="11122032" cy="3633047"/>
          </a:xfrm>
        </p:spPr>
        <p:txBody>
          <a:bodyPr>
            <a:normAutofit/>
          </a:bodyPr>
          <a:lstStyle/>
          <a:p>
            <a:pPr marL="0" lvl="0" indent="0">
              <a:lnSpc>
                <a:spcPct val="107000"/>
              </a:lnSpc>
              <a:spcBef>
                <a:spcPts val="1800"/>
              </a:spcBef>
              <a:spcAft>
                <a:spcPts val="400"/>
              </a:spcAft>
              <a:buNone/>
            </a:pPr>
            <a:r>
              <a:rPr lang="en-GB" sz="20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Objective:</a:t>
            </a:r>
            <a:endParaRPr lang="en-PK" sz="20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primary objective of the Business Understanding phase is to identify the business goals and translate them into a clear data mining problem. In the context of botnet detection in network traffic, the aim is to develop a model capable of identifying malicious activities (i.e., botnet traffic) in a network environment. This model will help businesses, such as cybersecurity firms or IT departments, in detecting potential threats, minimizing risks, and maintaining the security and integrity of their network infrastructure.</a:t>
            </a:r>
            <a:endParaRPr lang="en-PK"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497607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98836-CC52-FF6B-12E7-CEC0E89BF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20539-00BF-FDF7-D782-1DF5CDF9444F}"/>
              </a:ext>
            </a:extLst>
          </p:cNvPr>
          <p:cNvSpPr>
            <a:spLocks noGrp="1"/>
          </p:cNvSpPr>
          <p:nvPr>
            <p:ph type="title"/>
          </p:nvPr>
        </p:nvSpPr>
        <p:spPr>
          <a:xfrm>
            <a:off x="581191" y="615358"/>
            <a:ext cx="11029616" cy="988332"/>
          </a:xfrm>
        </p:spPr>
        <p:txBody>
          <a:bodyPr/>
          <a:lstStyle/>
          <a:p>
            <a: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t>EVALUATION</a:t>
            </a:r>
            <a:endParaRPr lang="en-PK" dirty="0"/>
          </a:p>
        </p:txBody>
      </p:sp>
      <p:sp>
        <p:nvSpPr>
          <p:cNvPr id="3" name="Content Placeholder 2">
            <a:extLst>
              <a:ext uri="{FF2B5EF4-FFF2-40B4-BE49-F238E27FC236}">
                <a16:creationId xmlns:a16="http://schemas.microsoft.com/office/drawing/2014/main" id="{537F079E-9244-3805-95C0-9241BDE23240}"/>
              </a:ext>
            </a:extLst>
          </p:cNvPr>
          <p:cNvSpPr>
            <a:spLocks noGrp="1"/>
          </p:cNvSpPr>
          <p:nvPr>
            <p:ph sz="half" idx="1"/>
          </p:nvPr>
        </p:nvSpPr>
        <p:spPr>
          <a:xfrm>
            <a:off x="581193" y="729658"/>
            <a:ext cx="5314781" cy="3633047"/>
          </a:xfrm>
        </p:spPr>
        <p:txBody>
          <a:bodyPr/>
          <a:lstStyle/>
          <a:p>
            <a:pPr marL="0" indent="0">
              <a:buNone/>
            </a:pPr>
            <a:endParaRPr lang="en-GB" dirty="0"/>
          </a:p>
          <a:p>
            <a:endParaRPr lang="en-PK" dirty="0"/>
          </a:p>
        </p:txBody>
      </p:sp>
      <p:sp>
        <p:nvSpPr>
          <p:cNvPr id="9" name="TextBox 8">
            <a:extLst>
              <a:ext uri="{FF2B5EF4-FFF2-40B4-BE49-F238E27FC236}">
                <a16:creationId xmlns:a16="http://schemas.microsoft.com/office/drawing/2014/main" id="{58C84D34-E13D-E776-6750-2ED2F0511725}"/>
              </a:ext>
            </a:extLst>
          </p:cNvPr>
          <p:cNvSpPr txBox="1"/>
          <p:nvPr/>
        </p:nvSpPr>
        <p:spPr>
          <a:xfrm>
            <a:off x="412082" y="1717990"/>
            <a:ext cx="5483892" cy="4472443"/>
          </a:xfrm>
          <a:prstGeom prst="rect">
            <a:avLst/>
          </a:prstGeom>
          <a:noFill/>
        </p:spPr>
        <p:txBody>
          <a:bodyPr wrap="square">
            <a:spAutoFit/>
          </a:bodyPr>
          <a:lstStyle/>
          <a:p>
            <a:pPr>
              <a:lnSpc>
                <a:spcPct val="107000"/>
              </a:lnSpc>
              <a:spcBef>
                <a:spcPct val="20000"/>
              </a:spcBef>
              <a:spcAft>
                <a:spcPts val="600"/>
              </a:spcAft>
              <a:buClr>
                <a:schemeClr val="accent2"/>
              </a:buClr>
              <a:buSzPct val="92000"/>
            </a:pPr>
            <a:endParaRPr lang="en-US" sz="1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50000"/>
              </a:lnSpc>
              <a:spcAft>
                <a:spcPts val="800"/>
              </a:spcAft>
            </a:pPr>
            <a:r>
              <a:rPr lang="en-PK" sz="16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 Analysis</a:t>
            </a:r>
            <a:endParaRPr lang="en-PK" sz="1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PK" sz="1600" kern="0" dirty="0">
                <a:effectLst/>
                <a:latin typeface="Times New Roman" panose="02020603050405020304" pitchFamily="18" charset="0"/>
                <a:ea typeface="Times New Roman" panose="02020603050405020304" pitchFamily="18" charset="0"/>
                <a:cs typeface="Times New Roman" panose="02020603050405020304" pitchFamily="18" charset="0"/>
              </a:rPr>
              <a:t>A confusion matrix was generated to provide a detailed breakdown of the model's predictions. The matrix revealed that the model correctly classified 97% of normal instances and 96% of abnormal instances. The small number of misclassifications suggests that the model effectively differentiates between the two classes, and there is no significant bias toward either class. This balanced performance indicates that the model is suitable for applications where distinguishing between normal and abnormal instances is critical.</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50000"/>
              </a:lnSpc>
              <a:spcAft>
                <a:spcPts val="800"/>
              </a:spcAft>
            </a:pPr>
            <a:endParaRPr lang="en-PK" sz="11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BA114D3-53B1-7B32-42E8-47B0BED964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26090" y="1927056"/>
            <a:ext cx="5752228" cy="4201286"/>
          </a:xfrm>
          <a:prstGeom prst="rect">
            <a:avLst/>
          </a:prstGeom>
          <a:noFill/>
          <a:ln>
            <a:noFill/>
          </a:ln>
        </p:spPr>
      </p:pic>
    </p:spTree>
    <p:extLst>
      <p:ext uri="{BB962C8B-B14F-4D97-AF65-F5344CB8AC3E}">
        <p14:creationId xmlns:p14="http://schemas.microsoft.com/office/powerpoint/2010/main" val="3226905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0C5FD-195C-0AF3-CD25-C2C329BAF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A1808-15FD-71F3-85E9-50AFAF618610}"/>
              </a:ext>
            </a:extLst>
          </p:cNvPr>
          <p:cNvSpPr>
            <a:spLocks noGrp="1"/>
          </p:cNvSpPr>
          <p:nvPr>
            <p:ph type="title"/>
          </p:nvPr>
        </p:nvSpPr>
        <p:spPr>
          <a:xfrm>
            <a:off x="581193" y="1014942"/>
            <a:ext cx="11029616" cy="988332"/>
          </a:xfrm>
        </p:spPr>
        <p:txBody>
          <a:bodyPr/>
          <a:lstStyle/>
          <a:p>
            <a:r>
              <a:rPr lang="en-GB"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Deployment</a:t>
            </a:r>
            <a:br>
              <a:rPr lang="en-PK" sz="2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PK" dirty="0"/>
          </a:p>
        </p:txBody>
      </p:sp>
      <p:sp>
        <p:nvSpPr>
          <p:cNvPr id="3" name="Content Placeholder 2">
            <a:extLst>
              <a:ext uri="{FF2B5EF4-FFF2-40B4-BE49-F238E27FC236}">
                <a16:creationId xmlns:a16="http://schemas.microsoft.com/office/drawing/2014/main" id="{59AC22E6-6645-26A3-365D-C69C6FC86881}"/>
              </a:ext>
            </a:extLst>
          </p:cNvPr>
          <p:cNvSpPr>
            <a:spLocks noGrp="1"/>
          </p:cNvSpPr>
          <p:nvPr>
            <p:ph sz="half" idx="1"/>
          </p:nvPr>
        </p:nvSpPr>
        <p:spPr>
          <a:xfrm>
            <a:off x="629136" y="5349283"/>
            <a:ext cx="5314781" cy="3633047"/>
          </a:xfrm>
        </p:spPr>
        <p:txBody>
          <a:bodyPr/>
          <a:lstStyle/>
          <a:p>
            <a:pPr marL="0" indent="0">
              <a:buNone/>
            </a:pPr>
            <a:endParaRPr lang="en-GB" dirty="0">
              <a:solidFill>
                <a:schemeClr val="bg1"/>
              </a:solidFill>
            </a:endParaRPr>
          </a:p>
          <a:p>
            <a:endParaRPr lang="en-PK" dirty="0"/>
          </a:p>
        </p:txBody>
      </p:sp>
      <p:sp>
        <p:nvSpPr>
          <p:cNvPr id="9" name="TextBox 8">
            <a:extLst>
              <a:ext uri="{FF2B5EF4-FFF2-40B4-BE49-F238E27FC236}">
                <a16:creationId xmlns:a16="http://schemas.microsoft.com/office/drawing/2014/main" id="{D20E15FB-DA63-C062-0EAA-1F6A19D69B35}"/>
              </a:ext>
            </a:extLst>
          </p:cNvPr>
          <p:cNvSpPr txBox="1"/>
          <p:nvPr/>
        </p:nvSpPr>
        <p:spPr>
          <a:xfrm>
            <a:off x="472795" y="1661222"/>
            <a:ext cx="11246409" cy="4485780"/>
          </a:xfrm>
          <a:prstGeom prst="rect">
            <a:avLst/>
          </a:prstGeom>
          <a:noFill/>
        </p:spPr>
        <p:txBody>
          <a:bodyPr wrap="square">
            <a:spAutoFit/>
          </a:bodyPr>
          <a:lstStyle/>
          <a:p>
            <a:pPr>
              <a:lnSpc>
                <a:spcPct val="107000"/>
              </a:lnSpc>
              <a:spcBef>
                <a:spcPct val="20000"/>
              </a:spcBef>
              <a:spcAft>
                <a:spcPts val="600"/>
              </a:spcAft>
              <a:buClr>
                <a:schemeClr val="accent2"/>
              </a:buClr>
              <a:buSzPct val="92000"/>
            </a:pPr>
            <a:endParaRPr lang="en-US" sz="1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50000"/>
              </a:lnSpc>
              <a:spcAft>
                <a:spcPts val="800"/>
              </a:spcAft>
            </a:pPr>
            <a:r>
              <a:rPr lang="en-GB" sz="20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Deployment</a:t>
            </a:r>
            <a:endParaRPr lang="en-PK" sz="20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306000" indent="-306000" algn="just">
              <a:lnSpc>
                <a:spcPct val="150000"/>
              </a:lnSpc>
              <a:spcBef>
                <a:spcPct val="20000"/>
              </a:spcBef>
              <a:spcAft>
                <a:spcPts val="800"/>
              </a:spcAft>
              <a:buClr>
                <a:schemeClr val="accent2"/>
              </a:buClr>
              <a:buSzPct val="92000"/>
              <a:buFont typeface="Wingdings 2" panose="05020102010507070707" pitchFamily="18" charset="2"/>
              <a:buChar char=""/>
            </a:pPr>
            <a:r>
              <a:rPr lang="en-GB" sz="1600" b="1" kern="0" dirty="0">
                <a:solidFill>
                  <a:schemeClr val="tx2"/>
                </a:solidFill>
                <a:latin typeface="Times New Roman" panose="02020603050405020304" pitchFamily="18" charset="0"/>
                <a:cs typeface="Times New Roman" panose="02020603050405020304" pitchFamily="18" charset="0"/>
              </a:rPr>
              <a:t>Objective:</a:t>
            </a:r>
          </a:p>
          <a:p>
            <a:pPr marL="742950" lvl="1" indent="-285750" algn="just">
              <a:lnSpc>
                <a:spcPct val="150000"/>
              </a:lnSpc>
              <a:spcAft>
                <a:spcPts val="800"/>
              </a:spcAft>
              <a:buFont typeface="Arial" panose="020B0604020202020204" pitchFamily="34" charset="0"/>
              <a:buChar char="•"/>
            </a:pP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Deploy the trained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model for real-time decision-making, ensuring it is accessible to end-users or automated systems.</a:t>
            </a:r>
          </a:p>
          <a:p>
            <a:pPr marL="306000" indent="-306000" algn="just">
              <a:lnSpc>
                <a:spcPct val="150000"/>
              </a:lnSpc>
              <a:spcBef>
                <a:spcPct val="20000"/>
              </a:spcBef>
              <a:spcAft>
                <a:spcPts val="800"/>
              </a:spcAft>
              <a:buClr>
                <a:schemeClr val="accent2"/>
              </a:buClr>
              <a:buSzPct val="92000"/>
              <a:buFont typeface="Wingdings 2" panose="05020102010507070707" pitchFamily="18" charset="2"/>
              <a:buChar char=""/>
            </a:pPr>
            <a:r>
              <a:rPr lang="en-GB" sz="1600" b="1" kern="0" dirty="0">
                <a:solidFill>
                  <a:schemeClr val="tx2"/>
                </a:solidFill>
                <a:latin typeface="Times New Roman" panose="02020603050405020304" pitchFamily="18" charset="0"/>
                <a:cs typeface="Times New Roman" panose="02020603050405020304" pitchFamily="18" charset="0"/>
              </a:rPr>
              <a:t>Deployment Plan:</a:t>
            </a:r>
          </a:p>
          <a:p>
            <a:pPr marL="742950" lvl="1" indent="-285750" algn="just">
              <a:lnSpc>
                <a:spcPct val="150000"/>
              </a:lnSpc>
              <a:spcAft>
                <a:spcPts val="800"/>
              </a:spcAft>
              <a:buFont typeface="Arial" panose="020B0604020202020204" pitchFamily="34" charset="0"/>
              <a:buChar char="•"/>
            </a:pP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Real-Time Data Ingestion: Connect the model to a data pipeline for continuous input (e.g., network traffic).Data Processing: Apply preprocessing (scaling, normalization) consistent with training.</a:t>
            </a:r>
          </a:p>
          <a:p>
            <a:pPr marL="306000" indent="-306000" algn="just">
              <a:lnSpc>
                <a:spcPct val="150000"/>
              </a:lnSpc>
              <a:spcBef>
                <a:spcPct val="20000"/>
              </a:spcBef>
              <a:spcAft>
                <a:spcPts val="800"/>
              </a:spcAft>
              <a:buClr>
                <a:schemeClr val="accent2"/>
              </a:buClr>
              <a:buSzPct val="92000"/>
              <a:buFont typeface="Wingdings 2" panose="05020102010507070707" pitchFamily="18" charset="2"/>
              <a:buChar char=""/>
            </a:pPr>
            <a:r>
              <a:rPr lang="en-GB" sz="1600" b="1" kern="0" dirty="0">
                <a:solidFill>
                  <a:schemeClr val="tx2"/>
                </a:solidFill>
                <a:latin typeface="Times New Roman" panose="02020603050405020304" pitchFamily="18" charset="0"/>
                <a:cs typeface="Times New Roman" panose="02020603050405020304" pitchFamily="18" charset="0"/>
              </a:rPr>
              <a:t>Real-Time Predictions:</a:t>
            </a:r>
          </a:p>
          <a:p>
            <a:pPr marL="742950" lvl="1" indent="-285750" algn="just">
              <a:lnSpc>
                <a:spcPct val="150000"/>
              </a:lnSpc>
              <a:spcAft>
                <a:spcPts val="800"/>
              </a:spcAft>
              <a:buFont typeface="Arial" panose="020B0604020202020204" pitchFamily="34" charset="0"/>
              <a:buChar char="•"/>
            </a:pP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Deploy the model via an API (Flask,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FastAPI</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etc.) for instant predictions on incoming data.</a:t>
            </a:r>
            <a:endParaRPr lang="en-PK" sz="1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45604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B212-0CDB-F25F-4C54-95D1D1E4C592}"/>
              </a:ext>
            </a:extLst>
          </p:cNvPr>
          <p:cNvSpPr>
            <a:spLocks noGrp="1"/>
          </p:cNvSpPr>
          <p:nvPr>
            <p:ph type="title"/>
          </p:nvPr>
        </p:nvSpPr>
        <p:spPr/>
        <p:txBody>
          <a:bodyPr/>
          <a:lstStyle/>
          <a:p>
            <a:r>
              <a:rPr lang="en-GB"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Deployment</a:t>
            </a:r>
            <a:endParaRPr lang="en-PK" dirty="0"/>
          </a:p>
        </p:txBody>
      </p:sp>
      <p:sp>
        <p:nvSpPr>
          <p:cNvPr id="3" name="Content Placeholder 2">
            <a:extLst>
              <a:ext uri="{FF2B5EF4-FFF2-40B4-BE49-F238E27FC236}">
                <a16:creationId xmlns:a16="http://schemas.microsoft.com/office/drawing/2014/main" id="{137D2633-8BE7-7B41-C611-D15A1656D268}"/>
              </a:ext>
            </a:extLst>
          </p:cNvPr>
          <p:cNvSpPr>
            <a:spLocks noGrp="1"/>
          </p:cNvSpPr>
          <p:nvPr>
            <p:ph sz="half" idx="1"/>
          </p:nvPr>
        </p:nvSpPr>
        <p:spPr>
          <a:xfrm>
            <a:off x="464767" y="1578174"/>
            <a:ext cx="11262466" cy="4550168"/>
          </a:xfrm>
        </p:spPr>
        <p:txBody>
          <a:bodyPr>
            <a:normAutofit fontScale="25000" lnSpcReduction="20000"/>
          </a:bodyPr>
          <a:lstStyle/>
          <a:p>
            <a:pPr algn="just">
              <a:lnSpc>
                <a:spcPct val="170000"/>
              </a:lnSpc>
            </a:pPr>
            <a:r>
              <a:rPr lang="en-GB" sz="7200" b="1" dirty="0">
                <a:latin typeface="Times New Roman" panose="02020603050405020304" pitchFamily="18" charset="0"/>
                <a:cs typeface="Times New Roman" panose="02020603050405020304" pitchFamily="18" charset="0"/>
              </a:rPr>
              <a:t>Documentation:</a:t>
            </a:r>
            <a:endParaRPr lang="en-GB" sz="7200" dirty="0">
              <a:latin typeface="Times New Roman" panose="02020603050405020304" pitchFamily="18" charset="0"/>
              <a:cs typeface="Times New Roman" panose="02020603050405020304" pitchFamily="18" charset="0"/>
            </a:endParaRPr>
          </a:p>
          <a:p>
            <a:pPr lvl="1" algn="just">
              <a:lnSpc>
                <a:spcPct val="170000"/>
              </a:lnSpc>
              <a:buFont typeface="Arial" panose="020B0604020202020204" pitchFamily="34" charset="0"/>
              <a:buChar char="•"/>
            </a:pPr>
            <a:r>
              <a:rPr lang="en-GB" sz="6400" b="1" dirty="0">
                <a:latin typeface="Times New Roman" panose="02020603050405020304" pitchFamily="18" charset="0"/>
                <a:cs typeface="Times New Roman" panose="02020603050405020304" pitchFamily="18" charset="0"/>
              </a:rPr>
              <a:t>Model Documentation:</a:t>
            </a:r>
            <a:r>
              <a:rPr lang="en-GB" sz="6400" dirty="0">
                <a:latin typeface="Times New Roman" panose="02020603050405020304" pitchFamily="18" charset="0"/>
                <a:cs typeface="Times New Roman" panose="02020603050405020304" pitchFamily="18" charset="0"/>
              </a:rPr>
              <a:t> Details on preprocessing, features, hyperparameters, and performance metrics.</a:t>
            </a:r>
          </a:p>
          <a:p>
            <a:pPr lvl="1" algn="just">
              <a:lnSpc>
                <a:spcPct val="170000"/>
              </a:lnSpc>
              <a:buFont typeface="Arial" panose="020B0604020202020204" pitchFamily="34" charset="0"/>
              <a:buChar char="•"/>
            </a:pPr>
            <a:r>
              <a:rPr lang="en-GB" sz="6400" b="1" dirty="0">
                <a:latin typeface="Times New Roman" panose="02020603050405020304" pitchFamily="18" charset="0"/>
                <a:cs typeface="Times New Roman" panose="02020603050405020304" pitchFamily="18" charset="0"/>
              </a:rPr>
              <a:t>API Documentation:</a:t>
            </a:r>
            <a:r>
              <a:rPr lang="en-GB" sz="6400" dirty="0">
                <a:latin typeface="Times New Roman" panose="02020603050405020304" pitchFamily="18" charset="0"/>
                <a:cs typeface="Times New Roman" panose="02020603050405020304" pitchFamily="18" charset="0"/>
              </a:rPr>
              <a:t> Guidelines for using the API, including input/output formats and examples.</a:t>
            </a:r>
          </a:p>
          <a:p>
            <a:pPr lvl="1" algn="just">
              <a:lnSpc>
                <a:spcPct val="170000"/>
              </a:lnSpc>
              <a:buFont typeface="Arial" panose="020B0604020202020204" pitchFamily="34" charset="0"/>
              <a:buChar char="•"/>
            </a:pPr>
            <a:r>
              <a:rPr lang="en-GB" sz="6400" b="1" dirty="0">
                <a:latin typeface="Times New Roman" panose="02020603050405020304" pitchFamily="18" charset="0"/>
                <a:cs typeface="Times New Roman" panose="02020603050405020304" pitchFamily="18" charset="0"/>
              </a:rPr>
              <a:t>Version Control:</a:t>
            </a:r>
            <a:r>
              <a:rPr lang="en-GB" sz="6400" dirty="0">
                <a:latin typeface="Times New Roman" panose="02020603050405020304" pitchFamily="18" charset="0"/>
                <a:cs typeface="Times New Roman" panose="02020603050405020304" pitchFamily="18" charset="0"/>
              </a:rPr>
              <a:t> Track updates and improvements systematically.</a:t>
            </a:r>
          </a:p>
          <a:p>
            <a:pPr algn="just">
              <a:lnSpc>
                <a:spcPct val="170000"/>
              </a:lnSpc>
            </a:pPr>
            <a:r>
              <a:rPr lang="en-GB" sz="7200" b="1" dirty="0">
                <a:latin typeface="Times New Roman" panose="02020603050405020304" pitchFamily="18" charset="0"/>
                <a:cs typeface="Times New Roman" panose="02020603050405020304" pitchFamily="18" charset="0"/>
              </a:rPr>
              <a:t>Monitoring and Maintenance:</a:t>
            </a:r>
            <a:endParaRPr lang="en-GB" sz="7200" dirty="0">
              <a:latin typeface="Times New Roman" panose="02020603050405020304" pitchFamily="18" charset="0"/>
              <a:cs typeface="Times New Roman" panose="02020603050405020304" pitchFamily="18" charset="0"/>
            </a:endParaRPr>
          </a:p>
          <a:p>
            <a:pPr lvl="1" algn="just">
              <a:lnSpc>
                <a:spcPct val="170000"/>
              </a:lnSpc>
              <a:buFont typeface="Arial" panose="020B0604020202020204" pitchFamily="34" charset="0"/>
              <a:buChar char="•"/>
            </a:pPr>
            <a:r>
              <a:rPr lang="en-GB" sz="6400" b="1" dirty="0">
                <a:latin typeface="Times New Roman" panose="02020603050405020304" pitchFamily="18" charset="0"/>
                <a:cs typeface="Times New Roman" panose="02020603050405020304" pitchFamily="18" charset="0"/>
              </a:rPr>
              <a:t>Model Monitoring:</a:t>
            </a:r>
            <a:r>
              <a:rPr lang="en-GB" sz="6400" dirty="0">
                <a:latin typeface="Times New Roman" panose="02020603050405020304" pitchFamily="18" charset="0"/>
                <a:cs typeface="Times New Roman" panose="02020603050405020304" pitchFamily="18" charset="0"/>
              </a:rPr>
              <a:t> Regularly check for data drift and performance degradation using tools like Prometheus or Grafana.</a:t>
            </a:r>
          </a:p>
          <a:p>
            <a:pPr lvl="1" algn="just">
              <a:lnSpc>
                <a:spcPct val="170000"/>
              </a:lnSpc>
              <a:buFont typeface="Arial" panose="020B0604020202020204" pitchFamily="34" charset="0"/>
              <a:buChar char="•"/>
            </a:pPr>
            <a:r>
              <a:rPr lang="en-GB" sz="6400" b="1" dirty="0">
                <a:latin typeface="Times New Roman" panose="02020603050405020304" pitchFamily="18" charset="0"/>
                <a:cs typeface="Times New Roman" panose="02020603050405020304" pitchFamily="18" charset="0"/>
              </a:rPr>
              <a:t>Real-Time Monitoring:</a:t>
            </a:r>
            <a:r>
              <a:rPr lang="en-GB" sz="6400" dirty="0">
                <a:latin typeface="Times New Roman" panose="02020603050405020304" pitchFamily="18" charset="0"/>
                <a:cs typeface="Times New Roman" panose="02020603050405020304" pitchFamily="18" charset="0"/>
              </a:rPr>
              <a:t> Use dashboards to track inputs, outputs, and anomalies.</a:t>
            </a:r>
          </a:p>
          <a:p>
            <a:pPr lvl="1" algn="just">
              <a:lnSpc>
                <a:spcPct val="170000"/>
              </a:lnSpc>
              <a:buFont typeface="Arial" panose="020B0604020202020204" pitchFamily="34" charset="0"/>
              <a:buChar char="•"/>
            </a:pPr>
            <a:r>
              <a:rPr lang="en-GB" sz="6400" b="1" dirty="0">
                <a:latin typeface="Times New Roman" panose="02020603050405020304" pitchFamily="18" charset="0"/>
                <a:cs typeface="Times New Roman" panose="02020603050405020304" pitchFamily="18" charset="0"/>
              </a:rPr>
              <a:t>Model Updates:</a:t>
            </a:r>
            <a:r>
              <a:rPr lang="en-GB" sz="6400" dirty="0">
                <a:latin typeface="Times New Roman" panose="02020603050405020304" pitchFamily="18" charset="0"/>
                <a:cs typeface="Times New Roman" panose="02020603050405020304" pitchFamily="18" charset="0"/>
              </a:rPr>
              <a:t> Implement updates seamlessly to maintain accuracy and business alignment</a:t>
            </a:r>
          </a:p>
          <a:p>
            <a:endParaRPr lang="en-PK" dirty="0"/>
          </a:p>
        </p:txBody>
      </p:sp>
    </p:spTree>
    <p:extLst>
      <p:ext uri="{BB962C8B-B14F-4D97-AF65-F5344CB8AC3E}">
        <p14:creationId xmlns:p14="http://schemas.microsoft.com/office/powerpoint/2010/main" val="1847800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1A45-C279-9E9B-49EB-BCB0A14E0ACB}"/>
              </a:ext>
            </a:extLst>
          </p:cNvPr>
          <p:cNvSpPr>
            <a:spLocks noGrp="1"/>
          </p:cNvSpPr>
          <p:nvPr>
            <p:ph type="title"/>
          </p:nvPr>
        </p:nvSpPr>
        <p:spPr>
          <a:xfrm>
            <a:off x="581193" y="1238931"/>
            <a:ext cx="11029616" cy="988332"/>
          </a:xfrm>
        </p:spPr>
        <p:txBody>
          <a:bodyPr>
            <a:normAutofit fontScale="90000"/>
          </a:bodyPr>
          <a:lstStyle/>
          <a:p>
            <a:r>
              <a:rPr lang="en-PK"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BUSINESS UNDERSTANDING</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 </a:t>
            </a:r>
            <a:br>
              <a:rPr lang="en-PK" sz="2800" i="1" kern="100" dirty="0">
                <a:effectLst/>
                <a:latin typeface="Aptos" panose="020B0004020202020204" pitchFamily="34" charset="0"/>
                <a:ea typeface="Aptos" panose="020B0004020202020204" pitchFamily="34" charset="0"/>
                <a:cs typeface="Times New Roman" panose="02020603050405020304" pitchFamily="18" charset="0"/>
              </a:rPr>
            </a:br>
            <a:br>
              <a:rPr lang="en-PK" sz="28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br>
            <a:endParaRPr lang="en-GB" dirty="0"/>
          </a:p>
        </p:txBody>
      </p:sp>
      <p:sp>
        <p:nvSpPr>
          <p:cNvPr id="8" name="Content Placeholder 7">
            <a:extLst>
              <a:ext uri="{FF2B5EF4-FFF2-40B4-BE49-F238E27FC236}">
                <a16:creationId xmlns:a16="http://schemas.microsoft.com/office/drawing/2014/main" id="{BC93247E-1FBB-0F23-4072-93E48CBBD5EA}"/>
              </a:ext>
            </a:extLst>
          </p:cNvPr>
          <p:cNvSpPr>
            <a:spLocks noGrp="1"/>
          </p:cNvSpPr>
          <p:nvPr>
            <p:ph sz="half" idx="1"/>
          </p:nvPr>
        </p:nvSpPr>
        <p:spPr>
          <a:xfrm>
            <a:off x="449775" y="1985282"/>
            <a:ext cx="11161032" cy="3633787"/>
          </a:xfrm>
        </p:spPr>
        <p:txBody>
          <a:bodyPr>
            <a:normAutofit/>
          </a:bodyPr>
          <a:lstStyle/>
          <a:p>
            <a:pPr marL="0" indent="0" algn="just">
              <a:lnSpc>
                <a:spcPct val="160000"/>
              </a:lnSpc>
              <a:spcBef>
                <a:spcPts val="1800"/>
              </a:spcBef>
              <a:spcAft>
                <a:spcPts val="400"/>
              </a:spcAft>
              <a:buNone/>
            </a:pPr>
            <a:r>
              <a:rPr lang="en-GB" b="1" kern="100" dirty="0">
                <a:solidFill>
                  <a:schemeClr val="tx1"/>
                </a:solidFill>
                <a:latin typeface="Times New Roman" panose="02020603050405020304" pitchFamily="18" charset="0"/>
                <a:cs typeface="Times New Roman" panose="02020603050405020304" pitchFamily="18" charset="0"/>
              </a:rPr>
              <a:t>Business Goals:</a:t>
            </a:r>
          </a:p>
          <a:p>
            <a:pPr algn="just">
              <a:lnSpc>
                <a:spcPct val="16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Prevent Cybersecurity Breaches:</a:t>
            </a:r>
            <a:r>
              <a:rPr lang="en-GB" dirty="0">
                <a:latin typeface="Times New Roman" panose="02020603050405020304" pitchFamily="18" charset="0"/>
                <a:cs typeface="Times New Roman" panose="02020603050405020304" pitchFamily="18" charset="0"/>
              </a:rPr>
              <a:t> Detect botnet infections early to protect business assets and sensitive data.</a:t>
            </a:r>
          </a:p>
          <a:p>
            <a:pPr algn="just">
              <a:lnSpc>
                <a:spcPct val="16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Optimize Network Performance:</a:t>
            </a:r>
            <a:r>
              <a:rPr lang="en-GB" dirty="0">
                <a:latin typeface="Times New Roman" panose="02020603050405020304" pitchFamily="18" charset="0"/>
                <a:cs typeface="Times New Roman" panose="02020603050405020304" pitchFamily="18" charset="0"/>
              </a:rPr>
              <a:t> Reduce malicious traffic to enhance network efficiency for legitimate users.</a:t>
            </a:r>
          </a:p>
          <a:p>
            <a:pPr algn="just">
              <a:lnSpc>
                <a:spcPct val="16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Enable Real-time Threat Detection:</a:t>
            </a:r>
            <a:r>
              <a:rPr lang="en-GB" dirty="0">
                <a:latin typeface="Times New Roman" panose="02020603050405020304" pitchFamily="18" charset="0"/>
                <a:cs typeface="Times New Roman" panose="02020603050405020304" pitchFamily="18" charset="0"/>
              </a:rPr>
              <a:t> Implement real-time monitoring to classify and respond to botnet activity instantly.</a:t>
            </a:r>
          </a:p>
          <a:p>
            <a:endParaRPr lang="en-PK" dirty="0"/>
          </a:p>
        </p:txBody>
      </p:sp>
    </p:spTree>
    <p:extLst>
      <p:ext uri="{BB962C8B-B14F-4D97-AF65-F5344CB8AC3E}">
        <p14:creationId xmlns:p14="http://schemas.microsoft.com/office/powerpoint/2010/main" val="141382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A51C3-0A6E-D9EB-A95D-6B8DCB122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28BE4-1CEE-1064-81BF-46E677F33BC6}"/>
              </a:ext>
            </a:extLst>
          </p:cNvPr>
          <p:cNvSpPr>
            <a:spLocks noGrp="1"/>
          </p:cNvSpPr>
          <p:nvPr>
            <p:ph type="title"/>
          </p:nvPr>
        </p:nvSpPr>
        <p:spPr/>
        <p:txBody>
          <a:bodyPr/>
          <a:lstStyle/>
          <a:p>
            <a:r>
              <a:rPr lang="en-PK"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BUSINESS UNDERSTANDING</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dirty="0"/>
          </a:p>
        </p:txBody>
      </p:sp>
      <p:sp>
        <p:nvSpPr>
          <p:cNvPr id="6" name="Content Placeholder 5">
            <a:extLst>
              <a:ext uri="{FF2B5EF4-FFF2-40B4-BE49-F238E27FC236}">
                <a16:creationId xmlns:a16="http://schemas.microsoft.com/office/drawing/2014/main" id="{FF78F5BB-9091-D7B8-9295-944F91977189}"/>
              </a:ext>
            </a:extLst>
          </p:cNvPr>
          <p:cNvSpPr>
            <a:spLocks noGrp="1"/>
          </p:cNvSpPr>
          <p:nvPr>
            <p:ph sz="half" idx="1"/>
          </p:nvPr>
        </p:nvSpPr>
        <p:spPr>
          <a:xfrm>
            <a:off x="440700" y="1981261"/>
            <a:ext cx="11170109" cy="3633047"/>
          </a:xfrm>
        </p:spPr>
        <p:txBody>
          <a:bodyPr>
            <a:normAutofit/>
          </a:bodyPr>
          <a:lstStyle/>
          <a:p>
            <a:pPr marL="0" indent="0" algn="just">
              <a:lnSpc>
                <a:spcPct val="160000"/>
              </a:lnSpc>
              <a:spcBef>
                <a:spcPts val="1800"/>
              </a:spcBef>
              <a:spcAft>
                <a:spcPts val="400"/>
              </a:spcAft>
              <a:buNone/>
            </a:pPr>
            <a:r>
              <a:rPr lang="en-GB" sz="2400" b="1" kern="100" dirty="0">
                <a:solidFill>
                  <a:srgbClr val="0F4761"/>
                </a:solidFill>
                <a:latin typeface="Times New Roman" panose="02020603050405020304" pitchFamily="18" charset="0"/>
                <a:cs typeface="Times New Roman" panose="02020603050405020304" pitchFamily="18" charset="0"/>
              </a:rPr>
              <a:t>   </a:t>
            </a:r>
            <a:r>
              <a:rPr lang="en-GB" sz="2400" b="1" kern="100" dirty="0">
                <a:solidFill>
                  <a:schemeClr val="tx1"/>
                </a:solidFill>
                <a:latin typeface="Times New Roman" panose="02020603050405020304" pitchFamily="18" charset="0"/>
                <a:cs typeface="Times New Roman" panose="02020603050405020304" pitchFamily="18" charset="0"/>
              </a:rPr>
              <a:t>Current Situation:</a:t>
            </a:r>
          </a:p>
          <a:p>
            <a:pPr algn="just">
              <a:lnSpc>
                <a:spcPct val="16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Traditional Methods:</a:t>
            </a:r>
            <a:r>
              <a:rPr lang="en-GB" dirty="0">
                <a:latin typeface="Times New Roman" panose="02020603050405020304" pitchFamily="18" charset="0"/>
                <a:cs typeface="Times New Roman" panose="02020603050405020304" pitchFamily="18" charset="0"/>
              </a:rPr>
              <a:t> Signature-based and manual detection methods struggle with advanced botnets.</a:t>
            </a:r>
          </a:p>
          <a:p>
            <a:pPr algn="just">
              <a:lnSpc>
                <a:spcPct val="16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Machine Learning Need:</a:t>
            </a:r>
            <a:r>
              <a:rPr lang="en-GB" dirty="0">
                <a:latin typeface="Times New Roman" panose="02020603050405020304" pitchFamily="18" charset="0"/>
                <a:cs typeface="Times New Roman" panose="02020603050405020304" pitchFamily="18" charset="0"/>
              </a:rPr>
              <a:t> ML algorithms can analyse large datasets to detect new, complex botnet behaviours.</a:t>
            </a:r>
          </a:p>
          <a:p>
            <a:pPr algn="just">
              <a:lnSpc>
                <a:spcPct val="16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Dataset Overview:</a:t>
            </a:r>
            <a:r>
              <a:rPr lang="en-GB" dirty="0">
                <a:latin typeface="Times New Roman" panose="02020603050405020304" pitchFamily="18" charset="0"/>
                <a:cs typeface="Times New Roman" panose="02020603050405020304" pitchFamily="18" charset="0"/>
              </a:rPr>
              <a:t> The UNSW_NB15 dataset includes 82,332 records with 45 features for network traffic classification.</a:t>
            </a:r>
          </a:p>
          <a:p>
            <a:endParaRPr lang="en-PK" dirty="0"/>
          </a:p>
        </p:txBody>
      </p:sp>
    </p:spTree>
    <p:extLst>
      <p:ext uri="{BB962C8B-B14F-4D97-AF65-F5344CB8AC3E}">
        <p14:creationId xmlns:p14="http://schemas.microsoft.com/office/powerpoint/2010/main" val="426198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BD73-5A90-331D-6FBD-CBCAFDDB02E1}"/>
              </a:ext>
            </a:extLst>
          </p:cNvPr>
          <p:cNvSpPr>
            <a:spLocks noGrp="1"/>
          </p:cNvSpPr>
          <p:nvPr>
            <p:ph type="title"/>
          </p:nvPr>
        </p:nvSpPr>
        <p:spPr/>
        <p:txBody>
          <a:bodyPr/>
          <a:lstStyle/>
          <a:p>
            <a:r>
              <a:rPr lang="en-PK"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BUSINESS UNDERSTANDING</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 </a:t>
            </a:r>
            <a:endParaRPr lang="en-GB" dirty="0"/>
          </a:p>
        </p:txBody>
      </p:sp>
      <p:sp>
        <p:nvSpPr>
          <p:cNvPr id="5" name="Rectangle 3">
            <a:extLst>
              <a:ext uri="{FF2B5EF4-FFF2-40B4-BE49-F238E27FC236}">
                <a16:creationId xmlns:a16="http://schemas.microsoft.com/office/drawing/2014/main" id="{913E7E5D-3256-C255-5385-290204B0E3AB}"/>
              </a:ext>
            </a:extLst>
          </p:cNvPr>
          <p:cNvSpPr txBox="1">
            <a:spLocks noChangeArrowheads="1"/>
          </p:cNvSpPr>
          <p:nvPr/>
        </p:nvSpPr>
        <p:spPr bwMode="auto">
          <a:xfrm>
            <a:off x="426062" y="2127250"/>
            <a:ext cx="11339875" cy="2830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fontAlgn="base">
              <a:lnSpc>
                <a:spcPct val="160000"/>
              </a:lnSpc>
              <a:spcBef>
                <a:spcPts val="1800"/>
              </a:spcBef>
              <a:spcAft>
                <a:spcPts val="400"/>
              </a:spcAft>
              <a:buFont typeface="Wingdings 2" panose="05020102010507070707" pitchFamily="18" charset="2"/>
              <a:buNone/>
            </a:pPr>
            <a:r>
              <a:rPr lang="en-PK" altLang="en-PK" sz="2400" b="1" kern="100" dirty="0">
                <a:solidFill>
                  <a:schemeClr val="tx1"/>
                </a:solidFill>
                <a:latin typeface="Times New Roman" panose="02020603050405020304" pitchFamily="18" charset="0"/>
                <a:cs typeface="Times New Roman" panose="02020603050405020304" pitchFamily="18" charset="0"/>
              </a:rPr>
              <a:t>Potential Risks:</a:t>
            </a:r>
          </a:p>
          <a:p>
            <a:pPr algn="just" fontAlgn="base">
              <a:lnSpc>
                <a:spcPct val="160000"/>
              </a:lnSpc>
              <a:buFont typeface="Arial" panose="020B0604020202020204" pitchFamily="34" charset="0"/>
              <a:buChar char="•"/>
            </a:pPr>
            <a:r>
              <a:rPr lang="en-PK" altLang="en-PK" b="1" dirty="0">
                <a:latin typeface="Times New Roman" panose="02020603050405020304" pitchFamily="18" charset="0"/>
                <a:cs typeface="Times New Roman" panose="02020603050405020304" pitchFamily="18" charset="0"/>
              </a:rPr>
              <a:t>Class Imbalance: </a:t>
            </a:r>
            <a:r>
              <a:rPr lang="en-PK" altLang="en-PK" dirty="0">
                <a:latin typeface="Times New Roman" panose="02020603050405020304" pitchFamily="18" charset="0"/>
                <a:cs typeface="Times New Roman" panose="02020603050405020304" pitchFamily="18" charset="0"/>
              </a:rPr>
              <a:t>Address imbalanced data with oversampling, under sampling, or weighted loss functions.</a:t>
            </a:r>
          </a:p>
          <a:p>
            <a:pPr algn="just" fontAlgn="base">
              <a:lnSpc>
                <a:spcPct val="160000"/>
              </a:lnSpc>
              <a:buFont typeface="Arial" panose="020B0604020202020204" pitchFamily="34" charset="0"/>
              <a:buChar char="•"/>
            </a:pPr>
            <a:r>
              <a:rPr lang="en-PK" altLang="en-PK" b="1" dirty="0">
                <a:latin typeface="Times New Roman" panose="02020603050405020304" pitchFamily="18" charset="0"/>
                <a:cs typeface="Times New Roman" panose="02020603050405020304" pitchFamily="18" charset="0"/>
              </a:rPr>
              <a:t>Data Quality: </a:t>
            </a:r>
            <a:r>
              <a:rPr lang="en-PK" altLang="en-PK" dirty="0">
                <a:latin typeface="Times New Roman" panose="02020603050405020304" pitchFamily="18" charset="0"/>
                <a:cs typeface="Times New Roman" panose="02020603050405020304" pitchFamily="18" charset="0"/>
              </a:rPr>
              <a:t>Ensure clean data by handling errors, missing values, and irrelevant features.</a:t>
            </a:r>
          </a:p>
          <a:p>
            <a:pPr algn="just" fontAlgn="base">
              <a:lnSpc>
                <a:spcPct val="160000"/>
              </a:lnSpc>
              <a:buFont typeface="Arial" panose="020B0604020202020204" pitchFamily="34" charset="0"/>
              <a:buChar char="•"/>
            </a:pPr>
            <a:r>
              <a:rPr lang="en-PK" altLang="en-PK" b="1" dirty="0">
                <a:latin typeface="Times New Roman" panose="02020603050405020304" pitchFamily="18" charset="0"/>
                <a:cs typeface="Times New Roman" panose="02020603050405020304" pitchFamily="18" charset="0"/>
              </a:rPr>
              <a:t>Model Generalization: </a:t>
            </a:r>
            <a:r>
              <a:rPr lang="en-PK" altLang="en-PK" dirty="0">
                <a:latin typeface="Times New Roman" panose="02020603050405020304" pitchFamily="18" charset="0"/>
                <a:cs typeface="Times New Roman" panose="02020603050405020304" pitchFamily="18" charset="0"/>
              </a:rPr>
              <a:t>Use cross-validation and regularization to prevent overfitting and improve model robustness.</a:t>
            </a:r>
          </a:p>
          <a:p>
            <a:pPr marL="0" indent="0" defTabSz="914400" eaLnBrk="0" fontAlgn="base" hangingPunct="0">
              <a:spcBef>
                <a:spcPct val="0"/>
              </a:spcBef>
              <a:spcAft>
                <a:spcPct val="0"/>
              </a:spcAft>
              <a:buClrTx/>
              <a:buSzTx/>
              <a:buFontTx/>
              <a:buNone/>
            </a:pPr>
            <a:endParaRPr lang="en-PK" altLang="en-PK"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71092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8568-A270-1DEB-15B7-FA504D67C39C}"/>
              </a:ext>
            </a:extLst>
          </p:cNvPr>
          <p:cNvSpPr>
            <a:spLocks noGrp="1"/>
          </p:cNvSpPr>
          <p:nvPr>
            <p:ph type="title"/>
          </p:nvPr>
        </p:nvSpPr>
        <p:spPr>
          <a:xfrm>
            <a:off x="609934" y="1091608"/>
            <a:ext cx="11029616" cy="988332"/>
          </a:xfrm>
        </p:spPr>
        <p:txBody>
          <a:bodyPr/>
          <a:lstStyle/>
          <a:p>
            <a:r>
              <a:rPr lang="en-PK" sz="2800" b="1" kern="100" dirty="0">
                <a:latin typeface="Times New Roman" panose="02020603050405020304" pitchFamily="18" charset="0"/>
                <a:cs typeface="Times New Roman" panose="02020603050405020304" pitchFamily="18" charset="0"/>
              </a:rPr>
              <a:t>DATA UNDERSTANING</a:t>
            </a:r>
            <a:br>
              <a:rPr lang="en-GB" sz="2800" b="1" kern="100" dirty="0">
                <a:solidFill>
                  <a:srgbClr val="0F4761"/>
                </a:solidFill>
                <a:latin typeface="Times New Roman" panose="02020603050405020304" pitchFamily="18" charset="0"/>
                <a:cs typeface="Times New Roman" panose="02020603050405020304" pitchFamily="18" charset="0"/>
              </a:rPr>
            </a:br>
            <a:endParaRPr lang="en-PK" dirty="0"/>
          </a:p>
        </p:txBody>
      </p:sp>
      <p:sp>
        <p:nvSpPr>
          <p:cNvPr id="3" name="Content Placeholder 2">
            <a:extLst>
              <a:ext uri="{FF2B5EF4-FFF2-40B4-BE49-F238E27FC236}">
                <a16:creationId xmlns:a16="http://schemas.microsoft.com/office/drawing/2014/main" id="{25DAEE77-AEFE-C9A7-4E3E-0C9D1613B0E9}"/>
              </a:ext>
            </a:extLst>
          </p:cNvPr>
          <p:cNvSpPr>
            <a:spLocks noGrp="1"/>
          </p:cNvSpPr>
          <p:nvPr>
            <p:ph sz="half" idx="1"/>
          </p:nvPr>
        </p:nvSpPr>
        <p:spPr>
          <a:xfrm>
            <a:off x="466223" y="1905768"/>
            <a:ext cx="11173327" cy="3633047"/>
          </a:xfrm>
        </p:spPr>
        <p:txBody>
          <a:bodyPr>
            <a:normAutofit/>
          </a:bodyPr>
          <a:lstStyle/>
          <a:p>
            <a:pPr marL="0" lvl="0" indent="0">
              <a:lnSpc>
                <a:spcPct val="107000"/>
              </a:lnSpc>
              <a:spcBef>
                <a:spcPts val="1800"/>
              </a:spcBef>
              <a:spcAft>
                <a:spcPts val="400"/>
              </a:spcAft>
              <a:buNone/>
            </a:pPr>
            <a:r>
              <a:rPr lang="en-PK" sz="2000" b="1" kern="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Objective:</a:t>
            </a:r>
            <a:endParaRPr lang="en-PK" sz="2000" b="1" kern="100" dirty="0">
              <a:solidFill>
                <a:srgbClr val="002060"/>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PK" kern="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the Data Understanding phase is to collect and familiarize ourselves with the data, gain insights into its quality, identify any issues, and understand its characteristics. This step is crucial for determining the suitability of the data for the modelling phase and ensuring it aligns with the business problem.</a:t>
            </a:r>
            <a:endParaRPr lang="en-PK"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12212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F9B-0440-718D-91DB-E7D29AA5AB8A}"/>
              </a:ext>
            </a:extLst>
          </p:cNvPr>
          <p:cNvSpPr>
            <a:spLocks noGrp="1"/>
          </p:cNvSpPr>
          <p:nvPr>
            <p:ph type="title"/>
          </p:nvPr>
        </p:nvSpPr>
        <p:spPr>
          <a:xfrm>
            <a:off x="581193" y="729657"/>
            <a:ext cx="11029616" cy="1192805"/>
          </a:xfrm>
        </p:spPr>
        <p:txBody>
          <a:bodyPr/>
          <a:lstStyle/>
          <a:p>
            <a:r>
              <a:rPr lang="en-PK" sz="2800" b="1" kern="100" dirty="0">
                <a:latin typeface="Times New Roman" panose="02020603050405020304" pitchFamily="18" charset="0"/>
                <a:cs typeface="Times New Roman" panose="02020603050405020304" pitchFamily="18" charset="0"/>
              </a:rPr>
              <a:t>DATA UNDERSTANING</a:t>
            </a:r>
            <a:br>
              <a:rPr lang="en-GB" sz="2800" b="1" kern="100" dirty="0">
                <a:solidFill>
                  <a:srgbClr val="0F4761"/>
                </a:solidFill>
                <a:latin typeface="Times New Roman" panose="02020603050405020304" pitchFamily="18" charset="0"/>
                <a:cs typeface="Times New Roman" panose="02020603050405020304" pitchFamily="18" charset="0"/>
              </a:rPr>
            </a:br>
            <a:endParaRPr lang="en-GB" dirty="0"/>
          </a:p>
        </p:txBody>
      </p:sp>
      <p:sp>
        <p:nvSpPr>
          <p:cNvPr id="5" name="Content Placeholder 3">
            <a:extLst>
              <a:ext uri="{FF2B5EF4-FFF2-40B4-BE49-F238E27FC236}">
                <a16:creationId xmlns:a16="http://schemas.microsoft.com/office/drawing/2014/main" id="{A18A2C4B-7728-F010-30B9-1BE09B5FD614}"/>
              </a:ext>
            </a:extLst>
          </p:cNvPr>
          <p:cNvSpPr>
            <a:spLocks noGrp="1"/>
          </p:cNvSpPr>
          <p:nvPr>
            <p:ph sz="half" idx="1"/>
          </p:nvPr>
        </p:nvSpPr>
        <p:spPr>
          <a:xfrm>
            <a:off x="428398" y="1922463"/>
            <a:ext cx="11335203" cy="3633787"/>
          </a:xfrm>
        </p:spPr>
        <p:txBody>
          <a:bodyPr>
            <a:normAutofit/>
          </a:bodyPr>
          <a:lstStyle/>
          <a:p>
            <a:pPr algn="just">
              <a:lnSpc>
                <a:spcPct val="150000"/>
              </a:lnSpc>
              <a:spcAft>
                <a:spcPts val="800"/>
              </a:spcAft>
            </a:pPr>
            <a:r>
              <a:rPr lang="en-PK" b="1" kern="0" dirty="0">
                <a:effectLst/>
                <a:latin typeface="Times New Roman" panose="02020603050405020304" pitchFamily="18" charset="0"/>
                <a:ea typeface="Times New Roman" panose="02020603050405020304" pitchFamily="18" charset="0"/>
                <a:cs typeface="Times New Roman" panose="02020603050405020304" pitchFamily="18" charset="0"/>
              </a:rPr>
              <a:t>Data Collection</a:t>
            </a:r>
            <a:r>
              <a:rPr lang="en-PK" kern="0" dirty="0">
                <a:effectLst/>
                <a:latin typeface="Times New Roman" panose="02020603050405020304" pitchFamily="18" charset="0"/>
                <a:ea typeface="Times New Roman" panose="02020603050405020304" pitchFamily="18" charset="0"/>
                <a:cs typeface="Times New Roman" panose="02020603050405020304" pitchFamily="18" charset="0"/>
              </a:rPr>
              <a:t>: The dataset used in this project is the UNSW_NB15_training-set 1.csv, which consists of 82,332 records and 45 columns.</a:t>
            </a:r>
            <a:endParaRPr lang="en-PK"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50000"/>
              </a:lnSpc>
              <a:spcAft>
                <a:spcPts val="800"/>
              </a:spcAft>
            </a:pPr>
            <a:r>
              <a:rPr lang="en-PK" b="1" kern="0" dirty="0">
                <a:effectLst/>
                <a:latin typeface="Times New Roman" panose="02020603050405020304" pitchFamily="18" charset="0"/>
                <a:ea typeface="Times New Roman" panose="02020603050405020304" pitchFamily="18" charset="0"/>
                <a:cs typeface="Times New Roman" panose="02020603050405020304" pitchFamily="18" charset="0"/>
              </a:rPr>
              <a:t>Initial Data Analysis</a:t>
            </a:r>
            <a:r>
              <a:rPr lang="en-PK" kern="0" dirty="0">
                <a:effectLst/>
                <a:latin typeface="Times New Roman" panose="02020603050405020304" pitchFamily="18" charset="0"/>
                <a:ea typeface="Times New Roman" panose="02020603050405020304" pitchFamily="18" charset="0"/>
                <a:cs typeface="Times New Roman" panose="02020603050405020304" pitchFamily="18" charset="0"/>
              </a:rPr>
              <a:t>: The first few rows of the data have been examined using </a:t>
            </a:r>
            <a:r>
              <a:rPr lang="en-PK" kern="0" dirty="0" err="1">
                <a:effectLst/>
                <a:latin typeface="Times New Roman" panose="02020603050405020304" pitchFamily="18" charset="0"/>
                <a:ea typeface="Times New Roman" panose="02020603050405020304" pitchFamily="18" charset="0"/>
                <a:cs typeface="Times New Roman" panose="02020603050405020304" pitchFamily="18" charset="0"/>
              </a:rPr>
              <a:t>df</a:t>
            </a:r>
            <a:r>
              <a:rPr lang="en-PK" kern="0" dirty="0">
                <a:effectLst/>
                <a:latin typeface="Times New Roman" panose="02020603050405020304" pitchFamily="18" charset="0"/>
                <a:ea typeface="Times New Roman" panose="02020603050405020304" pitchFamily="18" charset="0"/>
                <a:cs typeface="Times New Roman" panose="02020603050405020304" pitchFamily="18" charset="0"/>
              </a:rPr>
              <a:t>. head (). This step provides a snapshot of the data and helps understand the types of features present, such as id, dur, proto, service, state, and network traffic statistics like </a:t>
            </a:r>
            <a:r>
              <a:rPr lang="en-PK" kern="0" dirty="0" err="1">
                <a:effectLst/>
                <a:latin typeface="Times New Roman" panose="02020603050405020304" pitchFamily="18" charset="0"/>
                <a:ea typeface="Times New Roman" panose="02020603050405020304" pitchFamily="18" charset="0"/>
                <a:cs typeface="Times New Roman" panose="02020603050405020304" pitchFamily="18" charset="0"/>
              </a:rPr>
              <a:t>spkts</a:t>
            </a:r>
            <a:r>
              <a:rPr lang="en-PK"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PK" kern="0" dirty="0" err="1">
                <a:effectLst/>
                <a:latin typeface="Times New Roman" panose="02020603050405020304" pitchFamily="18" charset="0"/>
                <a:ea typeface="Times New Roman" panose="02020603050405020304" pitchFamily="18" charset="0"/>
                <a:cs typeface="Times New Roman" panose="02020603050405020304" pitchFamily="18" charset="0"/>
              </a:rPr>
              <a:t>dpkts</a:t>
            </a:r>
            <a:r>
              <a:rPr lang="en-PK"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PK" kern="0" dirty="0" err="1">
                <a:effectLst/>
                <a:latin typeface="Times New Roman" panose="02020603050405020304" pitchFamily="18" charset="0"/>
                <a:ea typeface="Times New Roman" panose="02020603050405020304" pitchFamily="18" charset="0"/>
                <a:cs typeface="Times New Roman" panose="02020603050405020304" pitchFamily="18" charset="0"/>
              </a:rPr>
              <a:t>sbytes</a:t>
            </a:r>
            <a:r>
              <a:rPr lang="en-PK"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PK" kern="0" dirty="0" err="1">
                <a:effectLst/>
                <a:latin typeface="Times New Roman" panose="02020603050405020304" pitchFamily="18" charset="0"/>
                <a:ea typeface="Times New Roman" panose="02020603050405020304" pitchFamily="18" charset="0"/>
                <a:cs typeface="Times New Roman" panose="02020603050405020304" pitchFamily="18" charset="0"/>
              </a:rPr>
              <a:t>dbytes</a:t>
            </a:r>
            <a:r>
              <a:rPr lang="en-PK" kern="0" dirty="0">
                <a:effectLst/>
                <a:latin typeface="Times New Roman" panose="02020603050405020304" pitchFamily="18" charset="0"/>
                <a:ea typeface="Times New Roman" panose="02020603050405020304" pitchFamily="18" charset="0"/>
                <a:cs typeface="Times New Roman" panose="02020603050405020304" pitchFamily="18" charset="0"/>
              </a:rPr>
              <a:t>, etc.</a:t>
            </a:r>
            <a:endParaRPr lang="en-PK"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19759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0F01-1430-558D-9FFD-33E2A15E87A3}"/>
              </a:ext>
            </a:extLst>
          </p:cNvPr>
          <p:cNvSpPr>
            <a:spLocks noGrp="1"/>
          </p:cNvSpPr>
          <p:nvPr>
            <p:ph type="title"/>
          </p:nvPr>
        </p:nvSpPr>
        <p:spPr/>
        <p:txBody>
          <a:bodyPr/>
          <a:lstStyle/>
          <a:p>
            <a:r>
              <a:rPr lang="en-PK" sz="2800" b="1" kern="100" dirty="0">
                <a:latin typeface="Times New Roman" panose="02020603050405020304" pitchFamily="18" charset="0"/>
                <a:cs typeface="Times New Roman" panose="02020603050405020304" pitchFamily="18" charset="0"/>
              </a:rPr>
              <a:t>DATA UNDERSTANING</a:t>
            </a:r>
            <a:endParaRPr lang="en-PK" dirty="0"/>
          </a:p>
        </p:txBody>
      </p:sp>
      <p:sp>
        <p:nvSpPr>
          <p:cNvPr id="5" name="Rectangle 1">
            <a:extLst>
              <a:ext uri="{FF2B5EF4-FFF2-40B4-BE49-F238E27FC236}">
                <a16:creationId xmlns:a16="http://schemas.microsoft.com/office/drawing/2014/main" id="{70291E2D-3F49-9569-E052-2472CE190AFF}"/>
              </a:ext>
            </a:extLst>
          </p:cNvPr>
          <p:cNvSpPr>
            <a:spLocks noGrp="1" noChangeArrowheads="1"/>
          </p:cNvSpPr>
          <p:nvPr>
            <p:ph sz="half" idx="1"/>
          </p:nvPr>
        </p:nvSpPr>
        <p:spPr bwMode="auto">
          <a:xfrm>
            <a:off x="581193" y="1868163"/>
            <a:ext cx="7127547"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PK" altLang="en-PK"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Description:</a:t>
            </a:r>
            <a:endPar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PK" altLang="en-PK" sz="1600" b="1" kern="0" dirty="0">
                <a:latin typeface="Times New Roman" panose="02020603050405020304" pitchFamily="18" charset="0"/>
                <a:cs typeface="Times New Roman" panose="02020603050405020304" pitchFamily="18" charset="0"/>
              </a:rPr>
              <a:t>Shape: </a:t>
            </a: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82,332 rows, 45 columns (numeric &amp; categorical features).</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PK" altLang="en-PK" sz="1600" b="1" kern="0" dirty="0">
                <a:latin typeface="Times New Roman" panose="02020603050405020304" pitchFamily="18" charset="0"/>
                <a:cs typeface="Times New Roman" panose="02020603050405020304" pitchFamily="18" charset="0"/>
              </a:rPr>
              <a:t>Summary Statistics: </a:t>
            </a: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stats (mean, std, min, max) from </a:t>
            </a:r>
            <a:r>
              <a:rPr kumimoji="0" lang="en-PK" altLang="en-PK"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df.describe</a:t>
            </a: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PK" altLang="en-PK" sz="1600" b="1" kern="0" dirty="0">
                <a:latin typeface="Times New Roman" panose="02020603050405020304" pitchFamily="18" charset="0"/>
                <a:cs typeface="Times New Roman" panose="02020603050405020304" pitchFamily="18" charset="0"/>
              </a:rPr>
              <a:t>Correlation Matrix: </a:t>
            </a:r>
            <a:r>
              <a:rPr kumimoji="0" lang="en-PK" altLang="en-PK"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Analyzed</a:t>
            </a: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 correlations to identify potential model impact.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PK" altLang="en-PK"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498626-C54A-254E-D717-1F34E4C65CF7}"/>
              </a:ext>
            </a:extLst>
          </p:cNvPr>
          <p:cNvPicPr>
            <a:picLocks noChangeAspect="1"/>
          </p:cNvPicPr>
          <p:nvPr/>
        </p:nvPicPr>
        <p:blipFill>
          <a:blip r:embed="rId2"/>
          <a:stretch>
            <a:fillRect/>
          </a:stretch>
        </p:blipFill>
        <p:spPr>
          <a:xfrm>
            <a:off x="1014787" y="3868711"/>
            <a:ext cx="10162425" cy="2332360"/>
          </a:xfrm>
          <a:prstGeom prst="rect">
            <a:avLst/>
          </a:prstGeom>
        </p:spPr>
      </p:pic>
    </p:spTree>
    <p:extLst>
      <p:ext uri="{BB962C8B-B14F-4D97-AF65-F5344CB8AC3E}">
        <p14:creationId xmlns:p14="http://schemas.microsoft.com/office/powerpoint/2010/main" val="3105030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35A3-ED10-3ECB-70DC-8427BC5A127A}"/>
              </a:ext>
            </a:extLst>
          </p:cNvPr>
          <p:cNvSpPr>
            <a:spLocks noGrp="1"/>
          </p:cNvSpPr>
          <p:nvPr>
            <p:ph type="title"/>
          </p:nvPr>
        </p:nvSpPr>
        <p:spPr/>
        <p:txBody>
          <a:bodyPr/>
          <a:lstStyle/>
          <a:p>
            <a:r>
              <a:rPr lang="en-PK" sz="2800" b="1" kern="100" dirty="0">
                <a:latin typeface="Times New Roman" panose="02020603050405020304" pitchFamily="18" charset="0"/>
                <a:cs typeface="Times New Roman" panose="02020603050405020304" pitchFamily="18" charset="0"/>
              </a:rPr>
              <a:t>DATA UNDERSTANING</a:t>
            </a:r>
            <a:endParaRPr lang="en-GB" dirty="0"/>
          </a:p>
        </p:txBody>
      </p:sp>
      <p:pic>
        <p:nvPicPr>
          <p:cNvPr id="8" name="Picture 7" descr="A screenshot of a computer&#10;&#10;Description automatically generated">
            <a:extLst>
              <a:ext uri="{FF2B5EF4-FFF2-40B4-BE49-F238E27FC236}">
                <a16:creationId xmlns:a16="http://schemas.microsoft.com/office/drawing/2014/main" id="{BA9F3A84-0377-3D90-D518-02385912207A}"/>
              </a:ext>
            </a:extLst>
          </p:cNvPr>
          <p:cNvPicPr>
            <a:picLocks noChangeAspect="1"/>
          </p:cNvPicPr>
          <p:nvPr/>
        </p:nvPicPr>
        <p:blipFill>
          <a:blip r:embed="rId2"/>
          <a:stretch>
            <a:fillRect/>
          </a:stretch>
        </p:blipFill>
        <p:spPr>
          <a:xfrm>
            <a:off x="579980" y="2221505"/>
            <a:ext cx="6661682" cy="3439066"/>
          </a:xfrm>
          <a:prstGeom prst="rect">
            <a:avLst/>
          </a:prstGeom>
        </p:spPr>
      </p:pic>
      <p:pic>
        <p:nvPicPr>
          <p:cNvPr id="6" name="Content Placeholder 5">
            <a:extLst>
              <a:ext uri="{FF2B5EF4-FFF2-40B4-BE49-F238E27FC236}">
                <a16:creationId xmlns:a16="http://schemas.microsoft.com/office/drawing/2014/main" id="{36B6CF49-9A75-C043-E4C2-0E4B4F3E4B28}"/>
              </a:ext>
            </a:extLst>
          </p:cNvPr>
          <p:cNvPicPr>
            <a:picLocks noChangeAspect="1"/>
          </p:cNvPicPr>
          <p:nvPr/>
        </p:nvPicPr>
        <p:blipFill rotWithShape="1">
          <a:blip r:embed="rId3"/>
          <a:srcRect l="-13" t="-759" r="24941" b="4751"/>
          <a:stretch/>
        </p:blipFill>
        <p:spPr bwMode="auto">
          <a:xfrm>
            <a:off x="7241662" y="2597412"/>
            <a:ext cx="4369147" cy="25425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39748622"/>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190</TotalTime>
  <Words>1617</Words>
  <Application>Microsoft Office PowerPoint</Application>
  <PresentationFormat>Widescreen</PresentationFormat>
  <Paragraphs>304</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Aptos Display</vt:lpstr>
      <vt:lpstr>Arial</vt:lpstr>
      <vt:lpstr>Calibri</vt:lpstr>
      <vt:lpstr>Gill Sans MT</vt:lpstr>
      <vt:lpstr>Times New Roman</vt:lpstr>
      <vt:lpstr>Wingdings 2</vt:lpstr>
      <vt:lpstr>Custom</vt:lpstr>
      <vt:lpstr>Botnet Detection in Network Traffic </vt:lpstr>
      <vt:lpstr>BUSINESS UNDERSTANDING   </vt:lpstr>
      <vt:lpstr>BUSINESS UNDERSTANDING   </vt:lpstr>
      <vt:lpstr>BUSINESS UNDERSTANDING </vt:lpstr>
      <vt:lpstr>BUSINESS UNDERSTANDING </vt:lpstr>
      <vt:lpstr>DATA UNDERSTANING </vt:lpstr>
      <vt:lpstr>DATA UNDERSTANING </vt:lpstr>
      <vt:lpstr>DATA UNDERSTANING</vt:lpstr>
      <vt:lpstr>DATA UNDERSTANING</vt:lpstr>
      <vt:lpstr>DATA UNDERSTANING</vt:lpstr>
      <vt:lpstr>DATA UNDERSTANING</vt:lpstr>
      <vt:lpstr>DATA PREPARATION </vt:lpstr>
      <vt:lpstr>DATA PREPARATION </vt:lpstr>
      <vt:lpstr>DATA PREPARATION </vt:lpstr>
      <vt:lpstr>DATA MODELING  </vt:lpstr>
      <vt:lpstr>DATA MODELING </vt:lpstr>
      <vt:lpstr>DATA MODELING </vt:lpstr>
      <vt:lpstr>DATA MODELING</vt:lpstr>
      <vt:lpstr>EVALUATION</vt:lpstr>
      <vt:lpstr>EVALUATION</vt:lpstr>
      <vt:lpstr>Deployment </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20CS048</dc:creator>
  <cp:lastModifiedBy>20CS049</cp:lastModifiedBy>
  <cp:revision>71</cp:revision>
  <dcterms:created xsi:type="dcterms:W3CDTF">2024-12-05T15:10:26Z</dcterms:created>
  <dcterms:modified xsi:type="dcterms:W3CDTF">2024-12-06T14:20:54Z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