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30"/>
  </p:notesMasterIdLst>
  <p:handoutMasterIdLst>
    <p:handoutMasterId r:id="rId31"/>
  </p:handoutMasterIdLst>
  <p:sldIdLst>
    <p:sldId id="256" r:id="rId5"/>
    <p:sldId id="258" r:id="rId6"/>
    <p:sldId id="259" r:id="rId7"/>
    <p:sldId id="260" r:id="rId8"/>
    <p:sldId id="264" r:id="rId9"/>
    <p:sldId id="261" r:id="rId10"/>
    <p:sldId id="265" r:id="rId11"/>
    <p:sldId id="266" r:id="rId12"/>
    <p:sldId id="268" r:id="rId13"/>
    <p:sldId id="269" r:id="rId14"/>
    <p:sldId id="270" r:id="rId15"/>
    <p:sldId id="271" r:id="rId16"/>
    <p:sldId id="272" r:id="rId17"/>
    <p:sldId id="267"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7" d="100"/>
          <a:sy n="87" d="100"/>
        </p:scale>
        <p:origin x="696" y="96"/>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9FC193-7A05-4631-B681-B56EAB543D3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57B86A-DEC1-407C-A1BB-5BF9ACCBCA6A}">
      <dgm:prSet phldrT="[Text]" custT="1"/>
      <dgm:spPr/>
      <dgm:t>
        <a:bodyPr/>
        <a:lstStyle/>
        <a:p>
          <a:r>
            <a:rPr lang="en-GB" sz="2000" b="1" kern="1200" dirty="0">
              <a:solidFill>
                <a:prstClr val="white"/>
              </a:solidFill>
              <a:latin typeface="Times New Roman" panose="02020603050405020304" pitchFamily="18" charset="0"/>
              <a:ea typeface="+mn-ea"/>
              <a:cs typeface="Times New Roman" panose="02020603050405020304" pitchFamily="18" charset="0"/>
            </a:rPr>
            <a:t>Reduce Customer Churn</a:t>
          </a:r>
          <a:endParaRPr lang="en-US" sz="2000" b="1" kern="1200" dirty="0">
            <a:solidFill>
              <a:prstClr val="white"/>
            </a:solidFill>
            <a:latin typeface="Times New Roman" panose="02020603050405020304" pitchFamily="18" charset="0"/>
            <a:ea typeface="+mn-ea"/>
            <a:cs typeface="Times New Roman" panose="02020603050405020304" pitchFamily="18" charset="0"/>
          </a:endParaRPr>
        </a:p>
      </dgm:t>
    </dgm:pt>
    <dgm:pt modelId="{8CA7BF9B-8199-4683-AD57-CB0086659013}" type="parTrans" cxnId="{B12F0503-977A-4B5D-8CB7-420B041FF863}">
      <dgm:prSet/>
      <dgm:spPr/>
      <dgm:t>
        <a:bodyPr/>
        <a:lstStyle/>
        <a:p>
          <a:endParaRPr lang="en-US"/>
        </a:p>
      </dgm:t>
    </dgm:pt>
    <dgm:pt modelId="{F087F24E-A7D7-4DCE-B2A7-9B941289621A}" type="sibTrans" cxnId="{B12F0503-977A-4B5D-8CB7-420B041FF863}">
      <dgm:prSet/>
      <dgm:spPr/>
      <dgm:t>
        <a:bodyPr/>
        <a:lstStyle/>
        <a:p>
          <a:endParaRPr lang="en-US"/>
        </a:p>
      </dgm:t>
    </dgm:pt>
    <dgm:pt modelId="{4C8BFA56-3F75-4CAD-90A3-2F214D699322}">
      <dgm:prSet phldrT="[Text]" custT="1"/>
      <dgm:spPr/>
      <dgm:t>
        <a:bodyPr/>
        <a:lstStyle/>
        <a:p>
          <a:pPr algn="just">
            <a:lnSpc>
              <a:spcPct val="150000"/>
            </a:lnSpc>
            <a:buFont typeface="Wingdings" panose="05000000000000000000" pitchFamily="2" charset="2"/>
            <a:buChar char=""/>
          </a:pPr>
          <a:r>
            <a:rPr lang="en-GB" sz="1400" dirty="0">
              <a:latin typeface="Times New Roman" panose="02020603050405020304" pitchFamily="18" charset="0"/>
              <a:ea typeface="Tahoma" panose="020B0604030504040204" pitchFamily="34" charset="0"/>
              <a:cs typeface="Times New Roman" panose="02020603050405020304" pitchFamily="18" charset="0"/>
            </a:rPr>
            <a:t>Identify high-risk customers using historical data and behavioural patterns like complaints or reduced usage. Proactively address dissatisfaction to minimize churn and retain revenue, as retaining customers is more cost-effective than acquiring new ones</a:t>
          </a:r>
          <a:r>
            <a:rPr lang="en-GB" sz="1400" dirty="0">
              <a:latin typeface="Tahoma" panose="020B0604030504040204" pitchFamily="34" charset="0"/>
              <a:ea typeface="Tahoma" panose="020B0604030504040204" pitchFamily="34" charset="0"/>
              <a:cs typeface="Tahoma" panose="020B0604030504040204" pitchFamily="34" charset="0"/>
            </a:rPr>
            <a:t>.</a:t>
          </a:r>
          <a:br>
            <a:rPr lang="en-GB" sz="2000" dirty="0"/>
          </a:b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9A6E3B20-A734-4412-84CF-0134D93D4B28}" type="parTrans" cxnId="{4CD5FCDD-1F8A-43A3-BD77-CBE3B3864C41}">
      <dgm:prSet/>
      <dgm:spPr/>
      <dgm:t>
        <a:bodyPr/>
        <a:lstStyle/>
        <a:p>
          <a:endParaRPr lang="en-US"/>
        </a:p>
      </dgm:t>
    </dgm:pt>
    <dgm:pt modelId="{7B50916F-B8BA-427F-B9F0-A301E54D7FB3}" type="sibTrans" cxnId="{4CD5FCDD-1F8A-43A3-BD77-CBE3B3864C41}">
      <dgm:prSet/>
      <dgm:spPr/>
      <dgm:t>
        <a:bodyPr/>
        <a:lstStyle/>
        <a:p>
          <a:endParaRPr lang="en-US"/>
        </a:p>
      </dgm:t>
    </dgm:pt>
    <dgm:pt modelId="{ABA77F75-8642-4931-8D7E-BE6C6DB9940D}">
      <dgm:prSet phldrT="[Text]" custT="1"/>
      <dgm:spPr/>
      <dgm:t>
        <a:bodyPr/>
        <a:lstStyle/>
        <a:p>
          <a:pPr marL="0" lvl="0" indent="0" algn="ctr" defTabSz="889000">
            <a:lnSpc>
              <a:spcPct val="90000"/>
            </a:lnSpc>
            <a:spcBef>
              <a:spcPct val="0"/>
            </a:spcBef>
            <a:spcAft>
              <a:spcPct val="35000"/>
            </a:spcAft>
            <a:buNone/>
          </a:pPr>
          <a:r>
            <a:rPr lang="en-GB" sz="2000" b="1" kern="1200" dirty="0">
              <a:solidFill>
                <a:prstClr val="white"/>
              </a:solidFill>
              <a:latin typeface="Times New Roman" panose="02020603050405020304" pitchFamily="18" charset="0"/>
              <a:ea typeface="+mn-ea"/>
              <a:cs typeface="Times New Roman" panose="02020603050405020304" pitchFamily="18" charset="0"/>
            </a:rPr>
            <a:t>Enhance Customer Retention</a:t>
          </a:r>
          <a:endParaRPr lang="en-US" sz="2000" b="1" kern="1200" dirty="0">
            <a:solidFill>
              <a:prstClr val="white"/>
            </a:solidFill>
            <a:latin typeface="Times New Roman" panose="02020603050405020304" pitchFamily="18" charset="0"/>
            <a:ea typeface="+mn-ea"/>
            <a:cs typeface="Times New Roman" panose="02020603050405020304" pitchFamily="18" charset="0"/>
          </a:endParaRPr>
        </a:p>
      </dgm:t>
    </dgm:pt>
    <dgm:pt modelId="{FCF9AE1B-B22B-4F91-BFD8-DDBBF762F128}" type="parTrans" cxnId="{D959B3EA-A66A-4B40-901C-93ECD4985A93}">
      <dgm:prSet/>
      <dgm:spPr/>
      <dgm:t>
        <a:bodyPr/>
        <a:lstStyle/>
        <a:p>
          <a:endParaRPr lang="en-US"/>
        </a:p>
      </dgm:t>
    </dgm:pt>
    <dgm:pt modelId="{1A095211-ADB0-42CA-9F24-F1BC942872F3}" type="sibTrans" cxnId="{D959B3EA-A66A-4B40-901C-93ECD4985A93}">
      <dgm:prSet/>
      <dgm:spPr/>
      <dgm:t>
        <a:bodyPr/>
        <a:lstStyle/>
        <a:p>
          <a:endParaRPr lang="en-US"/>
        </a:p>
      </dgm:t>
    </dgm:pt>
    <dgm:pt modelId="{611C3B18-07F8-4A66-9682-97E24AEF6014}">
      <dgm:prSet phldrT="[Text]" custT="1"/>
      <dgm:spPr/>
      <dgm:t>
        <a:bodyPr/>
        <a:lstStyle/>
        <a:p>
          <a:pPr algn="just">
            <a:lnSpc>
              <a:spcPct val="150000"/>
            </a:lnSpc>
            <a:buFont typeface="Wingdings" panose="05000000000000000000" pitchFamily="2" charset="2"/>
            <a:buChar char=""/>
          </a:pPr>
          <a:r>
            <a:rPr lang="en-GB" sz="1400" kern="1200" dirty="0">
              <a:solidFill>
                <a:prstClr val="black">
                  <a:hueOff val="0"/>
                  <a:satOff val="0"/>
                  <a:lumOff val="0"/>
                  <a:alphaOff val="0"/>
                </a:prstClr>
              </a:solidFill>
              <a:latin typeface="Times New Roman" panose="02020603050405020304" pitchFamily="18" charset="0"/>
              <a:ea typeface="Tahoma" panose="020B0604030504040204" pitchFamily="34" charset="0"/>
              <a:cs typeface="Times New Roman" panose="02020603050405020304" pitchFamily="18" charset="0"/>
            </a:rPr>
            <a:t>Deploy targeted strategies such as personalized offers, loyalty rewards, and prioritized customer support to address concerns and improve customer experience.</a:t>
          </a:r>
          <a:endParaRPr lang="en-US" sz="1400" kern="1200" dirty="0">
            <a:solidFill>
              <a:prstClr val="black">
                <a:hueOff val="0"/>
                <a:satOff val="0"/>
                <a:lumOff val="0"/>
                <a:alphaOff val="0"/>
              </a:prstClr>
            </a:solidFill>
            <a:latin typeface="Times New Roman" panose="02020603050405020304" pitchFamily="18" charset="0"/>
            <a:ea typeface="Tahoma" panose="020B0604030504040204" pitchFamily="34" charset="0"/>
            <a:cs typeface="Times New Roman" panose="02020603050405020304" pitchFamily="18" charset="0"/>
          </a:endParaRPr>
        </a:p>
      </dgm:t>
    </dgm:pt>
    <dgm:pt modelId="{5940BF2D-F08A-4150-9A86-173D9242DE8C}" type="parTrans" cxnId="{D5D61B4C-1312-427C-BDCC-013237D8A488}">
      <dgm:prSet/>
      <dgm:spPr/>
      <dgm:t>
        <a:bodyPr/>
        <a:lstStyle/>
        <a:p>
          <a:endParaRPr lang="en-US"/>
        </a:p>
      </dgm:t>
    </dgm:pt>
    <dgm:pt modelId="{477660C6-2B6D-4FB8-B9A3-D555E2082C2A}" type="sibTrans" cxnId="{D5D61B4C-1312-427C-BDCC-013237D8A488}">
      <dgm:prSet/>
      <dgm:spPr/>
      <dgm:t>
        <a:bodyPr/>
        <a:lstStyle/>
        <a:p>
          <a:endParaRPr lang="en-US"/>
        </a:p>
      </dgm:t>
    </dgm:pt>
    <dgm:pt modelId="{DA5DFAD8-E443-4F53-9341-A0903BBBD378}">
      <dgm:prSet phldrT="[Text]" custT="1"/>
      <dgm:spPr/>
      <dgm:t>
        <a:bodyPr/>
        <a:lstStyle/>
        <a:p>
          <a:pPr marL="0" lvl="0" indent="0" algn="ctr" defTabSz="889000">
            <a:lnSpc>
              <a:spcPct val="90000"/>
            </a:lnSpc>
            <a:spcBef>
              <a:spcPct val="0"/>
            </a:spcBef>
            <a:spcAft>
              <a:spcPct val="35000"/>
            </a:spcAft>
            <a:buNone/>
          </a:pPr>
          <a:r>
            <a:rPr lang="en-GB" sz="2000" b="1" kern="1200" dirty="0">
              <a:solidFill>
                <a:prstClr val="white"/>
              </a:solidFill>
              <a:latin typeface="Times New Roman" panose="02020603050405020304" pitchFamily="18" charset="0"/>
              <a:ea typeface="+mn-ea"/>
              <a:cs typeface="Times New Roman" panose="02020603050405020304" pitchFamily="18" charset="0"/>
            </a:rPr>
            <a:t>Improve Customer Satisfaction and Loyalty</a:t>
          </a:r>
          <a:endParaRPr lang="en-US" sz="2000" b="1" kern="1200" dirty="0">
            <a:solidFill>
              <a:prstClr val="white"/>
            </a:solidFill>
            <a:latin typeface="Times New Roman" panose="02020603050405020304" pitchFamily="18" charset="0"/>
            <a:ea typeface="+mn-ea"/>
            <a:cs typeface="Times New Roman" panose="02020603050405020304" pitchFamily="18" charset="0"/>
          </a:endParaRPr>
        </a:p>
      </dgm:t>
    </dgm:pt>
    <dgm:pt modelId="{F6012B3B-01B0-4E7C-A363-0177B95D3DD8}" type="parTrans" cxnId="{0073D4C3-F488-4F79-B637-186FAECF6BAD}">
      <dgm:prSet/>
      <dgm:spPr/>
      <dgm:t>
        <a:bodyPr/>
        <a:lstStyle/>
        <a:p>
          <a:endParaRPr lang="en-US"/>
        </a:p>
      </dgm:t>
    </dgm:pt>
    <dgm:pt modelId="{76D9F54E-47B3-4FE0-B465-AD673964072E}" type="sibTrans" cxnId="{0073D4C3-F488-4F79-B637-186FAECF6BAD}">
      <dgm:prSet/>
      <dgm:spPr/>
      <dgm:t>
        <a:bodyPr/>
        <a:lstStyle/>
        <a:p>
          <a:endParaRPr lang="en-US"/>
        </a:p>
      </dgm:t>
    </dgm:pt>
    <dgm:pt modelId="{6EE89B4E-BAED-4A90-B29D-70AF11256801}">
      <dgm:prSet phldrT="[Text]" custT="1"/>
      <dgm:spPr/>
      <dgm:t>
        <a:bodyPr/>
        <a:lstStyle/>
        <a:p>
          <a:pPr algn="just">
            <a:lnSpc>
              <a:spcPct val="150000"/>
            </a:lnSpc>
            <a:buFont typeface="Wingdings" panose="05000000000000000000" pitchFamily="2" charset="2"/>
            <a:buChar char=""/>
          </a:pPr>
          <a:r>
            <a:rPr lang="en-GB" sz="1400" kern="1200" dirty="0">
              <a:solidFill>
                <a:prstClr val="black">
                  <a:hueOff val="0"/>
                  <a:satOff val="0"/>
                  <a:lumOff val="0"/>
                  <a:alphaOff val="0"/>
                </a:prstClr>
              </a:solidFill>
              <a:latin typeface="Times New Roman" panose="02020603050405020304" pitchFamily="18" charset="0"/>
              <a:ea typeface="Tahoma" panose="020B0604030504040204" pitchFamily="34" charset="0"/>
              <a:cs typeface="Times New Roman" panose="02020603050405020304" pitchFamily="18" charset="0"/>
            </a:rPr>
            <a:t>Address dissatisfaction factors like poor service quality and unresponsive support by enhancing service reliability, resolving issues promptly, and offering transparent pricing. Use feedback systems to implement improvements, fostering loyalty and turning at-risk customers into advocates.</a:t>
          </a:r>
          <a:endParaRPr lang="en-US" sz="1400" kern="1200" dirty="0">
            <a:solidFill>
              <a:prstClr val="black">
                <a:hueOff val="0"/>
                <a:satOff val="0"/>
                <a:lumOff val="0"/>
                <a:alphaOff val="0"/>
              </a:prstClr>
            </a:solidFill>
            <a:latin typeface="Times New Roman" panose="02020603050405020304" pitchFamily="18" charset="0"/>
            <a:ea typeface="Tahoma" panose="020B0604030504040204" pitchFamily="34" charset="0"/>
            <a:cs typeface="Times New Roman" panose="02020603050405020304" pitchFamily="18" charset="0"/>
          </a:endParaRPr>
        </a:p>
      </dgm:t>
    </dgm:pt>
    <dgm:pt modelId="{39BF20C7-31E5-452B-8EA2-17224A13C7FB}" type="parTrans" cxnId="{CA949A5F-9945-4C59-A233-D70AFFF70BDA}">
      <dgm:prSet/>
      <dgm:spPr/>
      <dgm:t>
        <a:bodyPr/>
        <a:lstStyle/>
        <a:p>
          <a:endParaRPr lang="en-US"/>
        </a:p>
      </dgm:t>
    </dgm:pt>
    <dgm:pt modelId="{E71503C3-CFB7-4144-AD9F-7A42A87A3A6B}" type="sibTrans" cxnId="{CA949A5F-9945-4C59-A233-D70AFFF70BDA}">
      <dgm:prSet/>
      <dgm:spPr/>
      <dgm:t>
        <a:bodyPr/>
        <a:lstStyle/>
        <a:p>
          <a:endParaRPr lang="en-US"/>
        </a:p>
      </dgm:t>
    </dgm:pt>
    <dgm:pt modelId="{DE3F77CF-6A8C-4783-A2CE-00E88C4199CB}" type="pres">
      <dgm:prSet presAssocID="{CF9FC193-7A05-4631-B681-B56EAB543D38}" presName="Name0" presStyleCnt="0">
        <dgm:presLayoutVars>
          <dgm:dir/>
          <dgm:animLvl val="lvl"/>
          <dgm:resizeHandles val="exact"/>
        </dgm:presLayoutVars>
      </dgm:prSet>
      <dgm:spPr/>
    </dgm:pt>
    <dgm:pt modelId="{4E69B62D-7E76-4E06-9330-583771E53BDE}" type="pres">
      <dgm:prSet presAssocID="{6857B86A-DEC1-407C-A1BB-5BF9ACCBCA6A}" presName="composite" presStyleCnt="0"/>
      <dgm:spPr/>
    </dgm:pt>
    <dgm:pt modelId="{F0C1B2C7-0B23-4FE8-AB0F-5877B88532DB}" type="pres">
      <dgm:prSet presAssocID="{6857B86A-DEC1-407C-A1BB-5BF9ACCBCA6A}" presName="parTx" presStyleLbl="alignNode1" presStyleIdx="0" presStyleCnt="3">
        <dgm:presLayoutVars>
          <dgm:chMax val="0"/>
          <dgm:chPref val="0"/>
          <dgm:bulletEnabled val="1"/>
        </dgm:presLayoutVars>
      </dgm:prSet>
      <dgm:spPr/>
    </dgm:pt>
    <dgm:pt modelId="{17CA1487-CDD9-4364-92F6-A11DBDAFE16C}" type="pres">
      <dgm:prSet presAssocID="{6857B86A-DEC1-407C-A1BB-5BF9ACCBCA6A}" presName="desTx" presStyleLbl="alignAccFollowNode1" presStyleIdx="0" presStyleCnt="3">
        <dgm:presLayoutVars>
          <dgm:bulletEnabled val="1"/>
        </dgm:presLayoutVars>
      </dgm:prSet>
      <dgm:spPr/>
    </dgm:pt>
    <dgm:pt modelId="{3FA24A66-31D3-4A69-B628-8BE88627B97D}" type="pres">
      <dgm:prSet presAssocID="{F087F24E-A7D7-4DCE-B2A7-9B941289621A}" presName="space" presStyleCnt="0"/>
      <dgm:spPr/>
    </dgm:pt>
    <dgm:pt modelId="{3B158D6E-E3AA-49BB-988A-758B59ED8F3B}" type="pres">
      <dgm:prSet presAssocID="{ABA77F75-8642-4931-8D7E-BE6C6DB9940D}" presName="composite" presStyleCnt="0"/>
      <dgm:spPr/>
    </dgm:pt>
    <dgm:pt modelId="{055A5EAB-EAE0-4501-8649-31F112FF9AD5}" type="pres">
      <dgm:prSet presAssocID="{ABA77F75-8642-4931-8D7E-BE6C6DB9940D}" presName="parTx" presStyleLbl="alignNode1" presStyleIdx="1" presStyleCnt="3">
        <dgm:presLayoutVars>
          <dgm:chMax val="0"/>
          <dgm:chPref val="0"/>
          <dgm:bulletEnabled val="1"/>
        </dgm:presLayoutVars>
      </dgm:prSet>
      <dgm:spPr/>
    </dgm:pt>
    <dgm:pt modelId="{E4FD5043-5612-43C5-B6AE-CCD431549399}" type="pres">
      <dgm:prSet presAssocID="{ABA77F75-8642-4931-8D7E-BE6C6DB9940D}" presName="desTx" presStyleLbl="alignAccFollowNode1" presStyleIdx="1" presStyleCnt="3">
        <dgm:presLayoutVars>
          <dgm:bulletEnabled val="1"/>
        </dgm:presLayoutVars>
      </dgm:prSet>
      <dgm:spPr/>
    </dgm:pt>
    <dgm:pt modelId="{3E20F600-AFBC-427F-8295-F096F694BC17}" type="pres">
      <dgm:prSet presAssocID="{1A095211-ADB0-42CA-9F24-F1BC942872F3}" presName="space" presStyleCnt="0"/>
      <dgm:spPr/>
    </dgm:pt>
    <dgm:pt modelId="{173DA3A6-F783-42D4-9ED8-FD330979BCEA}" type="pres">
      <dgm:prSet presAssocID="{DA5DFAD8-E443-4F53-9341-A0903BBBD378}" presName="composite" presStyleCnt="0"/>
      <dgm:spPr/>
    </dgm:pt>
    <dgm:pt modelId="{23D06E36-F688-4B37-8BB8-73015E665B0E}" type="pres">
      <dgm:prSet presAssocID="{DA5DFAD8-E443-4F53-9341-A0903BBBD378}" presName="parTx" presStyleLbl="alignNode1" presStyleIdx="2" presStyleCnt="3">
        <dgm:presLayoutVars>
          <dgm:chMax val="0"/>
          <dgm:chPref val="0"/>
          <dgm:bulletEnabled val="1"/>
        </dgm:presLayoutVars>
      </dgm:prSet>
      <dgm:spPr/>
    </dgm:pt>
    <dgm:pt modelId="{EA81ED6A-A7EA-4137-A3DC-D16E79F1B938}" type="pres">
      <dgm:prSet presAssocID="{DA5DFAD8-E443-4F53-9341-A0903BBBD378}" presName="desTx" presStyleLbl="alignAccFollowNode1" presStyleIdx="2" presStyleCnt="3">
        <dgm:presLayoutVars>
          <dgm:bulletEnabled val="1"/>
        </dgm:presLayoutVars>
      </dgm:prSet>
      <dgm:spPr/>
    </dgm:pt>
  </dgm:ptLst>
  <dgm:cxnLst>
    <dgm:cxn modelId="{B12F0503-977A-4B5D-8CB7-420B041FF863}" srcId="{CF9FC193-7A05-4631-B681-B56EAB543D38}" destId="{6857B86A-DEC1-407C-A1BB-5BF9ACCBCA6A}" srcOrd="0" destOrd="0" parTransId="{8CA7BF9B-8199-4683-AD57-CB0086659013}" sibTransId="{F087F24E-A7D7-4DCE-B2A7-9B941289621A}"/>
    <dgm:cxn modelId="{CA949A5F-9945-4C59-A233-D70AFFF70BDA}" srcId="{DA5DFAD8-E443-4F53-9341-A0903BBBD378}" destId="{6EE89B4E-BAED-4A90-B29D-70AF11256801}" srcOrd="0" destOrd="0" parTransId="{39BF20C7-31E5-452B-8EA2-17224A13C7FB}" sibTransId="{E71503C3-CFB7-4144-AD9F-7A42A87A3A6B}"/>
    <dgm:cxn modelId="{D5D61B4C-1312-427C-BDCC-013237D8A488}" srcId="{ABA77F75-8642-4931-8D7E-BE6C6DB9940D}" destId="{611C3B18-07F8-4A66-9682-97E24AEF6014}" srcOrd="0" destOrd="0" parTransId="{5940BF2D-F08A-4150-9A86-173D9242DE8C}" sibTransId="{477660C6-2B6D-4FB8-B9A3-D555E2082C2A}"/>
    <dgm:cxn modelId="{AAECF784-8F1D-4908-B93D-837F49AB8751}" type="presOf" srcId="{CF9FC193-7A05-4631-B681-B56EAB543D38}" destId="{DE3F77CF-6A8C-4783-A2CE-00E88C4199CB}" srcOrd="0" destOrd="0" presId="urn:microsoft.com/office/officeart/2005/8/layout/hList1"/>
    <dgm:cxn modelId="{2A048A8A-D3E9-4D78-97F5-CDA37AB1D412}" type="presOf" srcId="{DA5DFAD8-E443-4F53-9341-A0903BBBD378}" destId="{23D06E36-F688-4B37-8BB8-73015E665B0E}" srcOrd="0" destOrd="0" presId="urn:microsoft.com/office/officeart/2005/8/layout/hList1"/>
    <dgm:cxn modelId="{4BF1EEA1-6E89-4F91-BAE8-11038685C515}" type="presOf" srcId="{4C8BFA56-3F75-4CAD-90A3-2F214D699322}" destId="{17CA1487-CDD9-4364-92F6-A11DBDAFE16C}" srcOrd="0" destOrd="0" presId="urn:microsoft.com/office/officeart/2005/8/layout/hList1"/>
    <dgm:cxn modelId="{5F12E8B9-000C-441B-B9E7-99ED7A20363B}" type="presOf" srcId="{6857B86A-DEC1-407C-A1BB-5BF9ACCBCA6A}" destId="{F0C1B2C7-0B23-4FE8-AB0F-5877B88532DB}" srcOrd="0" destOrd="0" presId="urn:microsoft.com/office/officeart/2005/8/layout/hList1"/>
    <dgm:cxn modelId="{0073D4C3-F488-4F79-B637-186FAECF6BAD}" srcId="{CF9FC193-7A05-4631-B681-B56EAB543D38}" destId="{DA5DFAD8-E443-4F53-9341-A0903BBBD378}" srcOrd="2" destOrd="0" parTransId="{F6012B3B-01B0-4E7C-A363-0177B95D3DD8}" sibTransId="{76D9F54E-47B3-4FE0-B465-AD673964072E}"/>
    <dgm:cxn modelId="{4E21C5D3-FA97-4E62-8CC9-01B68E76021E}" type="presOf" srcId="{ABA77F75-8642-4931-8D7E-BE6C6DB9940D}" destId="{055A5EAB-EAE0-4501-8649-31F112FF9AD5}" srcOrd="0" destOrd="0" presId="urn:microsoft.com/office/officeart/2005/8/layout/hList1"/>
    <dgm:cxn modelId="{4CD5FCDD-1F8A-43A3-BD77-CBE3B3864C41}" srcId="{6857B86A-DEC1-407C-A1BB-5BF9ACCBCA6A}" destId="{4C8BFA56-3F75-4CAD-90A3-2F214D699322}" srcOrd="0" destOrd="0" parTransId="{9A6E3B20-A734-4412-84CF-0134D93D4B28}" sibTransId="{7B50916F-B8BA-427F-B9F0-A301E54D7FB3}"/>
    <dgm:cxn modelId="{58D887E9-04DA-4285-827F-DA6F12BD080E}" type="presOf" srcId="{611C3B18-07F8-4A66-9682-97E24AEF6014}" destId="{E4FD5043-5612-43C5-B6AE-CCD431549399}" srcOrd="0" destOrd="0" presId="urn:microsoft.com/office/officeart/2005/8/layout/hList1"/>
    <dgm:cxn modelId="{D959B3EA-A66A-4B40-901C-93ECD4985A93}" srcId="{CF9FC193-7A05-4631-B681-B56EAB543D38}" destId="{ABA77F75-8642-4931-8D7E-BE6C6DB9940D}" srcOrd="1" destOrd="0" parTransId="{FCF9AE1B-B22B-4F91-BFD8-DDBBF762F128}" sibTransId="{1A095211-ADB0-42CA-9F24-F1BC942872F3}"/>
    <dgm:cxn modelId="{765D4AFC-C3A4-4F8B-A000-988DC6C44800}" type="presOf" srcId="{6EE89B4E-BAED-4A90-B29D-70AF11256801}" destId="{EA81ED6A-A7EA-4137-A3DC-D16E79F1B938}" srcOrd="0" destOrd="0" presId="urn:microsoft.com/office/officeart/2005/8/layout/hList1"/>
    <dgm:cxn modelId="{1F4D79B9-0A03-4486-BB92-D4BA991ED70D}" type="presParOf" srcId="{DE3F77CF-6A8C-4783-A2CE-00E88C4199CB}" destId="{4E69B62D-7E76-4E06-9330-583771E53BDE}" srcOrd="0" destOrd="0" presId="urn:microsoft.com/office/officeart/2005/8/layout/hList1"/>
    <dgm:cxn modelId="{EFFE150E-7CB3-4A38-AC57-820444F8E7BA}" type="presParOf" srcId="{4E69B62D-7E76-4E06-9330-583771E53BDE}" destId="{F0C1B2C7-0B23-4FE8-AB0F-5877B88532DB}" srcOrd="0" destOrd="0" presId="urn:microsoft.com/office/officeart/2005/8/layout/hList1"/>
    <dgm:cxn modelId="{332F5817-5A55-4FC1-BA35-DBB23A0AD13C}" type="presParOf" srcId="{4E69B62D-7E76-4E06-9330-583771E53BDE}" destId="{17CA1487-CDD9-4364-92F6-A11DBDAFE16C}" srcOrd="1" destOrd="0" presId="urn:microsoft.com/office/officeart/2005/8/layout/hList1"/>
    <dgm:cxn modelId="{697E9D8E-F51C-4123-B62B-291815C4E7C1}" type="presParOf" srcId="{DE3F77CF-6A8C-4783-A2CE-00E88C4199CB}" destId="{3FA24A66-31D3-4A69-B628-8BE88627B97D}" srcOrd="1" destOrd="0" presId="urn:microsoft.com/office/officeart/2005/8/layout/hList1"/>
    <dgm:cxn modelId="{A09CCE6C-77C7-4B5A-B9DA-7E705F8B286E}" type="presParOf" srcId="{DE3F77CF-6A8C-4783-A2CE-00E88C4199CB}" destId="{3B158D6E-E3AA-49BB-988A-758B59ED8F3B}" srcOrd="2" destOrd="0" presId="urn:microsoft.com/office/officeart/2005/8/layout/hList1"/>
    <dgm:cxn modelId="{817F5423-5421-4F7E-968E-B3D3A624058B}" type="presParOf" srcId="{3B158D6E-E3AA-49BB-988A-758B59ED8F3B}" destId="{055A5EAB-EAE0-4501-8649-31F112FF9AD5}" srcOrd="0" destOrd="0" presId="urn:microsoft.com/office/officeart/2005/8/layout/hList1"/>
    <dgm:cxn modelId="{63113D3E-83F3-4A52-BAD6-246138FEC15C}" type="presParOf" srcId="{3B158D6E-E3AA-49BB-988A-758B59ED8F3B}" destId="{E4FD5043-5612-43C5-B6AE-CCD431549399}" srcOrd="1" destOrd="0" presId="urn:microsoft.com/office/officeart/2005/8/layout/hList1"/>
    <dgm:cxn modelId="{6DF49720-E4F0-4625-B768-1FADCBFE92E0}" type="presParOf" srcId="{DE3F77CF-6A8C-4783-A2CE-00E88C4199CB}" destId="{3E20F600-AFBC-427F-8295-F096F694BC17}" srcOrd="3" destOrd="0" presId="urn:microsoft.com/office/officeart/2005/8/layout/hList1"/>
    <dgm:cxn modelId="{C0F7FF12-72ED-4C65-8A42-67FCEE3903CF}" type="presParOf" srcId="{DE3F77CF-6A8C-4783-A2CE-00E88C4199CB}" destId="{173DA3A6-F783-42D4-9ED8-FD330979BCEA}" srcOrd="4" destOrd="0" presId="urn:microsoft.com/office/officeart/2005/8/layout/hList1"/>
    <dgm:cxn modelId="{67AEDA95-4E81-49EB-9136-C42824BC288A}" type="presParOf" srcId="{173DA3A6-F783-42D4-9ED8-FD330979BCEA}" destId="{23D06E36-F688-4B37-8BB8-73015E665B0E}" srcOrd="0" destOrd="0" presId="urn:microsoft.com/office/officeart/2005/8/layout/hList1"/>
    <dgm:cxn modelId="{190091E1-69E5-482F-89E9-B5A6338D6BCD}" type="presParOf" srcId="{173DA3A6-F783-42D4-9ED8-FD330979BCEA}" destId="{EA81ED6A-A7EA-4137-A3DC-D16E79F1B93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9FC193-7A05-4631-B681-B56EAB543D3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57B86A-DEC1-407C-A1BB-5BF9ACCBCA6A}">
      <dgm:prSet phldrT="[Text]" custT="1"/>
      <dgm:spPr/>
      <dgm:t>
        <a:bodyPr/>
        <a:lstStyle/>
        <a:p>
          <a:r>
            <a:rPr lang="en-GB" sz="2000" b="1" kern="1200" dirty="0">
              <a:solidFill>
                <a:prstClr val="white"/>
              </a:solidFill>
              <a:latin typeface="Times New Roman" panose="02020603050405020304" pitchFamily="18" charset="0"/>
              <a:ea typeface="+mn-ea"/>
              <a:cs typeface="Times New Roman" panose="02020603050405020304" pitchFamily="18" charset="0"/>
            </a:rPr>
            <a:t> Class Imbalance</a:t>
          </a:r>
          <a:endParaRPr lang="en-US" sz="2000" b="1" kern="1200" dirty="0">
            <a:solidFill>
              <a:prstClr val="white"/>
            </a:solidFill>
            <a:latin typeface="Times New Roman" panose="02020603050405020304" pitchFamily="18" charset="0"/>
            <a:ea typeface="+mn-ea"/>
            <a:cs typeface="Times New Roman" panose="02020603050405020304" pitchFamily="18" charset="0"/>
          </a:endParaRPr>
        </a:p>
      </dgm:t>
    </dgm:pt>
    <dgm:pt modelId="{8CA7BF9B-8199-4683-AD57-CB0086659013}" type="parTrans" cxnId="{B12F0503-977A-4B5D-8CB7-420B041FF863}">
      <dgm:prSet/>
      <dgm:spPr/>
      <dgm:t>
        <a:bodyPr/>
        <a:lstStyle/>
        <a:p>
          <a:endParaRPr lang="en-US"/>
        </a:p>
      </dgm:t>
    </dgm:pt>
    <dgm:pt modelId="{F087F24E-A7D7-4DCE-B2A7-9B941289621A}" type="sibTrans" cxnId="{B12F0503-977A-4B5D-8CB7-420B041FF863}">
      <dgm:prSet/>
      <dgm:spPr/>
      <dgm:t>
        <a:bodyPr/>
        <a:lstStyle/>
        <a:p>
          <a:endParaRPr lang="en-US"/>
        </a:p>
      </dgm:t>
    </dgm:pt>
    <dgm:pt modelId="{4C8BFA56-3F75-4CAD-90A3-2F214D699322}">
      <dgm:prSet phldrT="[Text]" custT="1"/>
      <dgm:spPr/>
      <dgm:t>
        <a:bodyPr/>
        <a:lstStyle/>
        <a:p>
          <a:pPr algn="just">
            <a:lnSpc>
              <a:spcPct val="150000"/>
            </a:lnSpc>
            <a:buFont typeface="Wingdings" panose="05000000000000000000" pitchFamily="2" charset="2"/>
            <a:buChar char=""/>
          </a:pPr>
          <a:r>
            <a:rPr lang="en-GB" sz="1400" dirty="0">
              <a:latin typeface="Times New Roman" panose="02020603050405020304" pitchFamily="18" charset="0"/>
              <a:ea typeface="Tahoma" panose="020B0604030504040204" pitchFamily="34" charset="0"/>
              <a:cs typeface="Times New Roman" panose="02020603050405020304" pitchFamily="18" charset="0"/>
            </a:rPr>
            <a:t>Churn datasets often have more non-churners than churners, causing biased predictions. Address this with techniques like oversampling, under sampling, or class-weighted loss functions to improve model performance.</a:t>
          </a:r>
          <a:br>
            <a:rPr lang="en-GB" sz="2000" dirty="0"/>
          </a:b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9A6E3B20-A734-4412-84CF-0134D93D4B28}" type="parTrans" cxnId="{4CD5FCDD-1F8A-43A3-BD77-CBE3B3864C41}">
      <dgm:prSet/>
      <dgm:spPr/>
      <dgm:t>
        <a:bodyPr/>
        <a:lstStyle/>
        <a:p>
          <a:endParaRPr lang="en-US"/>
        </a:p>
      </dgm:t>
    </dgm:pt>
    <dgm:pt modelId="{7B50916F-B8BA-427F-B9F0-A301E54D7FB3}" type="sibTrans" cxnId="{4CD5FCDD-1F8A-43A3-BD77-CBE3B3864C41}">
      <dgm:prSet/>
      <dgm:spPr/>
      <dgm:t>
        <a:bodyPr/>
        <a:lstStyle/>
        <a:p>
          <a:endParaRPr lang="en-US"/>
        </a:p>
      </dgm:t>
    </dgm:pt>
    <dgm:pt modelId="{ABA77F75-8642-4931-8D7E-BE6C6DB9940D}">
      <dgm:prSet phldrT="[Text]" custT="1"/>
      <dgm:spPr/>
      <dgm:t>
        <a:bodyPr/>
        <a:lstStyle/>
        <a:p>
          <a:pPr marL="0" lvl="0" indent="0" algn="ctr" defTabSz="889000">
            <a:lnSpc>
              <a:spcPct val="90000"/>
            </a:lnSpc>
            <a:spcBef>
              <a:spcPct val="0"/>
            </a:spcBef>
            <a:spcAft>
              <a:spcPct val="35000"/>
            </a:spcAft>
            <a:buNone/>
          </a:pPr>
          <a:r>
            <a:rPr lang="en-GB" sz="2000" b="1" kern="1200" dirty="0">
              <a:solidFill>
                <a:prstClr val="white"/>
              </a:solidFill>
              <a:latin typeface="Times New Roman" panose="02020603050405020304" pitchFamily="18" charset="0"/>
              <a:ea typeface="+mn-ea"/>
              <a:cs typeface="Times New Roman" panose="02020603050405020304" pitchFamily="18" charset="0"/>
            </a:rPr>
            <a:t>Data Quality and Preprocessing</a:t>
          </a:r>
          <a:endParaRPr lang="en-US" sz="2000" b="1" kern="1200" dirty="0">
            <a:solidFill>
              <a:prstClr val="white"/>
            </a:solidFill>
            <a:latin typeface="Times New Roman" panose="02020603050405020304" pitchFamily="18" charset="0"/>
            <a:ea typeface="+mn-ea"/>
            <a:cs typeface="Times New Roman" panose="02020603050405020304" pitchFamily="18" charset="0"/>
          </a:endParaRPr>
        </a:p>
      </dgm:t>
    </dgm:pt>
    <dgm:pt modelId="{FCF9AE1B-B22B-4F91-BFD8-DDBBF762F128}" type="parTrans" cxnId="{D959B3EA-A66A-4B40-901C-93ECD4985A93}">
      <dgm:prSet/>
      <dgm:spPr/>
      <dgm:t>
        <a:bodyPr/>
        <a:lstStyle/>
        <a:p>
          <a:endParaRPr lang="en-US"/>
        </a:p>
      </dgm:t>
    </dgm:pt>
    <dgm:pt modelId="{1A095211-ADB0-42CA-9F24-F1BC942872F3}" type="sibTrans" cxnId="{D959B3EA-A66A-4B40-901C-93ECD4985A93}">
      <dgm:prSet/>
      <dgm:spPr/>
      <dgm:t>
        <a:bodyPr/>
        <a:lstStyle/>
        <a:p>
          <a:endParaRPr lang="en-US"/>
        </a:p>
      </dgm:t>
    </dgm:pt>
    <dgm:pt modelId="{611C3B18-07F8-4A66-9682-97E24AEF6014}">
      <dgm:prSet phldrT="[Text]" custT="1"/>
      <dgm:spPr/>
      <dgm:t>
        <a:bodyPr/>
        <a:lstStyle/>
        <a:p>
          <a:pPr algn="just">
            <a:lnSpc>
              <a:spcPct val="150000"/>
            </a:lnSpc>
            <a:buFont typeface="Wingdings" panose="05000000000000000000" pitchFamily="2" charset="2"/>
            <a:buChar char=""/>
          </a:pPr>
          <a:r>
            <a:rPr lang="en-GB" sz="1400" kern="1200" dirty="0">
              <a:solidFill>
                <a:prstClr val="black">
                  <a:hueOff val="0"/>
                  <a:satOff val="0"/>
                  <a:lumOff val="0"/>
                  <a:alphaOff val="0"/>
                </a:prstClr>
              </a:solidFill>
              <a:latin typeface="Times New Roman" panose="02020603050405020304" pitchFamily="18" charset="0"/>
              <a:ea typeface="Tahoma" panose="020B0604030504040204" pitchFamily="34" charset="0"/>
              <a:cs typeface="Times New Roman" panose="02020603050405020304" pitchFamily="18" charset="0"/>
            </a:rPr>
            <a:t>Issues like missing values, noise, and irrelevant features can reduce model accuracy. Preprocessing steps such as data cleaning, normalization, outlier detection, and feature selection are critical to enhance efficiency and accuracy..</a:t>
          </a:r>
          <a:endParaRPr lang="en-US" sz="1400" kern="1200" dirty="0">
            <a:solidFill>
              <a:prstClr val="black">
                <a:hueOff val="0"/>
                <a:satOff val="0"/>
                <a:lumOff val="0"/>
                <a:alphaOff val="0"/>
              </a:prstClr>
            </a:solidFill>
            <a:latin typeface="Times New Roman" panose="02020603050405020304" pitchFamily="18" charset="0"/>
            <a:ea typeface="Tahoma" panose="020B0604030504040204" pitchFamily="34" charset="0"/>
            <a:cs typeface="Times New Roman" panose="02020603050405020304" pitchFamily="18" charset="0"/>
          </a:endParaRPr>
        </a:p>
      </dgm:t>
    </dgm:pt>
    <dgm:pt modelId="{5940BF2D-F08A-4150-9A86-173D9242DE8C}" type="parTrans" cxnId="{D5D61B4C-1312-427C-BDCC-013237D8A488}">
      <dgm:prSet/>
      <dgm:spPr/>
      <dgm:t>
        <a:bodyPr/>
        <a:lstStyle/>
        <a:p>
          <a:endParaRPr lang="en-US"/>
        </a:p>
      </dgm:t>
    </dgm:pt>
    <dgm:pt modelId="{477660C6-2B6D-4FB8-B9A3-D555E2082C2A}" type="sibTrans" cxnId="{D5D61B4C-1312-427C-BDCC-013237D8A488}">
      <dgm:prSet/>
      <dgm:spPr/>
      <dgm:t>
        <a:bodyPr/>
        <a:lstStyle/>
        <a:p>
          <a:endParaRPr lang="en-US"/>
        </a:p>
      </dgm:t>
    </dgm:pt>
    <dgm:pt modelId="{DA5DFAD8-E443-4F53-9341-A0903BBBD378}">
      <dgm:prSet phldrT="[Text]" custT="1"/>
      <dgm:spPr/>
      <dgm:t>
        <a:bodyPr/>
        <a:lstStyle/>
        <a:p>
          <a:pPr marL="0" lvl="0" indent="0" algn="ctr" defTabSz="889000">
            <a:lnSpc>
              <a:spcPct val="90000"/>
            </a:lnSpc>
            <a:spcBef>
              <a:spcPct val="0"/>
            </a:spcBef>
            <a:spcAft>
              <a:spcPct val="35000"/>
            </a:spcAft>
            <a:buNone/>
          </a:pPr>
          <a:r>
            <a:rPr lang="en-GB" sz="2000" b="1" kern="1200" dirty="0">
              <a:solidFill>
                <a:prstClr val="white"/>
              </a:solidFill>
              <a:latin typeface="Times New Roman" panose="02020603050405020304" pitchFamily="18" charset="0"/>
              <a:ea typeface="+mn-ea"/>
              <a:cs typeface="Times New Roman" panose="02020603050405020304" pitchFamily="18" charset="0"/>
            </a:rPr>
            <a:t>Reactive vs. Proactive Challenges</a:t>
          </a:r>
          <a:endParaRPr lang="en-US" sz="2000" b="1" kern="1200" dirty="0">
            <a:solidFill>
              <a:prstClr val="white"/>
            </a:solidFill>
            <a:latin typeface="Times New Roman" panose="02020603050405020304" pitchFamily="18" charset="0"/>
            <a:ea typeface="+mn-ea"/>
            <a:cs typeface="Times New Roman" panose="02020603050405020304" pitchFamily="18" charset="0"/>
          </a:endParaRPr>
        </a:p>
      </dgm:t>
    </dgm:pt>
    <dgm:pt modelId="{F6012B3B-01B0-4E7C-A363-0177B95D3DD8}" type="parTrans" cxnId="{0073D4C3-F488-4F79-B637-186FAECF6BAD}">
      <dgm:prSet/>
      <dgm:spPr/>
      <dgm:t>
        <a:bodyPr/>
        <a:lstStyle/>
        <a:p>
          <a:endParaRPr lang="en-US"/>
        </a:p>
      </dgm:t>
    </dgm:pt>
    <dgm:pt modelId="{76D9F54E-47B3-4FE0-B465-AD673964072E}" type="sibTrans" cxnId="{0073D4C3-F488-4F79-B637-186FAECF6BAD}">
      <dgm:prSet/>
      <dgm:spPr/>
      <dgm:t>
        <a:bodyPr/>
        <a:lstStyle/>
        <a:p>
          <a:endParaRPr lang="en-US"/>
        </a:p>
      </dgm:t>
    </dgm:pt>
    <dgm:pt modelId="{6EE89B4E-BAED-4A90-B29D-70AF11256801}">
      <dgm:prSet phldrT="[Text]" custT="1"/>
      <dgm:spPr/>
      <dgm:t>
        <a:bodyPr/>
        <a:lstStyle/>
        <a:p>
          <a:pPr algn="just">
            <a:lnSpc>
              <a:spcPct val="150000"/>
            </a:lnSpc>
            <a:buFont typeface="Wingdings" panose="05000000000000000000" pitchFamily="2" charset="2"/>
            <a:buChar char=""/>
          </a:pPr>
          <a:r>
            <a:rPr lang="en-GB" sz="1400" kern="1200" dirty="0">
              <a:solidFill>
                <a:prstClr val="black">
                  <a:hueOff val="0"/>
                  <a:satOff val="0"/>
                  <a:lumOff val="0"/>
                  <a:alphaOff val="0"/>
                </a:prstClr>
              </a:solidFill>
              <a:latin typeface="Times New Roman" panose="02020603050405020304" pitchFamily="18" charset="0"/>
              <a:ea typeface="Tahoma" panose="020B0604030504040204" pitchFamily="34" charset="0"/>
              <a:cs typeface="Times New Roman" panose="02020603050405020304" pitchFamily="18" charset="0"/>
            </a:rPr>
            <a:t>Proactive churn management is ideal but complex. False positives may waste resources on unnecessary retention, while false negatives risk losing customers. Balancing these is crucial for effective strategy implementation.</a:t>
          </a:r>
          <a:endParaRPr lang="en-US" sz="1400" kern="1200" dirty="0">
            <a:solidFill>
              <a:prstClr val="black">
                <a:hueOff val="0"/>
                <a:satOff val="0"/>
                <a:lumOff val="0"/>
                <a:alphaOff val="0"/>
              </a:prstClr>
            </a:solidFill>
            <a:latin typeface="Times New Roman" panose="02020603050405020304" pitchFamily="18" charset="0"/>
            <a:ea typeface="Tahoma" panose="020B0604030504040204" pitchFamily="34" charset="0"/>
            <a:cs typeface="Times New Roman" panose="02020603050405020304" pitchFamily="18" charset="0"/>
          </a:endParaRPr>
        </a:p>
      </dgm:t>
    </dgm:pt>
    <dgm:pt modelId="{39BF20C7-31E5-452B-8EA2-17224A13C7FB}" type="parTrans" cxnId="{CA949A5F-9945-4C59-A233-D70AFFF70BDA}">
      <dgm:prSet/>
      <dgm:spPr/>
      <dgm:t>
        <a:bodyPr/>
        <a:lstStyle/>
        <a:p>
          <a:endParaRPr lang="en-US"/>
        </a:p>
      </dgm:t>
    </dgm:pt>
    <dgm:pt modelId="{E71503C3-CFB7-4144-AD9F-7A42A87A3A6B}" type="sibTrans" cxnId="{CA949A5F-9945-4C59-A233-D70AFFF70BDA}">
      <dgm:prSet/>
      <dgm:spPr/>
      <dgm:t>
        <a:bodyPr/>
        <a:lstStyle/>
        <a:p>
          <a:endParaRPr lang="en-US"/>
        </a:p>
      </dgm:t>
    </dgm:pt>
    <dgm:pt modelId="{DE3F77CF-6A8C-4783-A2CE-00E88C4199CB}" type="pres">
      <dgm:prSet presAssocID="{CF9FC193-7A05-4631-B681-B56EAB543D38}" presName="Name0" presStyleCnt="0">
        <dgm:presLayoutVars>
          <dgm:dir/>
          <dgm:animLvl val="lvl"/>
          <dgm:resizeHandles val="exact"/>
        </dgm:presLayoutVars>
      </dgm:prSet>
      <dgm:spPr/>
    </dgm:pt>
    <dgm:pt modelId="{4E69B62D-7E76-4E06-9330-583771E53BDE}" type="pres">
      <dgm:prSet presAssocID="{6857B86A-DEC1-407C-A1BB-5BF9ACCBCA6A}" presName="composite" presStyleCnt="0"/>
      <dgm:spPr/>
    </dgm:pt>
    <dgm:pt modelId="{F0C1B2C7-0B23-4FE8-AB0F-5877B88532DB}" type="pres">
      <dgm:prSet presAssocID="{6857B86A-DEC1-407C-A1BB-5BF9ACCBCA6A}" presName="parTx" presStyleLbl="alignNode1" presStyleIdx="0" presStyleCnt="3">
        <dgm:presLayoutVars>
          <dgm:chMax val="0"/>
          <dgm:chPref val="0"/>
          <dgm:bulletEnabled val="1"/>
        </dgm:presLayoutVars>
      </dgm:prSet>
      <dgm:spPr/>
    </dgm:pt>
    <dgm:pt modelId="{17CA1487-CDD9-4364-92F6-A11DBDAFE16C}" type="pres">
      <dgm:prSet presAssocID="{6857B86A-DEC1-407C-A1BB-5BF9ACCBCA6A}" presName="desTx" presStyleLbl="alignAccFollowNode1" presStyleIdx="0" presStyleCnt="3">
        <dgm:presLayoutVars>
          <dgm:bulletEnabled val="1"/>
        </dgm:presLayoutVars>
      </dgm:prSet>
      <dgm:spPr/>
    </dgm:pt>
    <dgm:pt modelId="{3FA24A66-31D3-4A69-B628-8BE88627B97D}" type="pres">
      <dgm:prSet presAssocID="{F087F24E-A7D7-4DCE-B2A7-9B941289621A}" presName="space" presStyleCnt="0"/>
      <dgm:spPr/>
    </dgm:pt>
    <dgm:pt modelId="{3B158D6E-E3AA-49BB-988A-758B59ED8F3B}" type="pres">
      <dgm:prSet presAssocID="{ABA77F75-8642-4931-8D7E-BE6C6DB9940D}" presName="composite" presStyleCnt="0"/>
      <dgm:spPr/>
    </dgm:pt>
    <dgm:pt modelId="{055A5EAB-EAE0-4501-8649-31F112FF9AD5}" type="pres">
      <dgm:prSet presAssocID="{ABA77F75-8642-4931-8D7E-BE6C6DB9940D}" presName="parTx" presStyleLbl="alignNode1" presStyleIdx="1" presStyleCnt="3">
        <dgm:presLayoutVars>
          <dgm:chMax val="0"/>
          <dgm:chPref val="0"/>
          <dgm:bulletEnabled val="1"/>
        </dgm:presLayoutVars>
      </dgm:prSet>
      <dgm:spPr/>
    </dgm:pt>
    <dgm:pt modelId="{E4FD5043-5612-43C5-B6AE-CCD431549399}" type="pres">
      <dgm:prSet presAssocID="{ABA77F75-8642-4931-8D7E-BE6C6DB9940D}" presName="desTx" presStyleLbl="alignAccFollowNode1" presStyleIdx="1" presStyleCnt="3">
        <dgm:presLayoutVars>
          <dgm:bulletEnabled val="1"/>
        </dgm:presLayoutVars>
      </dgm:prSet>
      <dgm:spPr/>
    </dgm:pt>
    <dgm:pt modelId="{3E20F600-AFBC-427F-8295-F096F694BC17}" type="pres">
      <dgm:prSet presAssocID="{1A095211-ADB0-42CA-9F24-F1BC942872F3}" presName="space" presStyleCnt="0"/>
      <dgm:spPr/>
    </dgm:pt>
    <dgm:pt modelId="{173DA3A6-F783-42D4-9ED8-FD330979BCEA}" type="pres">
      <dgm:prSet presAssocID="{DA5DFAD8-E443-4F53-9341-A0903BBBD378}" presName="composite" presStyleCnt="0"/>
      <dgm:spPr/>
    </dgm:pt>
    <dgm:pt modelId="{23D06E36-F688-4B37-8BB8-73015E665B0E}" type="pres">
      <dgm:prSet presAssocID="{DA5DFAD8-E443-4F53-9341-A0903BBBD378}" presName="parTx" presStyleLbl="alignNode1" presStyleIdx="2" presStyleCnt="3">
        <dgm:presLayoutVars>
          <dgm:chMax val="0"/>
          <dgm:chPref val="0"/>
          <dgm:bulletEnabled val="1"/>
        </dgm:presLayoutVars>
      </dgm:prSet>
      <dgm:spPr/>
    </dgm:pt>
    <dgm:pt modelId="{EA81ED6A-A7EA-4137-A3DC-D16E79F1B938}" type="pres">
      <dgm:prSet presAssocID="{DA5DFAD8-E443-4F53-9341-A0903BBBD378}" presName="desTx" presStyleLbl="alignAccFollowNode1" presStyleIdx="2" presStyleCnt="3">
        <dgm:presLayoutVars>
          <dgm:bulletEnabled val="1"/>
        </dgm:presLayoutVars>
      </dgm:prSet>
      <dgm:spPr/>
    </dgm:pt>
  </dgm:ptLst>
  <dgm:cxnLst>
    <dgm:cxn modelId="{B12F0503-977A-4B5D-8CB7-420B041FF863}" srcId="{CF9FC193-7A05-4631-B681-B56EAB543D38}" destId="{6857B86A-DEC1-407C-A1BB-5BF9ACCBCA6A}" srcOrd="0" destOrd="0" parTransId="{8CA7BF9B-8199-4683-AD57-CB0086659013}" sibTransId="{F087F24E-A7D7-4DCE-B2A7-9B941289621A}"/>
    <dgm:cxn modelId="{CA949A5F-9945-4C59-A233-D70AFFF70BDA}" srcId="{DA5DFAD8-E443-4F53-9341-A0903BBBD378}" destId="{6EE89B4E-BAED-4A90-B29D-70AF11256801}" srcOrd="0" destOrd="0" parTransId="{39BF20C7-31E5-452B-8EA2-17224A13C7FB}" sibTransId="{E71503C3-CFB7-4144-AD9F-7A42A87A3A6B}"/>
    <dgm:cxn modelId="{D5D61B4C-1312-427C-BDCC-013237D8A488}" srcId="{ABA77F75-8642-4931-8D7E-BE6C6DB9940D}" destId="{611C3B18-07F8-4A66-9682-97E24AEF6014}" srcOrd="0" destOrd="0" parTransId="{5940BF2D-F08A-4150-9A86-173D9242DE8C}" sibTransId="{477660C6-2B6D-4FB8-B9A3-D555E2082C2A}"/>
    <dgm:cxn modelId="{AAECF784-8F1D-4908-B93D-837F49AB8751}" type="presOf" srcId="{CF9FC193-7A05-4631-B681-B56EAB543D38}" destId="{DE3F77CF-6A8C-4783-A2CE-00E88C4199CB}" srcOrd="0" destOrd="0" presId="urn:microsoft.com/office/officeart/2005/8/layout/hList1"/>
    <dgm:cxn modelId="{2A048A8A-D3E9-4D78-97F5-CDA37AB1D412}" type="presOf" srcId="{DA5DFAD8-E443-4F53-9341-A0903BBBD378}" destId="{23D06E36-F688-4B37-8BB8-73015E665B0E}" srcOrd="0" destOrd="0" presId="urn:microsoft.com/office/officeart/2005/8/layout/hList1"/>
    <dgm:cxn modelId="{4BF1EEA1-6E89-4F91-BAE8-11038685C515}" type="presOf" srcId="{4C8BFA56-3F75-4CAD-90A3-2F214D699322}" destId="{17CA1487-CDD9-4364-92F6-A11DBDAFE16C}" srcOrd="0" destOrd="0" presId="urn:microsoft.com/office/officeart/2005/8/layout/hList1"/>
    <dgm:cxn modelId="{5F12E8B9-000C-441B-B9E7-99ED7A20363B}" type="presOf" srcId="{6857B86A-DEC1-407C-A1BB-5BF9ACCBCA6A}" destId="{F0C1B2C7-0B23-4FE8-AB0F-5877B88532DB}" srcOrd="0" destOrd="0" presId="urn:microsoft.com/office/officeart/2005/8/layout/hList1"/>
    <dgm:cxn modelId="{0073D4C3-F488-4F79-B637-186FAECF6BAD}" srcId="{CF9FC193-7A05-4631-B681-B56EAB543D38}" destId="{DA5DFAD8-E443-4F53-9341-A0903BBBD378}" srcOrd="2" destOrd="0" parTransId="{F6012B3B-01B0-4E7C-A363-0177B95D3DD8}" sibTransId="{76D9F54E-47B3-4FE0-B465-AD673964072E}"/>
    <dgm:cxn modelId="{4E21C5D3-FA97-4E62-8CC9-01B68E76021E}" type="presOf" srcId="{ABA77F75-8642-4931-8D7E-BE6C6DB9940D}" destId="{055A5EAB-EAE0-4501-8649-31F112FF9AD5}" srcOrd="0" destOrd="0" presId="urn:microsoft.com/office/officeart/2005/8/layout/hList1"/>
    <dgm:cxn modelId="{4CD5FCDD-1F8A-43A3-BD77-CBE3B3864C41}" srcId="{6857B86A-DEC1-407C-A1BB-5BF9ACCBCA6A}" destId="{4C8BFA56-3F75-4CAD-90A3-2F214D699322}" srcOrd="0" destOrd="0" parTransId="{9A6E3B20-A734-4412-84CF-0134D93D4B28}" sibTransId="{7B50916F-B8BA-427F-B9F0-A301E54D7FB3}"/>
    <dgm:cxn modelId="{58D887E9-04DA-4285-827F-DA6F12BD080E}" type="presOf" srcId="{611C3B18-07F8-4A66-9682-97E24AEF6014}" destId="{E4FD5043-5612-43C5-B6AE-CCD431549399}" srcOrd="0" destOrd="0" presId="urn:microsoft.com/office/officeart/2005/8/layout/hList1"/>
    <dgm:cxn modelId="{D959B3EA-A66A-4B40-901C-93ECD4985A93}" srcId="{CF9FC193-7A05-4631-B681-B56EAB543D38}" destId="{ABA77F75-8642-4931-8D7E-BE6C6DB9940D}" srcOrd="1" destOrd="0" parTransId="{FCF9AE1B-B22B-4F91-BFD8-DDBBF762F128}" sibTransId="{1A095211-ADB0-42CA-9F24-F1BC942872F3}"/>
    <dgm:cxn modelId="{765D4AFC-C3A4-4F8B-A000-988DC6C44800}" type="presOf" srcId="{6EE89B4E-BAED-4A90-B29D-70AF11256801}" destId="{EA81ED6A-A7EA-4137-A3DC-D16E79F1B938}" srcOrd="0" destOrd="0" presId="urn:microsoft.com/office/officeart/2005/8/layout/hList1"/>
    <dgm:cxn modelId="{1F4D79B9-0A03-4486-BB92-D4BA991ED70D}" type="presParOf" srcId="{DE3F77CF-6A8C-4783-A2CE-00E88C4199CB}" destId="{4E69B62D-7E76-4E06-9330-583771E53BDE}" srcOrd="0" destOrd="0" presId="urn:microsoft.com/office/officeart/2005/8/layout/hList1"/>
    <dgm:cxn modelId="{EFFE150E-7CB3-4A38-AC57-820444F8E7BA}" type="presParOf" srcId="{4E69B62D-7E76-4E06-9330-583771E53BDE}" destId="{F0C1B2C7-0B23-4FE8-AB0F-5877B88532DB}" srcOrd="0" destOrd="0" presId="urn:microsoft.com/office/officeart/2005/8/layout/hList1"/>
    <dgm:cxn modelId="{332F5817-5A55-4FC1-BA35-DBB23A0AD13C}" type="presParOf" srcId="{4E69B62D-7E76-4E06-9330-583771E53BDE}" destId="{17CA1487-CDD9-4364-92F6-A11DBDAFE16C}" srcOrd="1" destOrd="0" presId="urn:microsoft.com/office/officeart/2005/8/layout/hList1"/>
    <dgm:cxn modelId="{697E9D8E-F51C-4123-B62B-291815C4E7C1}" type="presParOf" srcId="{DE3F77CF-6A8C-4783-A2CE-00E88C4199CB}" destId="{3FA24A66-31D3-4A69-B628-8BE88627B97D}" srcOrd="1" destOrd="0" presId="urn:microsoft.com/office/officeart/2005/8/layout/hList1"/>
    <dgm:cxn modelId="{A09CCE6C-77C7-4B5A-B9DA-7E705F8B286E}" type="presParOf" srcId="{DE3F77CF-6A8C-4783-A2CE-00E88C4199CB}" destId="{3B158D6E-E3AA-49BB-988A-758B59ED8F3B}" srcOrd="2" destOrd="0" presId="urn:microsoft.com/office/officeart/2005/8/layout/hList1"/>
    <dgm:cxn modelId="{817F5423-5421-4F7E-968E-B3D3A624058B}" type="presParOf" srcId="{3B158D6E-E3AA-49BB-988A-758B59ED8F3B}" destId="{055A5EAB-EAE0-4501-8649-31F112FF9AD5}" srcOrd="0" destOrd="0" presId="urn:microsoft.com/office/officeart/2005/8/layout/hList1"/>
    <dgm:cxn modelId="{63113D3E-83F3-4A52-BAD6-246138FEC15C}" type="presParOf" srcId="{3B158D6E-E3AA-49BB-988A-758B59ED8F3B}" destId="{E4FD5043-5612-43C5-B6AE-CCD431549399}" srcOrd="1" destOrd="0" presId="urn:microsoft.com/office/officeart/2005/8/layout/hList1"/>
    <dgm:cxn modelId="{6DF49720-E4F0-4625-B768-1FADCBFE92E0}" type="presParOf" srcId="{DE3F77CF-6A8C-4783-A2CE-00E88C4199CB}" destId="{3E20F600-AFBC-427F-8295-F096F694BC17}" srcOrd="3" destOrd="0" presId="urn:microsoft.com/office/officeart/2005/8/layout/hList1"/>
    <dgm:cxn modelId="{C0F7FF12-72ED-4C65-8A42-67FCEE3903CF}" type="presParOf" srcId="{DE3F77CF-6A8C-4783-A2CE-00E88C4199CB}" destId="{173DA3A6-F783-42D4-9ED8-FD330979BCEA}" srcOrd="4" destOrd="0" presId="urn:microsoft.com/office/officeart/2005/8/layout/hList1"/>
    <dgm:cxn modelId="{67AEDA95-4E81-49EB-9136-C42824BC288A}" type="presParOf" srcId="{173DA3A6-F783-42D4-9ED8-FD330979BCEA}" destId="{23D06E36-F688-4B37-8BB8-73015E665B0E}" srcOrd="0" destOrd="0" presId="urn:microsoft.com/office/officeart/2005/8/layout/hList1"/>
    <dgm:cxn modelId="{190091E1-69E5-482F-89E9-B5A6338D6BCD}" type="presParOf" srcId="{173DA3A6-F783-42D4-9ED8-FD330979BCEA}" destId="{EA81ED6A-A7EA-4137-A3DC-D16E79F1B93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1B2C7-0B23-4FE8-AB0F-5877B88532DB}">
      <dsp:nvSpPr>
        <dsp:cNvPr id="0" name=""/>
        <dsp:cNvSpPr/>
      </dsp:nvSpPr>
      <dsp:spPr>
        <a:xfrm>
          <a:off x="3535" y="129253"/>
          <a:ext cx="3447370" cy="137894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GB" sz="2000" b="1" kern="1200" dirty="0">
              <a:solidFill>
                <a:prstClr val="white"/>
              </a:solidFill>
              <a:latin typeface="Times New Roman" panose="02020603050405020304" pitchFamily="18" charset="0"/>
              <a:ea typeface="+mn-ea"/>
              <a:cs typeface="Times New Roman" panose="02020603050405020304" pitchFamily="18" charset="0"/>
            </a:rPr>
            <a:t>Reduce Customer Churn</a:t>
          </a:r>
          <a:endParaRPr lang="en-US" sz="2000" b="1" kern="1200" dirty="0">
            <a:solidFill>
              <a:prstClr val="white"/>
            </a:solidFill>
            <a:latin typeface="Times New Roman" panose="02020603050405020304" pitchFamily="18" charset="0"/>
            <a:ea typeface="+mn-ea"/>
            <a:cs typeface="Times New Roman" panose="02020603050405020304" pitchFamily="18" charset="0"/>
          </a:endParaRPr>
        </a:p>
      </dsp:txBody>
      <dsp:txXfrm>
        <a:off x="3535" y="129253"/>
        <a:ext cx="3447370" cy="1378948"/>
      </dsp:txXfrm>
    </dsp:sp>
    <dsp:sp modelId="{17CA1487-CDD9-4364-92F6-A11DBDAFE16C}">
      <dsp:nvSpPr>
        <dsp:cNvPr id="0" name=""/>
        <dsp:cNvSpPr/>
      </dsp:nvSpPr>
      <dsp:spPr>
        <a:xfrm>
          <a:off x="3535" y="1508202"/>
          <a:ext cx="3447370" cy="28548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just" defTabSz="622300">
            <a:lnSpc>
              <a:spcPct val="150000"/>
            </a:lnSpc>
            <a:spcBef>
              <a:spcPct val="0"/>
            </a:spcBef>
            <a:spcAft>
              <a:spcPct val="15000"/>
            </a:spcAft>
            <a:buFont typeface="Wingdings" panose="05000000000000000000" pitchFamily="2" charset="2"/>
            <a:buChar char=""/>
          </a:pPr>
          <a:r>
            <a:rPr lang="en-GB" sz="1400" kern="1200" dirty="0">
              <a:latin typeface="Times New Roman" panose="02020603050405020304" pitchFamily="18" charset="0"/>
              <a:ea typeface="Tahoma" panose="020B0604030504040204" pitchFamily="34" charset="0"/>
              <a:cs typeface="Times New Roman" panose="02020603050405020304" pitchFamily="18" charset="0"/>
            </a:rPr>
            <a:t>Identify high-risk customers using historical data and behavioural patterns like complaints or reduced usage. Proactively address dissatisfaction to minimize churn and retain revenue, as retaining customers is more cost-effective than acquiring new ones</a:t>
          </a:r>
          <a:r>
            <a:rPr lang="en-GB" sz="1400" kern="1200" dirty="0">
              <a:latin typeface="Tahoma" panose="020B0604030504040204" pitchFamily="34" charset="0"/>
              <a:ea typeface="Tahoma" panose="020B0604030504040204" pitchFamily="34" charset="0"/>
              <a:cs typeface="Tahoma" panose="020B0604030504040204" pitchFamily="34" charset="0"/>
            </a:rPr>
            <a:t>.</a:t>
          </a:r>
          <a:br>
            <a:rPr lang="en-GB" sz="2000" kern="1200" dirty="0"/>
          </a:br>
          <a:endParaRPr lang="en-US" sz="2000" kern="1200" dirty="0">
            <a:latin typeface="Tahoma" panose="020B0604030504040204" pitchFamily="34" charset="0"/>
            <a:ea typeface="Tahoma" panose="020B0604030504040204" pitchFamily="34" charset="0"/>
            <a:cs typeface="Tahoma" panose="020B0604030504040204" pitchFamily="34" charset="0"/>
          </a:endParaRPr>
        </a:p>
      </dsp:txBody>
      <dsp:txXfrm>
        <a:off x="3535" y="1508202"/>
        <a:ext cx="3447370" cy="2854800"/>
      </dsp:txXfrm>
    </dsp:sp>
    <dsp:sp modelId="{055A5EAB-EAE0-4501-8649-31F112FF9AD5}">
      <dsp:nvSpPr>
        <dsp:cNvPr id="0" name=""/>
        <dsp:cNvSpPr/>
      </dsp:nvSpPr>
      <dsp:spPr>
        <a:xfrm>
          <a:off x="3933537" y="129253"/>
          <a:ext cx="3447370" cy="137894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GB" sz="2000" b="1" kern="1200" dirty="0">
              <a:solidFill>
                <a:prstClr val="white"/>
              </a:solidFill>
              <a:latin typeface="Times New Roman" panose="02020603050405020304" pitchFamily="18" charset="0"/>
              <a:ea typeface="+mn-ea"/>
              <a:cs typeface="Times New Roman" panose="02020603050405020304" pitchFamily="18" charset="0"/>
            </a:rPr>
            <a:t>Enhance Customer Retention</a:t>
          </a:r>
          <a:endParaRPr lang="en-US" sz="2000" b="1" kern="1200" dirty="0">
            <a:solidFill>
              <a:prstClr val="white"/>
            </a:solidFill>
            <a:latin typeface="Times New Roman" panose="02020603050405020304" pitchFamily="18" charset="0"/>
            <a:ea typeface="+mn-ea"/>
            <a:cs typeface="Times New Roman" panose="02020603050405020304" pitchFamily="18" charset="0"/>
          </a:endParaRPr>
        </a:p>
      </dsp:txBody>
      <dsp:txXfrm>
        <a:off x="3933537" y="129253"/>
        <a:ext cx="3447370" cy="1378948"/>
      </dsp:txXfrm>
    </dsp:sp>
    <dsp:sp modelId="{E4FD5043-5612-43C5-B6AE-CCD431549399}">
      <dsp:nvSpPr>
        <dsp:cNvPr id="0" name=""/>
        <dsp:cNvSpPr/>
      </dsp:nvSpPr>
      <dsp:spPr>
        <a:xfrm>
          <a:off x="3933537" y="1508202"/>
          <a:ext cx="3447370" cy="28548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just" defTabSz="622300">
            <a:lnSpc>
              <a:spcPct val="150000"/>
            </a:lnSpc>
            <a:spcBef>
              <a:spcPct val="0"/>
            </a:spcBef>
            <a:spcAft>
              <a:spcPct val="15000"/>
            </a:spcAft>
            <a:buFont typeface="Wingdings" panose="05000000000000000000" pitchFamily="2" charset="2"/>
            <a:buChar char=""/>
          </a:pPr>
          <a:r>
            <a:rPr lang="en-GB" sz="1400" kern="1200" dirty="0">
              <a:solidFill>
                <a:prstClr val="black">
                  <a:hueOff val="0"/>
                  <a:satOff val="0"/>
                  <a:lumOff val="0"/>
                  <a:alphaOff val="0"/>
                </a:prstClr>
              </a:solidFill>
              <a:latin typeface="Times New Roman" panose="02020603050405020304" pitchFamily="18" charset="0"/>
              <a:ea typeface="Tahoma" panose="020B0604030504040204" pitchFamily="34" charset="0"/>
              <a:cs typeface="Times New Roman" panose="02020603050405020304" pitchFamily="18" charset="0"/>
            </a:rPr>
            <a:t>Deploy targeted strategies such as personalized offers, loyalty rewards, and prioritized customer support to address concerns and improve customer experience.</a:t>
          </a:r>
          <a:endParaRPr lang="en-US" sz="1400" kern="1200" dirty="0">
            <a:solidFill>
              <a:prstClr val="black">
                <a:hueOff val="0"/>
                <a:satOff val="0"/>
                <a:lumOff val="0"/>
                <a:alphaOff val="0"/>
              </a:prstClr>
            </a:solidFill>
            <a:latin typeface="Times New Roman" panose="02020603050405020304" pitchFamily="18" charset="0"/>
            <a:ea typeface="Tahoma" panose="020B0604030504040204" pitchFamily="34" charset="0"/>
            <a:cs typeface="Times New Roman" panose="02020603050405020304" pitchFamily="18" charset="0"/>
          </a:endParaRPr>
        </a:p>
      </dsp:txBody>
      <dsp:txXfrm>
        <a:off x="3933537" y="1508202"/>
        <a:ext cx="3447370" cy="2854800"/>
      </dsp:txXfrm>
    </dsp:sp>
    <dsp:sp modelId="{23D06E36-F688-4B37-8BB8-73015E665B0E}">
      <dsp:nvSpPr>
        <dsp:cNvPr id="0" name=""/>
        <dsp:cNvSpPr/>
      </dsp:nvSpPr>
      <dsp:spPr>
        <a:xfrm>
          <a:off x="7863539" y="129253"/>
          <a:ext cx="3447370" cy="137894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GB" sz="2000" b="1" kern="1200" dirty="0">
              <a:solidFill>
                <a:prstClr val="white"/>
              </a:solidFill>
              <a:latin typeface="Times New Roman" panose="02020603050405020304" pitchFamily="18" charset="0"/>
              <a:ea typeface="+mn-ea"/>
              <a:cs typeface="Times New Roman" panose="02020603050405020304" pitchFamily="18" charset="0"/>
            </a:rPr>
            <a:t>Improve Customer Satisfaction and Loyalty</a:t>
          </a:r>
          <a:endParaRPr lang="en-US" sz="2000" b="1" kern="1200" dirty="0">
            <a:solidFill>
              <a:prstClr val="white"/>
            </a:solidFill>
            <a:latin typeface="Times New Roman" panose="02020603050405020304" pitchFamily="18" charset="0"/>
            <a:ea typeface="+mn-ea"/>
            <a:cs typeface="Times New Roman" panose="02020603050405020304" pitchFamily="18" charset="0"/>
          </a:endParaRPr>
        </a:p>
      </dsp:txBody>
      <dsp:txXfrm>
        <a:off x="7863539" y="129253"/>
        <a:ext cx="3447370" cy="1378948"/>
      </dsp:txXfrm>
    </dsp:sp>
    <dsp:sp modelId="{EA81ED6A-A7EA-4137-A3DC-D16E79F1B938}">
      <dsp:nvSpPr>
        <dsp:cNvPr id="0" name=""/>
        <dsp:cNvSpPr/>
      </dsp:nvSpPr>
      <dsp:spPr>
        <a:xfrm>
          <a:off x="7863539" y="1508202"/>
          <a:ext cx="3447370" cy="28548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just" defTabSz="622300">
            <a:lnSpc>
              <a:spcPct val="150000"/>
            </a:lnSpc>
            <a:spcBef>
              <a:spcPct val="0"/>
            </a:spcBef>
            <a:spcAft>
              <a:spcPct val="15000"/>
            </a:spcAft>
            <a:buFont typeface="Wingdings" panose="05000000000000000000" pitchFamily="2" charset="2"/>
            <a:buChar char=""/>
          </a:pPr>
          <a:r>
            <a:rPr lang="en-GB" sz="1400" kern="1200" dirty="0">
              <a:solidFill>
                <a:prstClr val="black">
                  <a:hueOff val="0"/>
                  <a:satOff val="0"/>
                  <a:lumOff val="0"/>
                  <a:alphaOff val="0"/>
                </a:prstClr>
              </a:solidFill>
              <a:latin typeface="Times New Roman" panose="02020603050405020304" pitchFamily="18" charset="0"/>
              <a:ea typeface="Tahoma" panose="020B0604030504040204" pitchFamily="34" charset="0"/>
              <a:cs typeface="Times New Roman" panose="02020603050405020304" pitchFamily="18" charset="0"/>
            </a:rPr>
            <a:t>Address dissatisfaction factors like poor service quality and unresponsive support by enhancing service reliability, resolving issues promptly, and offering transparent pricing. Use feedback systems to implement improvements, fostering loyalty and turning at-risk customers into advocates.</a:t>
          </a:r>
          <a:endParaRPr lang="en-US" sz="1400" kern="1200" dirty="0">
            <a:solidFill>
              <a:prstClr val="black">
                <a:hueOff val="0"/>
                <a:satOff val="0"/>
                <a:lumOff val="0"/>
                <a:alphaOff val="0"/>
              </a:prstClr>
            </a:solidFill>
            <a:latin typeface="Times New Roman" panose="02020603050405020304" pitchFamily="18" charset="0"/>
            <a:ea typeface="Tahoma" panose="020B0604030504040204" pitchFamily="34" charset="0"/>
            <a:cs typeface="Times New Roman" panose="02020603050405020304" pitchFamily="18" charset="0"/>
          </a:endParaRPr>
        </a:p>
      </dsp:txBody>
      <dsp:txXfrm>
        <a:off x="7863539" y="1508202"/>
        <a:ext cx="3447370" cy="2854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1B2C7-0B23-4FE8-AB0F-5877B88532DB}">
      <dsp:nvSpPr>
        <dsp:cNvPr id="0" name=""/>
        <dsp:cNvSpPr/>
      </dsp:nvSpPr>
      <dsp:spPr>
        <a:xfrm>
          <a:off x="3535" y="129253"/>
          <a:ext cx="3447370" cy="137894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GB" sz="2000" b="1" kern="1200" dirty="0">
              <a:solidFill>
                <a:prstClr val="white"/>
              </a:solidFill>
              <a:latin typeface="Times New Roman" panose="02020603050405020304" pitchFamily="18" charset="0"/>
              <a:ea typeface="+mn-ea"/>
              <a:cs typeface="Times New Roman" panose="02020603050405020304" pitchFamily="18" charset="0"/>
            </a:rPr>
            <a:t> Class Imbalance</a:t>
          </a:r>
          <a:endParaRPr lang="en-US" sz="2000" b="1" kern="1200" dirty="0">
            <a:solidFill>
              <a:prstClr val="white"/>
            </a:solidFill>
            <a:latin typeface="Times New Roman" panose="02020603050405020304" pitchFamily="18" charset="0"/>
            <a:ea typeface="+mn-ea"/>
            <a:cs typeface="Times New Roman" panose="02020603050405020304" pitchFamily="18" charset="0"/>
          </a:endParaRPr>
        </a:p>
      </dsp:txBody>
      <dsp:txXfrm>
        <a:off x="3535" y="129253"/>
        <a:ext cx="3447370" cy="1378948"/>
      </dsp:txXfrm>
    </dsp:sp>
    <dsp:sp modelId="{17CA1487-CDD9-4364-92F6-A11DBDAFE16C}">
      <dsp:nvSpPr>
        <dsp:cNvPr id="0" name=""/>
        <dsp:cNvSpPr/>
      </dsp:nvSpPr>
      <dsp:spPr>
        <a:xfrm>
          <a:off x="3535" y="1508202"/>
          <a:ext cx="3447370" cy="28548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just" defTabSz="622300">
            <a:lnSpc>
              <a:spcPct val="150000"/>
            </a:lnSpc>
            <a:spcBef>
              <a:spcPct val="0"/>
            </a:spcBef>
            <a:spcAft>
              <a:spcPct val="15000"/>
            </a:spcAft>
            <a:buFont typeface="Wingdings" panose="05000000000000000000" pitchFamily="2" charset="2"/>
            <a:buChar char=""/>
          </a:pPr>
          <a:r>
            <a:rPr lang="en-GB" sz="1400" kern="1200" dirty="0">
              <a:latin typeface="Times New Roman" panose="02020603050405020304" pitchFamily="18" charset="0"/>
              <a:ea typeface="Tahoma" panose="020B0604030504040204" pitchFamily="34" charset="0"/>
              <a:cs typeface="Times New Roman" panose="02020603050405020304" pitchFamily="18" charset="0"/>
            </a:rPr>
            <a:t>Churn datasets often have more non-churners than churners, causing biased predictions. Address this with techniques like oversampling, under sampling, or class-weighted loss functions to improve model performance.</a:t>
          </a:r>
          <a:br>
            <a:rPr lang="en-GB" sz="2000" kern="1200" dirty="0"/>
          </a:br>
          <a:endParaRPr lang="en-US" sz="2000" kern="1200" dirty="0">
            <a:latin typeface="Tahoma" panose="020B0604030504040204" pitchFamily="34" charset="0"/>
            <a:ea typeface="Tahoma" panose="020B0604030504040204" pitchFamily="34" charset="0"/>
            <a:cs typeface="Tahoma" panose="020B0604030504040204" pitchFamily="34" charset="0"/>
          </a:endParaRPr>
        </a:p>
      </dsp:txBody>
      <dsp:txXfrm>
        <a:off x="3535" y="1508202"/>
        <a:ext cx="3447370" cy="2854800"/>
      </dsp:txXfrm>
    </dsp:sp>
    <dsp:sp modelId="{055A5EAB-EAE0-4501-8649-31F112FF9AD5}">
      <dsp:nvSpPr>
        <dsp:cNvPr id="0" name=""/>
        <dsp:cNvSpPr/>
      </dsp:nvSpPr>
      <dsp:spPr>
        <a:xfrm>
          <a:off x="3933537" y="129253"/>
          <a:ext cx="3447370" cy="137894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GB" sz="2000" b="1" kern="1200" dirty="0">
              <a:solidFill>
                <a:prstClr val="white"/>
              </a:solidFill>
              <a:latin typeface="Times New Roman" panose="02020603050405020304" pitchFamily="18" charset="0"/>
              <a:ea typeface="+mn-ea"/>
              <a:cs typeface="Times New Roman" panose="02020603050405020304" pitchFamily="18" charset="0"/>
            </a:rPr>
            <a:t>Data Quality and Preprocessing</a:t>
          </a:r>
          <a:endParaRPr lang="en-US" sz="2000" b="1" kern="1200" dirty="0">
            <a:solidFill>
              <a:prstClr val="white"/>
            </a:solidFill>
            <a:latin typeface="Times New Roman" panose="02020603050405020304" pitchFamily="18" charset="0"/>
            <a:ea typeface="+mn-ea"/>
            <a:cs typeface="Times New Roman" panose="02020603050405020304" pitchFamily="18" charset="0"/>
          </a:endParaRPr>
        </a:p>
      </dsp:txBody>
      <dsp:txXfrm>
        <a:off x="3933537" y="129253"/>
        <a:ext cx="3447370" cy="1378948"/>
      </dsp:txXfrm>
    </dsp:sp>
    <dsp:sp modelId="{E4FD5043-5612-43C5-B6AE-CCD431549399}">
      <dsp:nvSpPr>
        <dsp:cNvPr id="0" name=""/>
        <dsp:cNvSpPr/>
      </dsp:nvSpPr>
      <dsp:spPr>
        <a:xfrm>
          <a:off x="3933537" y="1508202"/>
          <a:ext cx="3447370" cy="28548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just" defTabSz="622300">
            <a:lnSpc>
              <a:spcPct val="150000"/>
            </a:lnSpc>
            <a:spcBef>
              <a:spcPct val="0"/>
            </a:spcBef>
            <a:spcAft>
              <a:spcPct val="15000"/>
            </a:spcAft>
            <a:buFont typeface="Wingdings" panose="05000000000000000000" pitchFamily="2" charset="2"/>
            <a:buChar char=""/>
          </a:pPr>
          <a:r>
            <a:rPr lang="en-GB" sz="1400" kern="1200" dirty="0">
              <a:solidFill>
                <a:prstClr val="black">
                  <a:hueOff val="0"/>
                  <a:satOff val="0"/>
                  <a:lumOff val="0"/>
                  <a:alphaOff val="0"/>
                </a:prstClr>
              </a:solidFill>
              <a:latin typeface="Times New Roman" panose="02020603050405020304" pitchFamily="18" charset="0"/>
              <a:ea typeface="Tahoma" panose="020B0604030504040204" pitchFamily="34" charset="0"/>
              <a:cs typeface="Times New Roman" panose="02020603050405020304" pitchFamily="18" charset="0"/>
            </a:rPr>
            <a:t>Issues like missing values, noise, and irrelevant features can reduce model accuracy. Preprocessing steps such as data cleaning, normalization, outlier detection, and feature selection are critical to enhance efficiency and accuracy..</a:t>
          </a:r>
          <a:endParaRPr lang="en-US" sz="1400" kern="1200" dirty="0">
            <a:solidFill>
              <a:prstClr val="black">
                <a:hueOff val="0"/>
                <a:satOff val="0"/>
                <a:lumOff val="0"/>
                <a:alphaOff val="0"/>
              </a:prstClr>
            </a:solidFill>
            <a:latin typeface="Times New Roman" panose="02020603050405020304" pitchFamily="18" charset="0"/>
            <a:ea typeface="Tahoma" panose="020B0604030504040204" pitchFamily="34" charset="0"/>
            <a:cs typeface="Times New Roman" panose="02020603050405020304" pitchFamily="18" charset="0"/>
          </a:endParaRPr>
        </a:p>
      </dsp:txBody>
      <dsp:txXfrm>
        <a:off x="3933537" y="1508202"/>
        <a:ext cx="3447370" cy="2854800"/>
      </dsp:txXfrm>
    </dsp:sp>
    <dsp:sp modelId="{23D06E36-F688-4B37-8BB8-73015E665B0E}">
      <dsp:nvSpPr>
        <dsp:cNvPr id="0" name=""/>
        <dsp:cNvSpPr/>
      </dsp:nvSpPr>
      <dsp:spPr>
        <a:xfrm>
          <a:off x="7863539" y="129253"/>
          <a:ext cx="3447370" cy="137894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GB" sz="2000" b="1" kern="1200" dirty="0">
              <a:solidFill>
                <a:prstClr val="white"/>
              </a:solidFill>
              <a:latin typeface="Times New Roman" panose="02020603050405020304" pitchFamily="18" charset="0"/>
              <a:ea typeface="+mn-ea"/>
              <a:cs typeface="Times New Roman" panose="02020603050405020304" pitchFamily="18" charset="0"/>
            </a:rPr>
            <a:t>Reactive vs. Proactive Challenges</a:t>
          </a:r>
          <a:endParaRPr lang="en-US" sz="2000" b="1" kern="1200" dirty="0">
            <a:solidFill>
              <a:prstClr val="white"/>
            </a:solidFill>
            <a:latin typeface="Times New Roman" panose="02020603050405020304" pitchFamily="18" charset="0"/>
            <a:ea typeface="+mn-ea"/>
            <a:cs typeface="Times New Roman" panose="02020603050405020304" pitchFamily="18" charset="0"/>
          </a:endParaRPr>
        </a:p>
      </dsp:txBody>
      <dsp:txXfrm>
        <a:off x="7863539" y="129253"/>
        <a:ext cx="3447370" cy="1378948"/>
      </dsp:txXfrm>
    </dsp:sp>
    <dsp:sp modelId="{EA81ED6A-A7EA-4137-A3DC-D16E79F1B938}">
      <dsp:nvSpPr>
        <dsp:cNvPr id="0" name=""/>
        <dsp:cNvSpPr/>
      </dsp:nvSpPr>
      <dsp:spPr>
        <a:xfrm>
          <a:off x="7863539" y="1508202"/>
          <a:ext cx="3447370" cy="28548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just" defTabSz="622300">
            <a:lnSpc>
              <a:spcPct val="150000"/>
            </a:lnSpc>
            <a:spcBef>
              <a:spcPct val="0"/>
            </a:spcBef>
            <a:spcAft>
              <a:spcPct val="15000"/>
            </a:spcAft>
            <a:buFont typeface="Wingdings" panose="05000000000000000000" pitchFamily="2" charset="2"/>
            <a:buChar char=""/>
          </a:pPr>
          <a:r>
            <a:rPr lang="en-GB" sz="1400" kern="1200" dirty="0">
              <a:solidFill>
                <a:prstClr val="black">
                  <a:hueOff val="0"/>
                  <a:satOff val="0"/>
                  <a:lumOff val="0"/>
                  <a:alphaOff val="0"/>
                </a:prstClr>
              </a:solidFill>
              <a:latin typeface="Times New Roman" panose="02020603050405020304" pitchFamily="18" charset="0"/>
              <a:ea typeface="Tahoma" panose="020B0604030504040204" pitchFamily="34" charset="0"/>
              <a:cs typeface="Times New Roman" panose="02020603050405020304" pitchFamily="18" charset="0"/>
            </a:rPr>
            <a:t>Proactive churn management is ideal but complex. False positives may waste resources on unnecessary retention, while false negatives risk losing customers. Balancing these is crucial for effective strategy implementation.</a:t>
          </a:r>
          <a:endParaRPr lang="en-US" sz="1400" kern="1200" dirty="0">
            <a:solidFill>
              <a:prstClr val="black">
                <a:hueOff val="0"/>
                <a:satOff val="0"/>
                <a:lumOff val="0"/>
                <a:alphaOff val="0"/>
              </a:prstClr>
            </a:solidFill>
            <a:latin typeface="Times New Roman" panose="02020603050405020304" pitchFamily="18" charset="0"/>
            <a:ea typeface="Tahoma" panose="020B0604030504040204" pitchFamily="34" charset="0"/>
            <a:cs typeface="Times New Roman" panose="02020603050405020304" pitchFamily="18" charset="0"/>
          </a:endParaRPr>
        </a:p>
      </dsp:txBody>
      <dsp:txXfrm>
        <a:off x="7863539" y="1508202"/>
        <a:ext cx="3447370" cy="28548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12/12/2024</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12/12/2024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12/12/2024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12/12/2024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1700212" y="1981200"/>
            <a:ext cx="8791575" cy="2387600"/>
          </a:xfrm>
        </p:spPr>
        <p:txBody>
          <a:bodyPr>
            <a:normAutofit/>
          </a:bodyPr>
          <a:lstStyle/>
          <a:p>
            <a:pPr algn="ctr"/>
            <a:r>
              <a:rPr lang="en-US" sz="5400" dirty="0">
                <a:latin typeface="Rockwell" panose="02060603020205020403" pitchFamily="18" charset="0"/>
              </a:rPr>
              <a:t>Customer Churn Prediction</a:t>
            </a: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740525-6DAB-E75B-3A2D-0ACAB25909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356D25-1E39-43BC-706E-6851FC8D8BD3}"/>
              </a:ext>
            </a:extLst>
          </p:cNvPr>
          <p:cNvSpPr>
            <a:spLocks noGrp="1"/>
          </p:cNvSpPr>
          <p:nvPr>
            <p:ph type="title"/>
          </p:nvPr>
        </p:nvSpPr>
        <p:spPr/>
        <p:txBody>
          <a:bodyPr>
            <a:normAutofit/>
          </a:bodyPr>
          <a:lstStyle/>
          <a:p>
            <a:pPr marL="742950" indent="-742950">
              <a:buFont typeface="+mj-lt"/>
              <a:buAutoNum type="arabicPeriod" startAt="2"/>
            </a:pPr>
            <a:r>
              <a:rPr lang="en-US" sz="4400" dirty="0">
                <a:latin typeface="Rockwell" panose="02060603020205020403" pitchFamily="18" charset="0"/>
              </a:rPr>
              <a:t>DATA UNDERSTANING</a:t>
            </a:r>
          </a:p>
        </p:txBody>
      </p:sp>
      <p:sp>
        <p:nvSpPr>
          <p:cNvPr id="3" name="Content Placeholder 2">
            <a:extLst>
              <a:ext uri="{FF2B5EF4-FFF2-40B4-BE49-F238E27FC236}">
                <a16:creationId xmlns:a16="http://schemas.microsoft.com/office/drawing/2014/main" id="{E349022B-2DE2-320B-BD4B-70BB8712C196}"/>
              </a:ext>
            </a:extLst>
          </p:cNvPr>
          <p:cNvSpPr>
            <a:spLocks noGrp="1"/>
          </p:cNvSpPr>
          <p:nvPr>
            <p:ph idx="1"/>
          </p:nvPr>
        </p:nvSpPr>
        <p:spPr>
          <a:xfrm>
            <a:off x="954127" y="1357803"/>
            <a:ext cx="9905998" cy="5144405"/>
          </a:xfrm>
        </p:spPr>
        <p:txBody>
          <a:bodyPr>
            <a:noAutofit/>
          </a:bodyPr>
          <a:lstStyle/>
          <a:p>
            <a:pPr marL="457200" lvl="1" indent="0" algn="just">
              <a:lnSpc>
                <a:spcPct val="170000"/>
              </a:lnSpc>
              <a:buNone/>
            </a:pPr>
            <a:endParaRPr lang="en-GB" sz="1300" b="1" dirty="0">
              <a:latin typeface="Times New Roman" panose="02020603050405020304" pitchFamily="18" charset="0"/>
              <a:cs typeface="Times New Roman" panose="02020603050405020304" pitchFamily="18" charset="0"/>
            </a:endParaRPr>
          </a:p>
          <a:p>
            <a:pPr lvl="1" algn="just">
              <a:lnSpc>
                <a:spcPct val="170000"/>
              </a:lnSpc>
            </a:pPr>
            <a:r>
              <a:rPr lang="en-GB" sz="1600" b="1" dirty="0">
                <a:latin typeface="Times New Roman" panose="02020603050405020304" pitchFamily="18" charset="0"/>
                <a:cs typeface="Times New Roman" panose="02020603050405020304" pitchFamily="18" charset="0"/>
              </a:rPr>
              <a:t>Target Distribution: The Exited column shows imbalance (7,963 non-churn vs. 2,037 churn). Resampling techniques or class weighting will address this during model training.</a:t>
            </a:r>
          </a:p>
          <a:p>
            <a:pPr lvl="1" algn="just">
              <a:lnSpc>
                <a:spcPct val="170000"/>
              </a:lnSpc>
            </a:pPr>
            <a:endParaRPr lang="en-GB" sz="16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FE11091-3B3B-F831-73D3-B2B5C20015B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8543" y="2725916"/>
            <a:ext cx="4579037" cy="3576276"/>
          </a:xfrm>
          <a:prstGeom prst="rect">
            <a:avLst/>
          </a:prstGeom>
          <a:noFill/>
          <a:ln>
            <a:noFill/>
          </a:ln>
        </p:spPr>
      </p:pic>
    </p:spTree>
    <p:extLst>
      <p:ext uri="{BB962C8B-B14F-4D97-AF65-F5344CB8AC3E}">
        <p14:creationId xmlns:p14="http://schemas.microsoft.com/office/powerpoint/2010/main" val="1558731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6FDAA3-3960-167A-3D9B-9BDF9280F7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A0AF25-BD8E-E8C3-67B0-B04CC5862E4E}"/>
              </a:ext>
            </a:extLst>
          </p:cNvPr>
          <p:cNvSpPr>
            <a:spLocks noGrp="1"/>
          </p:cNvSpPr>
          <p:nvPr>
            <p:ph type="title"/>
          </p:nvPr>
        </p:nvSpPr>
        <p:spPr/>
        <p:txBody>
          <a:bodyPr>
            <a:normAutofit/>
          </a:bodyPr>
          <a:lstStyle/>
          <a:p>
            <a:pPr marL="742950" indent="-742950">
              <a:buFont typeface="+mj-lt"/>
              <a:buAutoNum type="arabicPeriod" startAt="2"/>
            </a:pPr>
            <a:r>
              <a:rPr lang="en-US" sz="4400" dirty="0">
                <a:latin typeface="Rockwell" panose="02060603020205020403" pitchFamily="18" charset="0"/>
              </a:rPr>
              <a:t>DATA UNDERSTANING</a:t>
            </a:r>
          </a:p>
        </p:txBody>
      </p:sp>
      <p:sp>
        <p:nvSpPr>
          <p:cNvPr id="3" name="Content Placeholder 2">
            <a:extLst>
              <a:ext uri="{FF2B5EF4-FFF2-40B4-BE49-F238E27FC236}">
                <a16:creationId xmlns:a16="http://schemas.microsoft.com/office/drawing/2014/main" id="{DA91F68F-2911-88ED-8839-CA14AD873BA5}"/>
              </a:ext>
            </a:extLst>
          </p:cNvPr>
          <p:cNvSpPr>
            <a:spLocks noGrp="1"/>
          </p:cNvSpPr>
          <p:nvPr>
            <p:ph idx="1"/>
          </p:nvPr>
        </p:nvSpPr>
        <p:spPr>
          <a:xfrm>
            <a:off x="954127" y="1357803"/>
            <a:ext cx="9905998" cy="5144405"/>
          </a:xfrm>
        </p:spPr>
        <p:txBody>
          <a:bodyPr>
            <a:noAutofit/>
          </a:bodyPr>
          <a:lstStyle/>
          <a:p>
            <a:pPr marL="457200" lvl="1" indent="0" algn="just">
              <a:lnSpc>
                <a:spcPct val="170000"/>
              </a:lnSpc>
              <a:buNone/>
            </a:pPr>
            <a:endParaRPr lang="en-GB" sz="1300" b="1" dirty="0">
              <a:latin typeface="Times New Roman" panose="02020603050405020304" pitchFamily="18" charset="0"/>
              <a:cs typeface="Times New Roman" panose="02020603050405020304" pitchFamily="18" charset="0"/>
            </a:endParaRPr>
          </a:p>
          <a:p>
            <a:pPr lvl="1" algn="just">
              <a:lnSpc>
                <a:spcPct val="170000"/>
              </a:lnSpc>
            </a:pPr>
            <a:r>
              <a:rPr lang="en-GB" sz="1600" b="1" dirty="0">
                <a:latin typeface="Times New Roman" panose="02020603050405020304" pitchFamily="18" charset="0"/>
                <a:cs typeface="Times New Roman" panose="02020603050405020304" pitchFamily="18" charset="0"/>
              </a:rPr>
              <a:t>Exploratory Data Analysis (EDA):</a:t>
            </a:r>
          </a:p>
          <a:p>
            <a:pPr lvl="1" algn="just">
              <a:lnSpc>
                <a:spcPct val="170000"/>
              </a:lnSpc>
            </a:pPr>
            <a:r>
              <a:rPr lang="en-GB" sz="1400" b="1" dirty="0">
                <a:latin typeface="Times New Roman" panose="02020603050405020304" pitchFamily="18" charset="0"/>
                <a:cs typeface="Times New Roman" panose="02020603050405020304" pitchFamily="18" charset="0"/>
              </a:rPr>
              <a:t>Pair plot: A </a:t>
            </a:r>
            <a:r>
              <a:rPr lang="en-GB" sz="1400" b="1" dirty="0" err="1">
                <a:latin typeface="Times New Roman" panose="02020603050405020304" pitchFamily="18" charset="0"/>
                <a:cs typeface="Times New Roman" panose="02020603050405020304" pitchFamily="18" charset="0"/>
              </a:rPr>
              <a:t>pairplot</a:t>
            </a:r>
            <a:r>
              <a:rPr lang="en-GB" sz="1400" b="1" dirty="0">
                <a:latin typeface="Times New Roman" panose="02020603050405020304" pitchFamily="18" charset="0"/>
                <a:cs typeface="Times New Roman" panose="02020603050405020304" pitchFamily="18" charset="0"/>
              </a:rPr>
              <a:t> was created to explore relationships between features (CreditScore, EstimatedSalary, Age, Balance, and </a:t>
            </a:r>
            <a:r>
              <a:rPr lang="en-GB" sz="1400" b="1" dirty="0" err="1">
                <a:latin typeface="Times New Roman" panose="02020603050405020304" pitchFamily="18" charset="0"/>
                <a:cs typeface="Times New Roman" panose="02020603050405020304" pitchFamily="18" charset="0"/>
              </a:rPr>
              <a:t>NumOfProducts</a:t>
            </a:r>
            <a:r>
              <a:rPr lang="en-GB" sz="1400" b="1" dirty="0">
                <a:latin typeface="Times New Roman" panose="02020603050405020304" pitchFamily="18" charset="0"/>
                <a:cs typeface="Times New Roman" panose="02020603050405020304" pitchFamily="18" charset="0"/>
              </a:rPr>
              <a:t>) and the target variable Exited. It highlights patterns or clusters distinguishing churned customers (Exited = 1) from non-churned (Exited = 0).</a:t>
            </a:r>
          </a:p>
          <a:p>
            <a:pPr lvl="1" algn="just">
              <a:lnSpc>
                <a:spcPct val="170000"/>
              </a:lnSpc>
            </a:pPr>
            <a:endParaRPr lang="en-GB" sz="1600" b="1" dirty="0">
              <a:latin typeface="Times New Roman" panose="02020603050405020304" pitchFamily="18" charset="0"/>
              <a:cs typeface="Times New Roman" panose="02020603050405020304" pitchFamily="18" charset="0"/>
            </a:endParaRPr>
          </a:p>
          <a:p>
            <a:pPr lvl="1" algn="just">
              <a:lnSpc>
                <a:spcPct val="170000"/>
              </a:lnSpc>
            </a:pPr>
            <a:endParaRPr lang="en-GB" sz="16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ABEE000-24A3-2BBD-01F9-F489D36E7CE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85886" y="3340865"/>
            <a:ext cx="4945420" cy="3306466"/>
          </a:xfrm>
          <a:prstGeom prst="rect">
            <a:avLst/>
          </a:prstGeom>
          <a:noFill/>
          <a:ln>
            <a:noFill/>
          </a:ln>
        </p:spPr>
      </p:pic>
    </p:spTree>
    <p:extLst>
      <p:ext uri="{BB962C8B-B14F-4D97-AF65-F5344CB8AC3E}">
        <p14:creationId xmlns:p14="http://schemas.microsoft.com/office/powerpoint/2010/main" val="871898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3FA587-4C2C-4759-5532-08A81E8D1C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C62F53-13DC-1641-B3D4-44C93AEA8E47}"/>
              </a:ext>
            </a:extLst>
          </p:cNvPr>
          <p:cNvSpPr>
            <a:spLocks noGrp="1"/>
          </p:cNvSpPr>
          <p:nvPr>
            <p:ph type="title"/>
          </p:nvPr>
        </p:nvSpPr>
        <p:spPr/>
        <p:txBody>
          <a:bodyPr>
            <a:normAutofit/>
          </a:bodyPr>
          <a:lstStyle/>
          <a:p>
            <a:pPr marL="742950" indent="-742950">
              <a:buFont typeface="+mj-lt"/>
              <a:buAutoNum type="arabicPeriod" startAt="3"/>
            </a:pPr>
            <a:r>
              <a:rPr lang="en-US" sz="4400" dirty="0">
                <a:latin typeface="Rockwell" panose="02060603020205020403" pitchFamily="18" charset="0"/>
              </a:rPr>
              <a:t>DATA PREPARATION</a:t>
            </a:r>
          </a:p>
        </p:txBody>
      </p:sp>
      <p:sp>
        <p:nvSpPr>
          <p:cNvPr id="3" name="Content Placeholder 2">
            <a:extLst>
              <a:ext uri="{FF2B5EF4-FFF2-40B4-BE49-F238E27FC236}">
                <a16:creationId xmlns:a16="http://schemas.microsoft.com/office/drawing/2014/main" id="{4B8C82DE-526D-63D7-5A61-E025FF881634}"/>
              </a:ext>
            </a:extLst>
          </p:cNvPr>
          <p:cNvSpPr>
            <a:spLocks noGrp="1"/>
          </p:cNvSpPr>
          <p:nvPr>
            <p:ph idx="1"/>
          </p:nvPr>
        </p:nvSpPr>
        <p:spPr>
          <a:xfrm>
            <a:off x="954127" y="1357803"/>
            <a:ext cx="9905998" cy="5351469"/>
          </a:xfrm>
        </p:spPr>
        <p:txBody>
          <a:bodyPr>
            <a:noAutofit/>
          </a:bodyPr>
          <a:lstStyle/>
          <a:p>
            <a:pPr marL="457200" lvl="1" indent="0" algn="just">
              <a:lnSpc>
                <a:spcPct val="170000"/>
              </a:lnSpc>
              <a:buNone/>
            </a:pPr>
            <a:endParaRPr lang="en-GB" sz="1300" b="1" dirty="0">
              <a:latin typeface="Times New Roman" panose="02020603050405020304" pitchFamily="18" charset="0"/>
              <a:cs typeface="Times New Roman" panose="02020603050405020304" pitchFamily="18" charset="0"/>
            </a:endParaRPr>
          </a:p>
          <a:p>
            <a:pPr lvl="1" algn="just">
              <a:lnSpc>
                <a:spcPct val="170000"/>
              </a:lnSpc>
            </a:pPr>
            <a:r>
              <a:rPr lang="en-GB" sz="1600" b="1" dirty="0">
                <a:latin typeface="Times New Roman" panose="02020603050405020304" pitchFamily="18" charset="0"/>
                <a:cs typeface="Times New Roman" panose="02020603050405020304" pitchFamily="18" charset="0"/>
              </a:rPr>
              <a:t>Objective:</a:t>
            </a:r>
          </a:p>
          <a:p>
            <a:pPr lvl="1" algn="just">
              <a:lnSpc>
                <a:spcPct val="170000"/>
              </a:lnSpc>
            </a:pPr>
            <a:r>
              <a:rPr lang="en-GB" sz="1600" b="1" dirty="0">
                <a:latin typeface="Times New Roman" panose="02020603050405020304" pitchFamily="18" charset="0"/>
                <a:cs typeface="Times New Roman" panose="02020603050405020304" pitchFamily="18" charset="0"/>
              </a:rPr>
              <a:t>Ensure the dataset is clean, well-structured, and ready for </a:t>
            </a:r>
            <a:r>
              <a:rPr lang="en-GB" sz="1600" b="1" dirty="0" err="1">
                <a:latin typeface="Times New Roman" panose="02020603050405020304" pitchFamily="18" charset="0"/>
                <a:cs typeface="Times New Roman" panose="02020603050405020304" pitchFamily="18" charset="0"/>
              </a:rPr>
              <a:t>modeling</a:t>
            </a:r>
            <a:r>
              <a:rPr lang="en-GB" sz="1600" b="1" dirty="0">
                <a:latin typeface="Times New Roman" panose="02020603050405020304" pitchFamily="18" charset="0"/>
                <a:cs typeface="Times New Roman" panose="02020603050405020304" pitchFamily="18" charset="0"/>
              </a:rPr>
              <a:t> by addressing missing values, encoding categorical variables, and selecting relevant features.</a:t>
            </a:r>
          </a:p>
          <a:p>
            <a:pPr lvl="1" algn="just">
              <a:lnSpc>
                <a:spcPct val="170000"/>
              </a:lnSpc>
            </a:pPr>
            <a:r>
              <a:rPr lang="en-GB" sz="1600" b="1" dirty="0">
                <a:latin typeface="Times New Roman" panose="02020603050405020304" pitchFamily="18" charset="0"/>
                <a:cs typeface="Times New Roman" panose="02020603050405020304" pitchFamily="18" charset="0"/>
              </a:rPr>
              <a:t>Key Tasks:</a:t>
            </a:r>
          </a:p>
          <a:p>
            <a:pPr marL="800100" lvl="1" indent="-342900" algn="just">
              <a:lnSpc>
                <a:spcPct val="170000"/>
              </a:lnSpc>
              <a:buFont typeface="+mj-lt"/>
              <a:buAutoNum type="arabicPeriod"/>
            </a:pPr>
            <a:r>
              <a:rPr lang="en-GB" sz="1600" b="1" dirty="0">
                <a:latin typeface="Times New Roman" panose="02020603050405020304" pitchFamily="18" charset="0"/>
                <a:cs typeface="Times New Roman" panose="02020603050405020304" pitchFamily="18" charset="0"/>
              </a:rPr>
              <a:t>Data Cleaning: Handling Missing Values: Missing rows were removed using </a:t>
            </a:r>
            <a:r>
              <a:rPr lang="en-GB" sz="1600" b="1" dirty="0" err="1">
                <a:latin typeface="Times New Roman" panose="02020603050405020304" pitchFamily="18" charset="0"/>
                <a:cs typeface="Times New Roman" panose="02020603050405020304" pitchFamily="18" charset="0"/>
              </a:rPr>
              <a:t>df.dropna</a:t>
            </a:r>
            <a:r>
              <a:rPr lang="en-GB" sz="1600" b="1" dirty="0">
                <a:latin typeface="Times New Roman" panose="02020603050405020304" pitchFamily="18" charset="0"/>
                <a:cs typeface="Times New Roman" panose="02020603050405020304" pitchFamily="18" charset="0"/>
              </a:rPr>
              <a:t>(axis=0) to ensure data integrity and prevent issues during model training. This reduced dataset size slightly but improved reliability and consistency.</a:t>
            </a:r>
          </a:p>
          <a:p>
            <a:pPr marL="800100" lvl="1" indent="-342900" algn="just">
              <a:lnSpc>
                <a:spcPct val="170000"/>
              </a:lnSpc>
              <a:buFont typeface="+mj-lt"/>
              <a:buAutoNum type="arabicPeriod"/>
            </a:pPr>
            <a:r>
              <a:rPr lang="en-GB" sz="1600" b="1" dirty="0">
                <a:latin typeface="Times New Roman" panose="02020603050405020304" pitchFamily="18" charset="0"/>
                <a:cs typeface="Times New Roman" panose="02020603050405020304" pitchFamily="18" charset="0"/>
              </a:rPr>
              <a:t>Analysis of Categorical Features and Class Distributions: The dataset's categorical features were </a:t>
            </a:r>
            <a:r>
              <a:rPr lang="en-GB" sz="1600" b="1" dirty="0" err="1">
                <a:latin typeface="Times New Roman" panose="02020603050405020304" pitchFamily="18" charset="0"/>
                <a:cs typeface="Times New Roman" panose="02020603050405020304" pitchFamily="18" charset="0"/>
              </a:rPr>
              <a:t>analyzed</a:t>
            </a:r>
            <a:r>
              <a:rPr lang="en-GB" sz="1600" b="1" dirty="0">
                <a:latin typeface="Times New Roman" panose="02020603050405020304" pitchFamily="18" charset="0"/>
                <a:cs typeface="Times New Roman" panose="02020603050405020304" pitchFamily="18" charset="0"/>
              </a:rPr>
              <a:t> to understand their distributions and provide valuable insights into customer demographics and </a:t>
            </a:r>
            <a:r>
              <a:rPr lang="en-GB" sz="1600" b="1" dirty="0" err="1">
                <a:latin typeface="Times New Roman" panose="02020603050405020304" pitchFamily="18" charset="0"/>
                <a:cs typeface="Times New Roman" panose="02020603050405020304" pitchFamily="18" charset="0"/>
              </a:rPr>
              <a:t>behaviors</a:t>
            </a:r>
            <a:r>
              <a:rPr lang="en-GB" sz="1600" b="1" dirty="0">
                <a:latin typeface="Times New Roman" panose="02020603050405020304" pitchFamily="18" charset="0"/>
                <a:cs typeface="Times New Roman" panose="02020603050405020304" pitchFamily="18" charset="0"/>
              </a:rPr>
              <a:t>. The </a:t>
            </a:r>
            <a:r>
              <a:rPr lang="en-GB" sz="1600" b="1" dirty="0" err="1">
                <a:latin typeface="Times New Roman" panose="02020603050405020304" pitchFamily="18" charset="0"/>
                <a:cs typeface="Times New Roman" panose="02020603050405020304" pitchFamily="18" charset="0"/>
              </a:rPr>
              <a:t>value_counts</a:t>
            </a:r>
            <a:r>
              <a:rPr lang="en-GB" sz="1600" b="1" dirty="0">
                <a:latin typeface="Times New Roman" panose="02020603050405020304" pitchFamily="18" charset="0"/>
                <a:cs typeface="Times New Roman" panose="02020603050405020304" pitchFamily="18" charset="0"/>
              </a:rPr>
              <a:t>() function was applied to attributes such as Surname, Geography, Gender, and Exited.</a:t>
            </a:r>
          </a:p>
        </p:txBody>
      </p:sp>
    </p:spTree>
    <p:extLst>
      <p:ext uri="{BB962C8B-B14F-4D97-AF65-F5344CB8AC3E}">
        <p14:creationId xmlns:p14="http://schemas.microsoft.com/office/powerpoint/2010/main" val="3343475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C4A2E4-E80C-3986-FFA0-A0740A66BDC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BF76B2-0FC4-182A-1B09-1561902321D7}"/>
              </a:ext>
            </a:extLst>
          </p:cNvPr>
          <p:cNvSpPr>
            <a:spLocks noGrp="1"/>
          </p:cNvSpPr>
          <p:nvPr>
            <p:ph idx="1"/>
          </p:nvPr>
        </p:nvSpPr>
        <p:spPr>
          <a:xfrm>
            <a:off x="877009" y="1506531"/>
            <a:ext cx="9905998" cy="5351469"/>
          </a:xfrm>
        </p:spPr>
        <p:txBody>
          <a:bodyPr>
            <a:noAutofit/>
          </a:bodyPr>
          <a:lstStyle/>
          <a:p>
            <a:pPr marL="457200" lvl="1" indent="0" algn="just">
              <a:lnSpc>
                <a:spcPct val="170000"/>
              </a:lnSpc>
              <a:buNone/>
            </a:pPr>
            <a:endParaRPr lang="en-GB" sz="1300" b="1" dirty="0">
              <a:latin typeface="Times New Roman" panose="02020603050405020304" pitchFamily="18" charset="0"/>
              <a:cs typeface="Times New Roman" panose="02020603050405020304" pitchFamily="18" charset="0"/>
            </a:endParaRPr>
          </a:p>
          <a:p>
            <a:pPr marL="800100" lvl="1" indent="-342900" algn="just">
              <a:lnSpc>
                <a:spcPct val="170000"/>
              </a:lnSpc>
              <a:buFont typeface="+mj-lt"/>
              <a:buAutoNum type="arabicPeriod" startAt="3"/>
            </a:pPr>
            <a:r>
              <a:rPr lang="en-GB" sz="1400" b="1" dirty="0">
                <a:latin typeface="Times New Roman" panose="02020603050405020304" pitchFamily="18" charset="0"/>
                <a:cs typeface="Times New Roman" panose="02020603050405020304" pitchFamily="18" charset="0"/>
              </a:rPr>
              <a:t>Dropping Un-necessary columns from the dataset: Irrelevant columns, such as RowNumber, Surname, and CustomerId, were dropped using </a:t>
            </a:r>
            <a:r>
              <a:rPr lang="en-GB" sz="1400" b="1" dirty="0" err="1">
                <a:latin typeface="Times New Roman" panose="02020603050405020304" pitchFamily="18" charset="0"/>
                <a:cs typeface="Times New Roman" panose="02020603050405020304" pitchFamily="18" charset="0"/>
              </a:rPr>
              <a:t>df.drop</a:t>
            </a:r>
            <a:r>
              <a:rPr lang="en-GB" sz="1400" b="1" dirty="0">
                <a:latin typeface="Times New Roman" panose="02020603050405020304" pitchFamily="18" charset="0"/>
                <a:cs typeface="Times New Roman" panose="02020603050405020304" pitchFamily="18" charset="0"/>
              </a:rPr>
              <a:t>(), retaining only features essential for prediction.</a:t>
            </a:r>
          </a:p>
          <a:p>
            <a:pPr marL="800100" lvl="1" indent="-342900" algn="just">
              <a:lnSpc>
                <a:spcPct val="170000"/>
              </a:lnSpc>
              <a:buFont typeface="+mj-lt"/>
              <a:buAutoNum type="arabicPeriod" startAt="3"/>
            </a:pPr>
            <a:r>
              <a:rPr lang="en-GB" sz="1400" b="1" dirty="0">
                <a:latin typeface="Times New Roman" panose="02020603050405020304" pitchFamily="18" charset="0"/>
                <a:cs typeface="Times New Roman" panose="02020603050405020304" pitchFamily="18" charset="0"/>
              </a:rPr>
              <a:t>Feature Selection: Feature selection is a technique used to choose the most important and relevant features for training the model. This helps in reducing the complexity of the model, improving model accuracy, and preventing overfitting.</a:t>
            </a:r>
          </a:p>
          <a:p>
            <a:pPr marL="800100" lvl="1" indent="-342900" algn="just">
              <a:lnSpc>
                <a:spcPct val="170000"/>
              </a:lnSpc>
              <a:buFont typeface="+mj-lt"/>
              <a:buAutoNum type="arabicPeriod" startAt="3"/>
            </a:pPr>
            <a:r>
              <a:rPr lang="en-GB" sz="1400" b="1" dirty="0">
                <a:latin typeface="Times New Roman" panose="02020603050405020304" pitchFamily="18" charset="0"/>
                <a:cs typeface="Times New Roman" panose="02020603050405020304" pitchFamily="18" charset="0"/>
              </a:rPr>
              <a:t>Resulting Dataset: The final dataset contains 11 columns, including numerical features like CreditScore, Age, Balance, and encoded categorical features such as Geography and Gender. The balanced dataset is ready for use in the </a:t>
            </a:r>
            <a:r>
              <a:rPr lang="en-GB" sz="1400" b="1" dirty="0" err="1">
                <a:latin typeface="Times New Roman" panose="02020603050405020304" pitchFamily="18" charset="0"/>
                <a:cs typeface="Times New Roman" panose="02020603050405020304" pitchFamily="18" charset="0"/>
              </a:rPr>
              <a:t>modeling</a:t>
            </a:r>
            <a:r>
              <a:rPr lang="en-GB" sz="1400" b="1" dirty="0">
                <a:latin typeface="Times New Roman" panose="02020603050405020304" pitchFamily="18" charset="0"/>
                <a:cs typeface="Times New Roman" panose="02020603050405020304" pitchFamily="18" charset="0"/>
              </a:rPr>
              <a:t> phase, ensuring fairness and accuracy during training.</a:t>
            </a:r>
          </a:p>
          <a:p>
            <a:pPr marL="800100" lvl="1" indent="-342900" algn="just">
              <a:lnSpc>
                <a:spcPct val="170000"/>
              </a:lnSpc>
              <a:buFont typeface="+mj-lt"/>
              <a:buAutoNum type="arabicPeriod" startAt="3"/>
            </a:pPr>
            <a:r>
              <a:rPr lang="en-GB" sz="1400" b="1" dirty="0">
                <a:latin typeface="Times New Roman" panose="02020603050405020304" pitchFamily="18" charset="0"/>
                <a:cs typeface="Times New Roman" panose="02020603050405020304" pitchFamily="18" charset="0"/>
              </a:rPr>
              <a:t>Splitting the </a:t>
            </a:r>
            <a:r>
              <a:rPr lang="en-GB" sz="1400" b="1" dirty="0" err="1">
                <a:latin typeface="Times New Roman" panose="02020603050405020304" pitchFamily="18" charset="0"/>
                <a:cs typeface="Times New Roman" panose="02020603050405020304" pitchFamily="18" charset="0"/>
              </a:rPr>
              <a:t>Data:The</a:t>
            </a:r>
            <a:r>
              <a:rPr lang="en-GB" sz="1400" b="1" dirty="0">
                <a:latin typeface="Times New Roman" panose="02020603050405020304" pitchFamily="18" charset="0"/>
                <a:cs typeface="Times New Roman" panose="02020603050405020304" pitchFamily="18" charset="0"/>
              </a:rPr>
              <a:t> dataset was split into training (80%) and testing (20%) sets using Scikit-</a:t>
            </a:r>
            <a:r>
              <a:rPr lang="en-GB" sz="1400" b="1" dirty="0" err="1">
                <a:latin typeface="Times New Roman" panose="02020603050405020304" pitchFamily="18" charset="0"/>
                <a:cs typeface="Times New Roman" panose="02020603050405020304" pitchFamily="18" charset="0"/>
              </a:rPr>
              <a:t>learn's</a:t>
            </a:r>
            <a:r>
              <a:rPr lang="en-GB" sz="1400" b="1" dirty="0">
                <a:latin typeface="Times New Roman" panose="02020603050405020304" pitchFamily="18" charset="0"/>
                <a:cs typeface="Times New Roman" panose="02020603050405020304" pitchFamily="18" charset="0"/>
              </a:rPr>
              <a:t> </a:t>
            </a:r>
            <a:r>
              <a:rPr lang="en-GB" sz="1400" b="1" dirty="0" err="1">
                <a:latin typeface="Times New Roman" panose="02020603050405020304" pitchFamily="18" charset="0"/>
                <a:cs typeface="Times New Roman" panose="02020603050405020304" pitchFamily="18" charset="0"/>
              </a:rPr>
              <a:t>train_test_split</a:t>
            </a:r>
            <a:r>
              <a:rPr lang="en-GB" sz="1400" b="1" dirty="0">
                <a:latin typeface="Times New Roman" panose="02020603050405020304" pitchFamily="18" charset="0"/>
                <a:cs typeface="Times New Roman" panose="02020603050405020304" pitchFamily="18" charset="0"/>
              </a:rPr>
              <a:t>, with a fixed random state for reproducibility. Features (X) and the target (Exited) were separated to ensure proper training and evaluation for robust performance.</a:t>
            </a:r>
          </a:p>
        </p:txBody>
      </p:sp>
      <p:sp>
        <p:nvSpPr>
          <p:cNvPr id="4" name="Title 1">
            <a:extLst>
              <a:ext uri="{FF2B5EF4-FFF2-40B4-BE49-F238E27FC236}">
                <a16:creationId xmlns:a16="http://schemas.microsoft.com/office/drawing/2014/main" id="{AA5510DE-3D34-76EE-FEB6-F5287618789C}"/>
              </a:ext>
            </a:extLst>
          </p:cNvPr>
          <p:cNvSpPr>
            <a:spLocks noGrp="1"/>
          </p:cNvSpPr>
          <p:nvPr>
            <p:ph type="title"/>
          </p:nvPr>
        </p:nvSpPr>
        <p:spPr>
          <a:xfrm>
            <a:off x="1141413" y="619125"/>
            <a:ext cx="9906000" cy="1477963"/>
          </a:xfrm>
        </p:spPr>
        <p:txBody>
          <a:bodyPr>
            <a:normAutofit/>
          </a:bodyPr>
          <a:lstStyle/>
          <a:p>
            <a:pPr marL="742950" indent="-742950">
              <a:buFont typeface="+mj-lt"/>
              <a:buAutoNum type="arabicPeriod" startAt="3"/>
            </a:pPr>
            <a:r>
              <a:rPr lang="en-US" sz="4400" dirty="0">
                <a:latin typeface="Rockwell" panose="02060603020205020403" pitchFamily="18" charset="0"/>
              </a:rPr>
              <a:t>DATA PREPARATION</a:t>
            </a:r>
          </a:p>
        </p:txBody>
      </p:sp>
    </p:spTree>
    <p:extLst>
      <p:ext uri="{BB962C8B-B14F-4D97-AF65-F5344CB8AC3E}">
        <p14:creationId xmlns:p14="http://schemas.microsoft.com/office/powerpoint/2010/main" val="3247846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785A17-3C9A-939F-EFA6-CF24B8259209}"/>
              </a:ext>
            </a:extLst>
          </p:cNvPr>
          <p:cNvSpPr>
            <a:spLocks noGrp="1"/>
          </p:cNvSpPr>
          <p:nvPr>
            <p:ph idx="1"/>
          </p:nvPr>
        </p:nvSpPr>
        <p:spPr>
          <a:xfrm>
            <a:off x="1009211" y="1929998"/>
            <a:ext cx="9905999" cy="3541714"/>
          </a:xfrm>
        </p:spPr>
        <p:txBody>
          <a:bodyPr>
            <a:normAutofit/>
          </a:bodyPr>
          <a:lstStyle/>
          <a:p>
            <a:pPr>
              <a:lnSpc>
                <a:spcPct val="150000"/>
              </a:lnSpc>
            </a:pP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objective:</a:t>
            </a:r>
            <a:br>
              <a:rPr lang="en-PK" sz="1800" kern="100" dirty="0">
                <a:effectLst/>
                <a:latin typeface="Times New Roman" panose="02020603050405020304" pitchFamily="18" charset="0"/>
                <a:ea typeface="Aptos" panose="020B0004020202020204" pitchFamily="34" charset="0"/>
                <a:cs typeface="Times New Roman" panose="02020603050405020304" pitchFamily="18" charset="0"/>
              </a:rPr>
            </a:br>
            <a:r>
              <a:rPr lang="en-PK" sz="1600" kern="100" dirty="0">
                <a:effectLst/>
                <a:latin typeface="Times New Roman" panose="02020603050405020304" pitchFamily="18" charset="0"/>
                <a:ea typeface="Aptos" panose="020B0004020202020204" pitchFamily="34" charset="0"/>
                <a:cs typeface="Times New Roman" panose="02020603050405020304" pitchFamily="18" charset="0"/>
              </a:rPr>
              <a:t>The primary goal in model selection was to identify a machine learning algorithm that could deliver high accuracy while efficiently handling complex data structures, class imbalances, and potential overfitting. Given the critical nature of accurate classification, the focus was on an algorithm that could adapt well to varied data distributions and ensure robust generalization.</a:t>
            </a:r>
            <a:endParaRPr lang="en-PK" sz="16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50000"/>
              </a:lnSpc>
              <a:spcAft>
                <a:spcPts val="800"/>
              </a:spcAft>
            </a:pPr>
            <a:r>
              <a:rPr lang="en-PK" sz="1600" kern="100" dirty="0">
                <a:latin typeface="Times New Roman" panose="02020603050405020304" pitchFamily="18" charset="0"/>
                <a:cs typeface="Times New Roman" panose="02020603050405020304" pitchFamily="18" charset="0"/>
              </a:rPr>
              <a:t>Selection of Modelling Techniques:</a:t>
            </a:r>
            <a:endParaRPr lang="en-GB" sz="1600" kern="100" dirty="0">
              <a:latin typeface="Times New Roman" panose="02020603050405020304" pitchFamily="18" charset="0"/>
              <a:cs typeface="Times New Roman" panose="02020603050405020304" pitchFamily="18" charset="0"/>
            </a:endParaRPr>
          </a:p>
          <a:p>
            <a:pPr marL="0" indent="0" algn="just">
              <a:lnSpc>
                <a:spcPct val="150000"/>
              </a:lnSpc>
              <a:spcAft>
                <a:spcPts val="800"/>
              </a:spcAft>
              <a:buNone/>
            </a:pPr>
            <a:r>
              <a:rPr lang="en-GB" sz="1600" kern="100" dirty="0">
                <a:latin typeface="Times New Roman" panose="02020603050405020304" pitchFamily="18" charset="0"/>
                <a:cs typeface="Times New Roman" panose="02020603050405020304" pitchFamily="18" charset="0"/>
              </a:rPr>
              <a:t> </a:t>
            </a:r>
            <a:r>
              <a:rPr lang="en-PK" sz="1600" kern="100" dirty="0">
                <a:latin typeface="Times New Roman" panose="02020603050405020304" pitchFamily="18" charset="0"/>
                <a:cs typeface="Times New Roman" panose="02020603050405020304" pitchFamily="18" charset="0"/>
              </a:rPr>
              <a:t> A range of supervised and unsupervised learning methods was employed, including Gradient Boosted Trees, Deep </a:t>
            </a:r>
            <a:r>
              <a:rPr lang="en-GB" sz="1600" kern="100" dirty="0">
                <a:latin typeface="Times New Roman" panose="02020603050405020304" pitchFamily="18" charset="0"/>
                <a:cs typeface="Times New Roman" panose="02020603050405020304" pitchFamily="18" charset="0"/>
              </a:rPr>
              <a:t>  </a:t>
            </a:r>
            <a:r>
              <a:rPr lang="en-PK" sz="1600" kern="100" dirty="0">
                <a:latin typeface="Times New Roman" panose="02020603050405020304" pitchFamily="18" charset="0"/>
                <a:cs typeface="Times New Roman" panose="02020603050405020304" pitchFamily="18" charset="0"/>
              </a:rPr>
              <a:t>Learning, Random Forest, Logistic Regression, Naive Bayes, and Decision Tree classifiers.</a:t>
            </a:r>
          </a:p>
          <a:p>
            <a:pPr algn="just">
              <a:lnSpc>
                <a:spcPct val="150000"/>
              </a:lnSpc>
              <a:spcAft>
                <a:spcPts val="800"/>
              </a:spcAft>
            </a:pPr>
            <a:endParaRPr lang="en-PK"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PK" dirty="0"/>
          </a:p>
        </p:txBody>
      </p:sp>
      <p:sp>
        <p:nvSpPr>
          <p:cNvPr id="4" name="Title 1">
            <a:extLst>
              <a:ext uri="{FF2B5EF4-FFF2-40B4-BE49-F238E27FC236}">
                <a16:creationId xmlns:a16="http://schemas.microsoft.com/office/drawing/2014/main" id="{A9048C6F-FF8C-4786-29F3-3A10E4BEE536}"/>
              </a:ext>
            </a:extLst>
          </p:cNvPr>
          <p:cNvSpPr txBox="1">
            <a:spLocks/>
          </p:cNvSpPr>
          <p:nvPr/>
        </p:nvSpPr>
        <p:spPr>
          <a:xfrm>
            <a:off x="1009210" y="712347"/>
            <a:ext cx="9906000" cy="1477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742950" indent="-742950">
              <a:buFont typeface="+mj-lt"/>
              <a:buAutoNum type="arabicPeriod" startAt="4"/>
            </a:pPr>
            <a:r>
              <a:rPr lang="en-US" sz="4400" dirty="0">
                <a:latin typeface="Rockwell" panose="02060603020205020403" pitchFamily="18" charset="0"/>
              </a:rPr>
              <a:t>MODELING</a:t>
            </a:r>
          </a:p>
        </p:txBody>
      </p:sp>
    </p:spTree>
    <p:extLst>
      <p:ext uri="{BB962C8B-B14F-4D97-AF65-F5344CB8AC3E}">
        <p14:creationId xmlns:p14="http://schemas.microsoft.com/office/powerpoint/2010/main" val="1527482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C451A4-1073-034A-70E5-8013A032744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C21122-9048-E89E-1177-D90DCC3F8B37}"/>
              </a:ext>
            </a:extLst>
          </p:cNvPr>
          <p:cNvSpPr>
            <a:spLocks noGrp="1"/>
          </p:cNvSpPr>
          <p:nvPr>
            <p:ph idx="1"/>
          </p:nvPr>
        </p:nvSpPr>
        <p:spPr>
          <a:xfrm>
            <a:off x="612604" y="2389750"/>
            <a:ext cx="4367020" cy="3449190"/>
          </a:xfrm>
        </p:spPr>
        <p:txBody>
          <a:bodyPr>
            <a:normAutofit fontScale="92500" lnSpcReduction="10000"/>
          </a:bodyPr>
          <a:lstStyle/>
          <a:p>
            <a:pPr>
              <a:lnSpc>
                <a:spcPct val="150000"/>
              </a:lnSpc>
            </a:pP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RESULTS FROM RAPID MINNER:</a:t>
            </a:r>
          </a:p>
          <a:p>
            <a:pPr marL="0" indent="0">
              <a:lnSpc>
                <a:spcPct val="150000"/>
              </a:lnSpc>
              <a:buNone/>
            </a:pPr>
            <a:r>
              <a:rPr lang="en-GB" sz="1600" kern="100" dirty="0">
                <a:effectLst/>
                <a:latin typeface="Times New Roman" panose="02020603050405020304" pitchFamily="18" charset="0"/>
                <a:ea typeface="Aptos" panose="020B0004020202020204" pitchFamily="34" charset="0"/>
                <a:cs typeface="Times New Roman" panose="02020603050405020304" pitchFamily="18" charset="0"/>
              </a:rPr>
              <a:t>Model Comparison Based on Accuracy:</a:t>
            </a:r>
          </a:p>
          <a:p>
            <a:pPr marL="0" indent="0">
              <a:lnSpc>
                <a:spcPct val="150000"/>
              </a:lnSpc>
              <a:buNone/>
            </a:pPr>
            <a:r>
              <a:rPr lang="en-GB" sz="1400" dirty="0">
                <a:latin typeface="Times New Roman" panose="02020603050405020304" pitchFamily="18" charset="0"/>
                <a:cs typeface="Times New Roman" panose="02020603050405020304" pitchFamily="18" charset="0"/>
              </a:rPr>
              <a:t>Using RapidMiner, Gradient Boosted Trees achieved the highest accuracy (81.47%), followed by Deep Learning (77.78%). Random Forest performed well (73.75%), while Naive Bayes (71.53%) and Logistic Regression (68.67%) were suitable for simpler tasks. Generalized Linear Model (68.73%) and Decision Tree (69.84%) showed moderate performance, while Fast Large Margin had the lowest accuracy (60.89%).</a:t>
            </a:r>
            <a:br>
              <a:rPr lang="en-PK" sz="18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PK"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PK" dirty="0"/>
          </a:p>
        </p:txBody>
      </p:sp>
      <p:sp>
        <p:nvSpPr>
          <p:cNvPr id="4" name="Title 1">
            <a:extLst>
              <a:ext uri="{FF2B5EF4-FFF2-40B4-BE49-F238E27FC236}">
                <a16:creationId xmlns:a16="http://schemas.microsoft.com/office/drawing/2014/main" id="{32E0786D-5F2F-C945-32C3-E063082D0BF5}"/>
              </a:ext>
            </a:extLst>
          </p:cNvPr>
          <p:cNvSpPr txBox="1">
            <a:spLocks/>
          </p:cNvSpPr>
          <p:nvPr/>
        </p:nvSpPr>
        <p:spPr>
          <a:xfrm>
            <a:off x="1009210" y="712347"/>
            <a:ext cx="9906000" cy="1477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742950" indent="-742950">
              <a:buFont typeface="+mj-lt"/>
              <a:buAutoNum type="arabicPeriod" startAt="4"/>
            </a:pPr>
            <a:r>
              <a:rPr lang="en-US" sz="4400" dirty="0">
                <a:latin typeface="Rockwell" panose="02060603020205020403" pitchFamily="18" charset="0"/>
              </a:rPr>
              <a:t>MODELING</a:t>
            </a:r>
          </a:p>
        </p:txBody>
      </p:sp>
      <p:graphicFrame>
        <p:nvGraphicFramePr>
          <p:cNvPr id="2" name="Table 1">
            <a:extLst>
              <a:ext uri="{FF2B5EF4-FFF2-40B4-BE49-F238E27FC236}">
                <a16:creationId xmlns:a16="http://schemas.microsoft.com/office/drawing/2014/main" id="{54FC60ED-3374-7EE6-0CCC-C8C8F535425A}"/>
              </a:ext>
            </a:extLst>
          </p:cNvPr>
          <p:cNvGraphicFramePr>
            <a:graphicFrameLocks noGrp="1"/>
          </p:cNvGraphicFramePr>
          <p:nvPr>
            <p:extLst>
              <p:ext uri="{D42A27DB-BD31-4B8C-83A1-F6EECF244321}">
                <p14:modId xmlns:p14="http://schemas.microsoft.com/office/powerpoint/2010/main" val="886593485"/>
              </p:ext>
            </p:extLst>
          </p:nvPr>
        </p:nvGraphicFramePr>
        <p:xfrm>
          <a:off x="5099725" y="2131648"/>
          <a:ext cx="6302732" cy="4147968"/>
        </p:xfrm>
        <a:graphic>
          <a:graphicData uri="http://schemas.openxmlformats.org/drawingml/2006/table">
            <a:tbl>
              <a:tblPr firstRow="1" firstCol="1" bandRow="1">
                <a:tableStyleId>{5C22544A-7EE6-4342-B048-85BDC9FD1C3A}</a:tableStyleId>
              </a:tblPr>
              <a:tblGrid>
                <a:gridCol w="1002794">
                  <a:extLst>
                    <a:ext uri="{9D8B030D-6E8A-4147-A177-3AD203B41FA5}">
                      <a16:colId xmlns:a16="http://schemas.microsoft.com/office/drawing/2014/main" val="820630532"/>
                    </a:ext>
                  </a:extLst>
                </a:gridCol>
                <a:gridCol w="920817">
                  <a:extLst>
                    <a:ext uri="{9D8B030D-6E8A-4147-A177-3AD203B41FA5}">
                      <a16:colId xmlns:a16="http://schemas.microsoft.com/office/drawing/2014/main" val="1378879717"/>
                    </a:ext>
                  </a:extLst>
                </a:gridCol>
                <a:gridCol w="1033297">
                  <a:extLst>
                    <a:ext uri="{9D8B030D-6E8A-4147-A177-3AD203B41FA5}">
                      <a16:colId xmlns:a16="http://schemas.microsoft.com/office/drawing/2014/main" val="2951121961"/>
                    </a:ext>
                  </a:extLst>
                </a:gridCol>
                <a:gridCol w="678061">
                  <a:extLst>
                    <a:ext uri="{9D8B030D-6E8A-4147-A177-3AD203B41FA5}">
                      <a16:colId xmlns:a16="http://schemas.microsoft.com/office/drawing/2014/main" val="707933283"/>
                    </a:ext>
                  </a:extLst>
                </a:gridCol>
                <a:gridCol w="671072">
                  <a:extLst>
                    <a:ext uri="{9D8B030D-6E8A-4147-A177-3AD203B41FA5}">
                      <a16:colId xmlns:a16="http://schemas.microsoft.com/office/drawing/2014/main" val="243179423"/>
                    </a:ext>
                  </a:extLst>
                </a:gridCol>
                <a:gridCol w="912555">
                  <a:extLst>
                    <a:ext uri="{9D8B030D-6E8A-4147-A177-3AD203B41FA5}">
                      <a16:colId xmlns:a16="http://schemas.microsoft.com/office/drawing/2014/main" val="2657726503"/>
                    </a:ext>
                  </a:extLst>
                </a:gridCol>
                <a:gridCol w="1084136">
                  <a:extLst>
                    <a:ext uri="{9D8B030D-6E8A-4147-A177-3AD203B41FA5}">
                      <a16:colId xmlns:a16="http://schemas.microsoft.com/office/drawing/2014/main" val="679210098"/>
                    </a:ext>
                  </a:extLst>
                </a:gridCol>
              </a:tblGrid>
              <a:tr h="567935">
                <a:tc>
                  <a:txBody>
                    <a:bodyPr/>
                    <a:lstStyle/>
                    <a:p>
                      <a:pPr algn="just">
                        <a:lnSpc>
                          <a:spcPct val="107000"/>
                        </a:lnSpc>
                        <a:spcAft>
                          <a:spcPts val="800"/>
                        </a:spcAft>
                      </a:pPr>
                      <a:r>
                        <a:rPr lang="en-GB" sz="1400" kern="100">
                          <a:effectLst/>
                        </a:rPr>
                        <a:t>MODEL</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tc>
                <a:tc>
                  <a:txBody>
                    <a:bodyPr/>
                    <a:lstStyle/>
                    <a:p>
                      <a:pPr algn="just">
                        <a:lnSpc>
                          <a:spcPct val="107000"/>
                        </a:lnSpc>
                        <a:spcAft>
                          <a:spcPts val="800"/>
                        </a:spcAft>
                      </a:pPr>
                      <a:r>
                        <a:rPr lang="en-US" sz="1400" kern="100">
                          <a:effectLst/>
                        </a:rPr>
                        <a:t>Accuracy</a:t>
                      </a:r>
                      <a:endParaRPr lang="en-PK" sz="1100" kern="100">
                        <a:effectLst/>
                      </a:endParaRPr>
                    </a:p>
                    <a:p>
                      <a:pPr algn="just">
                        <a:lnSpc>
                          <a:spcPct val="107000"/>
                        </a:lnSpc>
                        <a:spcAft>
                          <a:spcPts val="800"/>
                        </a:spcAft>
                      </a:pPr>
                      <a:r>
                        <a:rPr lang="en-GB" sz="1400" kern="100">
                          <a:effectLst/>
                        </a:rPr>
                        <a:t> </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tc>
                <a:tc>
                  <a:txBody>
                    <a:bodyPr/>
                    <a:lstStyle/>
                    <a:p>
                      <a:pPr algn="just">
                        <a:lnSpc>
                          <a:spcPct val="107000"/>
                        </a:lnSpc>
                        <a:spcAft>
                          <a:spcPts val="800"/>
                        </a:spcAft>
                      </a:pPr>
                      <a:r>
                        <a:rPr lang="en-US" sz="1400" kern="100">
                          <a:effectLst/>
                        </a:rPr>
                        <a:t>Standard Deviation</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tc>
                <a:tc>
                  <a:txBody>
                    <a:bodyPr/>
                    <a:lstStyle/>
                    <a:p>
                      <a:pPr algn="just">
                        <a:lnSpc>
                          <a:spcPct val="150000"/>
                        </a:lnSpc>
                        <a:spcAft>
                          <a:spcPts val="800"/>
                        </a:spcAft>
                      </a:pPr>
                      <a:r>
                        <a:rPr lang="en-US" sz="1400" kern="100">
                          <a:effectLst/>
                        </a:rPr>
                        <a:t>Gains</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tc>
                <a:tc>
                  <a:txBody>
                    <a:bodyPr/>
                    <a:lstStyle/>
                    <a:p>
                      <a:pPr algn="just">
                        <a:lnSpc>
                          <a:spcPct val="107000"/>
                        </a:lnSpc>
                        <a:spcAft>
                          <a:spcPts val="800"/>
                        </a:spcAft>
                      </a:pPr>
                      <a:r>
                        <a:rPr lang="en-US" sz="1400" kern="100">
                          <a:effectLst/>
                        </a:rPr>
                        <a:t>Total Time</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tc>
                <a:tc>
                  <a:txBody>
                    <a:bodyPr/>
                    <a:lstStyle/>
                    <a:p>
                      <a:pPr algn="just">
                        <a:lnSpc>
                          <a:spcPct val="107000"/>
                        </a:lnSpc>
                        <a:spcAft>
                          <a:spcPts val="800"/>
                        </a:spcAft>
                      </a:pPr>
                      <a:r>
                        <a:rPr lang="en-US" sz="1400" kern="100">
                          <a:effectLst/>
                        </a:rPr>
                        <a:t>Training Time </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tc>
                <a:tc>
                  <a:txBody>
                    <a:bodyPr/>
                    <a:lstStyle/>
                    <a:p>
                      <a:pPr algn="just">
                        <a:lnSpc>
                          <a:spcPct val="107000"/>
                        </a:lnSpc>
                        <a:spcAft>
                          <a:spcPts val="800"/>
                        </a:spcAft>
                      </a:pPr>
                      <a:r>
                        <a:rPr lang="en-US" sz="1400" kern="100" dirty="0">
                          <a:effectLst/>
                        </a:rPr>
                        <a:t>Scoring Time</a:t>
                      </a:r>
                      <a:endParaRPr lang="en-PK"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tc>
                <a:extLst>
                  <a:ext uri="{0D108BD9-81ED-4DB2-BD59-A6C34878D82A}">
                    <a16:rowId xmlns:a16="http://schemas.microsoft.com/office/drawing/2014/main" val="1364903889"/>
                  </a:ext>
                </a:extLst>
              </a:tr>
              <a:tr h="381550">
                <a:tc>
                  <a:txBody>
                    <a:bodyPr/>
                    <a:lstStyle/>
                    <a:p>
                      <a:pPr algn="just">
                        <a:lnSpc>
                          <a:spcPct val="150000"/>
                        </a:lnSpc>
                        <a:spcAft>
                          <a:spcPts val="800"/>
                        </a:spcAft>
                      </a:pPr>
                      <a:r>
                        <a:rPr lang="en-US" sz="1100" kern="100">
                          <a:effectLst/>
                        </a:rPr>
                        <a:t>Naive Bayes</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tc>
                  <a:txBody>
                    <a:bodyPr/>
                    <a:lstStyle/>
                    <a:p>
                      <a:pPr algn="just">
                        <a:lnSpc>
                          <a:spcPct val="150000"/>
                        </a:lnSpc>
                        <a:spcAft>
                          <a:spcPts val="800"/>
                        </a:spcAft>
                      </a:pPr>
                      <a:r>
                        <a:rPr lang="en-US" sz="1100" kern="100">
                          <a:effectLst/>
                        </a:rPr>
                        <a:t>0.715259</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tc>
                  <a:txBody>
                    <a:bodyPr/>
                    <a:lstStyle/>
                    <a:p>
                      <a:pPr algn="just">
                        <a:lnSpc>
                          <a:spcPct val="150000"/>
                        </a:lnSpc>
                        <a:spcAft>
                          <a:spcPts val="800"/>
                        </a:spcAft>
                      </a:pPr>
                      <a:r>
                        <a:rPr lang="en-US" sz="1100" kern="100">
                          <a:effectLst/>
                        </a:rPr>
                        <a:t>0.005346</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tc>
                  <a:txBody>
                    <a:bodyPr/>
                    <a:lstStyle/>
                    <a:p>
                      <a:pPr algn="just">
                        <a:lnSpc>
                          <a:spcPct val="150000"/>
                        </a:lnSpc>
                        <a:spcAft>
                          <a:spcPts val="800"/>
                        </a:spcAft>
                      </a:pPr>
                      <a:r>
                        <a:rPr lang="en-US" sz="1100" kern="100">
                          <a:effectLst/>
                        </a:rPr>
                        <a:t>1958</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tc>
                  <a:txBody>
                    <a:bodyPr/>
                    <a:lstStyle/>
                    <a:p>
                      <a:pPr algn="just">
                        <a:lnSpc>
                          <a:spcPct val="150000"/>
                        </a:lnSpc>
                        <a:spcAft>
                          <a:spcPts val="800"/>
                        </a:spcAft>
                      </a:pPr>
                      <a:r>
                        <a:rPr lang="en-US" sz="1100" kern="100">
                          <a:effectLst/>
                        </a:rPr>
                        <a:t>52089</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tc>
                  <a:txBody>
                    <a:bodyPr/>
                    <a:lstStyle/>
                    <a:p>
                      <a:pPr algn="just">
                        <a:lnSpc>
                          <a:spcPct val="150000"/>
                        </a:lnSpc>
                        <a:spcAft>
                          <a:spcPts val="800"/>
                        </a:spcAft>
                      </a:pPr>
                      <a:r>
                        <a:rPr lang="en-US" sz="1100" kern="100">
                          <a:effectLst/>
                        </a:rPr>
                        <a:t>15.57789</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tc>
                  <a:txBody>
                    <a:bodyPr/>
                    <a:lstStyle/>
                    <a:p>
                      <a:pPr algn="just">
                        <a:lnSpc>
                          <a:spcPct val="150000"/>
                        </a:lnSpc>
                        <a:spcAft>
                          <a:spcPts val="800"/>
                        </a:spcAft>
                      </a:pPr>
                      <a:r>
                        <a:rPr lang="en-US" sz="1100" kern="100">
                          <a:effectLst/>
                        </a:rPr>
                        <a:t>224.5603</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extLst>
                  <a:ext uri="{0D108BD9-81ED-4DB2-BD59-A6C34878D82A}">
                    <a16:rowId xmlns:a16="http://schemas.microsoft.com/office/drawing/2014/main" val="3726821556"/>
                  </a:ext>
                </a:extLst>
              </a:tr>
              <a:tr h="494048">
                <a:tc>
                  <a:txBody>
                    <a:bodyPr/>
                    <a:lstStyle/>
                    <a:p>
                      <a:pPr algn="just">
                        <a:lnSpc>
                          <a:spcPct val="150000"/>
                        </a:lnSpc>
                        <a:spcAft>
                          <a:spcPts val="800"/>
                        </a:spcAft>
                      </a:pPr>
                      <a:r>
                        <a:rPr lang="en-US" sz="1100" kern="100">
                          <a:effectLst/>
                        </a:rPr>
                        <a:t>Generalized Linear Model</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tc>
                  <a:txBody>
                    <a:bodyPr/>
                    <a:lstStyle/>
                    <a:p>
                      <a:pPr algn="just">
                        <a:lnSpc>
                          <a:spcPct val="150000"/>
                        </a:lnSpc>
                        <a:spcAft>
                          <a:spcPts val="800"/>
                        </a:spcAft>
                      </a:pPr>
                      <a:r>
                        <a:rPr lang="en-US" sz="1100" kern="100">
                          <a:effectLst/>
                        </a:rPr>
                        <a:t>0.687336</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tc>
                  <a:txBody>
                    <a:bodyPr/>
                    <a:lstStyle/>
                    <a:p>
                      <a:pPr algn="just">
                        <a:lnSpc>
                          <a:spcPct val="150000"/>
                        </a:lnSpc>
                        <a:spcAft>
                          <a:spcPts val="800"/>
                        </a:spcAft>
                      </a:pPr>
                      <a:r>
                        <a:rPr lang="en-US" sz="1100" kern="100">
                          <a:effectLst/>
                        </a:rPr>
                        <a:t>0.002125</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tc>
                  <a:txBody>
                    <a:bodyPr/>
                    <a:lstStyle/>
                    <a:p>
                      <a:pPr algn="just">
                        <a:lnSpc>
                          <a:spcPct val="150000"/>
                        </a:lnSpc>
                        <a:spcAft>
                          <a:spcPts val="800"/>
                        </a:spcAft>
                      </a:pPr>
                      <a:r>
                        <a:rPr lang="en-US" sz="1100" kern="100">
                          <a:effectLst/>
                        </a:rPr>
                        <a:t>1704</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tc>
                  <a:txBody>
                    <a:bodyPr/>
                    <a:lstStyle/>
                    <a:p>
                      <a:pPr algn="just">
                        <a:lnSpc>
                          <a:spcPct val="150000"/>
                        </a:lnSpc>
                        <a:spcAft>
                          <a:spcPts val="800"/>
                        </a:spcAft>
                      </a:pPr>
                      <a:r>
                        <a:rPr lang="en-US" sz="1100" kern="100">
                          <a:effectLst/>
                        </a:rPr>
                        <a:t>56999</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tc>
                  <a:txBody>
                    <a:bodyPr/>
                    <a:lstStyle/>
                    <a:p>
                      <a:pPr algn="just">
                        <a:lnSpc>
                          <a:spcPct val="150000"/>
                        </a:lnSpc>
                        <a:spcAft>
                          <a:spcPts val="800"/>
                        </a:spcAft>
                      </a:pPr>
                      <a:r>
                        <a:rPr lang="en-US" sz="1100" kern="100">
                          <a:effectLst/>
                        </a:rPr>
                        <a:t>46.73367</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tc>
                  <a:txBody>
                    <a:bodyPr/>
                    <a:lstStyle/>
                    <a:p>
                      <a:pPr algn="just">
                        <a:lnSpc>
                          <a:spcPct val="150000"/>
                        </a:lnSpc>
                        <a:spcAft>
                          <a:spcPts val="800"/>
                        </a:spcAft>
                      </a:pPr>
                      <a:r>
                        <a:rPr lang="en-US" sz="1100" kern="100">
                          <a:effectLst/>
                        </a:rPr>
                        <a:t>200.5339</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extLst>
                  <a:ext uri="{0D108BD9-81ED-4DB2-BD59-A6C34878D82A}">
                    <a16:rowId xmlns:a16="http://schemas.microsoft.com/office/drawing/2014/main" val="3938324304"/>
                  </a:ext>
                </a:extLst>
              </a:tr>
              <a:tr h="494048">
                <a:tc>
                  <a:txBody>
                    <a:bodyPr/>
                    <a:lstStyle/>
                    <a:p>
                      <a:pPr algn="just">
                        <a:lnSpc>
                          <a:spcPct val="150000"/>
                        </a:lnSpc>
                        <a:spcAft>
                          <a:spcPts val="800"/>
                        </a:spcAft>
                      </a:pPr>
                      <a:r>
                        <a:rPr lang="en-US" sz="1100" kern="100">
                          <a:effectLst/>
                        </a:rPr>
                        <a:t>Logistic Regression</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tc>
                  <a:txBody>
                    <a:bodyPr/>
                    <a:lstStyle/>
                    <a:p>
                      <a:pPr algn="just">
                        <a:lnSpc>
                          <a:spcPct val="150000"/>
                        </a:lnSpc>
                        <a:spcAft>
                          <a:spcPts val="800"/>
                        </a:spcAft>
                      </a:pPr>
                      <a:r>
                        <a:rPr lang="en-US" sz="1100" kern="100">
                          <a:effectLst/>
                        </a:rPr>
                        <a:t>0.686676</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tc>
                  <a:txBody>
                    <a:bodyPr/>
                    <a:lstStyle/>
                    <a:p>
                      <a:pPr algn="just">
                        <a:lnSpc>
                          <a:spcPct val="150000"/>
                        </a:lnSpc>
                        <a:spcAft>
                          <a:spcPts val="800"/>
                        </a:spcAft>
                      </a:pPr>
                      <a:r>
                        <a:rPr lang="en-US" sz="1100" kern="100">
                          <a:effectLst/>
                        </a:rPr>
                        <a:t>0.001923</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tc>
                  <a:txBody>
                    <a:bodyPr/>
                    <a:lstStyle/>
                    <a:p>
                      <a:pPr algn="just">
                        <a:lnSpc>
                          <a:spcPct val="150000"/>
                        </a:lnSpc>
                        <a:spcAft>
                          <a:spcPts val="800"/>
                        </a:spcAft>
                      </a:pPr>
                      <a:r>
                        <a:rPr lang="en-US" sz="1100" kern="100">
                          <a:effectLst/>
                        </a:rPr>
                        <a:t>1698</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tc>
                  <a:txBody>
                    <a:bodyPr/>
                    <a:lstStyle/>
                    <a:p>
                      <a:pPr algn="just">
                        <a:lnSpc>
                          <a:spcPct val="150000"/>
                        </a:lnSpc>
                        <a:spcAft>
                          <a:spcPts val="800"/>
                        </a:spcAft>
                      </a:pPr>
                      <a:r>
                        <a:rPr lang="en-US" sz="1100" kern="100">
                          <a:effectLst/>
                        </a:rPr>
                        <a:t>55150</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tc>
                  <a:txBody>
                    <a:bodyPr/>
                    <a:lstStyle/>
                    <a:p>
                      <a:pPr algn="just">
                        <a:lnSpc>
                          <a:spcPct val="150000"/>
                        </a:lnSpc>
                        <a:spcAft>
                          <a:spcPts val="800"/>
                        </a:spcAft>
                      </a:pPr>
                      <a:r>
                        <a:rPr lang="en-US" sz="1100" kern="100">
                          <a:effectLst/>
                        </a:rPr>
                        <a:t>17.90201</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tc>
                  <a:txBody>
                    <a:bodyPr/>
                    <a:lstStyle/>
                    <a:p>
                      <a:pPr algn="just">
                        <a:lnSpc>
                          <a:spcPct val="150000"/>
                        </a:lnSpc>
                        <a:spcAft>
                          <a:spcPts val="800"/>
                        </a:spcAft>
                      </a:pPr>
                      <a:r>
                        <a:rPr lang="en-US" sz="1100" kern="100">
                          <a:effectLst/>
                        </a:rPr>
                        <a:t>145.7286</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extLst>
                  <a:ext uri="{0D108BD9-81ED-4DB2-BD59-A6C34878D82A}">
                    <a16:rowId xmlns:a16="http://schemas.microsoft.com/office/drawing/2014/main" val="636673773"/>
                  </a:ext>
                </a:extLst>
              </a:tr>
              <a:tr h="494048">
                <a:tc>
                  <a:txBody>
                    <a:bodyPr/>
                    <a:lstStyle/>
                    <a:p>
                      <a:pPr>
                        <a:lnSpc>
                          <a:spcPct val="150000"/>
                        </a:lnSpc>
                        <a:spcAft>
                          <a:spcPts val="800"/>
                        </a:spcAft>
                      </a:pPr>
                      <a:r>
                        <a:rPr lang="en-US" sz="1100" kern="100">
                          <a:effectLst/>
                        </a:rPr>
                        <a:t>Fast Large Margin</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tc>
                  <a:txBody>
                    <a:bodyPr/>
                    <a:lstStyle/>
                    <a:p>
                      <a:pPr algn="just">
                        <a:lnSpc>
                          <a:spcPct val="150000"/>
                        </a:lnSpc>
                        <a:spcAft>
                          <a:spcPts val="800"/>
                        </a:spcAft>
                      </a:pPr>
                      <a:r>
                        <a:rPr lang="en-US" sz="1100" kern="100">
                          <a:effectLst/>
                        </a:rPr>
                        <a:t>0.608924</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tc>
                  <a:txBody>
                    <a:bodyPr/>
                    <a:lstStyle/>
                    <a:p>
                      <a:pPr algn="just">
                        <a:lnSpc>
                          <a:spcPct val="150000"/>
                        </a:lnSpc>
                        <a:spcAft>
                          <a:spcPts val="800"/>
                        </a:spcAft>
                      </a:pPr>
                      <a:r>
                        <a:rPr lang="en-US" sz="1100" kern="100">
                          <a:effectLst/>
                        </a:rPr>
                        <a:t>0.010153</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tc>
                  <a:txBody>
                    <a:bodyPr/>
                    <a:lstStyle/>
                    <a:p>
                      <a:pPr algn="just">
                        <a:lnSpc>
                          <a:spcPct val="150000"/>
                        </a:lnSpc>
                        <a:spcAft>
                          <a:spcPts val="800"/>
                        </a:spcAft>
                      </a:pPr>
                      <a:r>
                        <a:rPr lang="en-US" sz="1100" kern="100">
                          <a:effectLst/>
                        </a:rPr>
                        <a:t>990</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tc>
                  <a:txBody>
                    <a:bodyPr/>
                    <a:lstStyle/>
                    <a:p>
                      <a:pPr algn="just">
                        <a:lnSpc>
                          <a:spcPct val="150000"/>
                        </a:lnSpc>
                        <a:spcAft>
                          <a:spcPts val="800"/>
                        </a:spcAft>
                      </a:pPr>
                      <a:r>
                        <a:rPr lang="en-US" sz="1100" kern="100">
                          <a:effectLst/>
                        </a:rPr>
                        <a:t>83166</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tc>
                  <a:txBody>
                    <a:bodyPr/>
                    <a:lstStyle/>
                    <a:p>
                      <a:pPr algn="just">
                        <a:lnSpc>
                          <a:spcPct val="150000"/>
                        </a:lnSpc>
                        <a:spcAft>
                          <a:spcPts val="800"/>
                        </a:spcAft>
                      </a:pPr>
                      <a:r>
                        <a:rPr lang="en-US" sz="1100" kern="100">
                          <a:effectLst/>
                        </a:rPr>
                        <a:t>152.4497</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tc>
                  <a:txBody>
                    <a:bodyPr/>
                    <a:lstStyle/>
                    <a:p>
                      <a:pPr algn="just">
                        <a:lnSpc>
                          <a:spcPct val="150000"/>
                        </a:lnSpc>
                        <a:spcAft>
                          <a:spcPts val="800"/>
                        </a:spcAft>
                      </a:pPr>
                      <a:r>
                        <a:rPr lang="en-US" sz="1100" kern="100">
                          <a:effectLst/>
                        </a:rPr>
                        <a:t>143.3731</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extLst>
                  <a:ext uri="{0D108BD9-81ED-4DB2-BD59-A6C34878D82A}">
                    <a16:rowId xmlns:a16="http://schemas.microsoft.com/office/drawing/2014/main" val="1824878220"/>
                  </a:ext>
                </a:extLst>
              </a:tr>
              <a:tr h="494048">
                <a:tc>
                  <a:txBody>
                    <a:bodyPr/>
                    <a:lstStyle/>
                    <a:p>
                      <a:pPr algn="just">
                        <a:lnSpc>
                          <a:spcPct val="150000"/>
                        </a:lnSpc>
                        <a:spcAft>
                          <a:spcPts val="800"/>
                        </a:spcAft>
                      </a:pPr>
                      <a:r>
                        <a:rPr lang="en-US" sz="1100" kern="100">
                          <a:effectLst/>
                        </a:rPr>
                        <a:t>Deep Learning</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tc>
                  <a:txBody>
                    <a:bodyPr/>
                    <a:lstStyle/>
                    <a:p>
                      <a:pPr algn="just">
                        <a:lnSpc>
                          <a:spcPct val="150000"/>
                        </a:lnSpc>
                        <a:spcAft>
                          <a:spcPts val="800"/>
                        </a:spcAft>
                      </a:pPr>
                      <a:r>
                        <a:rPr lang="en-US" sz="1100" kern="100">
                          <a:effectLst/>
                        </a:rPr>
                        <a:t>0.777754</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tc>
                  <a:txBody>
                    <a:bodyPr/>
                    <a:lstStyle/>
                    <a:p>
                      <a:pPr algn="just">
                        <a:lnSpc>
                          <a:spcPct val="150000"/>
                        </a:lnSpc>
                        <a:spcAft>
                          <a:spcPts val="800"/>
                        </a:spcAft>
                      </a:pPr>
                      <a:r>
                        <a:rPr lang="en-US" sz="1100" kern="100">
                          <a:effectLst/>
                        </a:rPr>
                        <a:t>0.003291</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tc>
                  <a:txBody>
                    <a:bodyPr/>
                    <a:lstStyle/>
                    <a:p>
                      <a:pPr algn="just">
                        <a:lnSpc>
                          <a:spcPct val="150000"/>
                        </a:lnSpc>
                        <a:spcAft>
                          <a:spcPts val="800"/>
                        </a:spcAft>
                      </a:pPr>
                      <a:r>
                        <a:rPr lang="en-US" sz="1100" kern="100">
                          <a:effectLst/>
                        </a:rPr>
                        <a:t>2526</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tc>
                  <a:txBody>
                    <a:bodyPr/>
                    <a:lstStyle/>
                    <a:p>
                      <a:pPr algn="just">
                        <a:lnSpc>
                          <a:spcPct val="150000"/>
                        </a:lnSpc>
                        <a:spcAft>
                          <a:spcPts val="800"/>
                        </a:spcAft>
                      </a:pPr>
                      <a:r>
                        <a:rPr lang="en-US" sz="1100" kern="100">
                          <a:effectLst/>
                        </a:rPr>
                        <a:t>106061</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tc>
                  <a:txBody>
                    <a:bodyPr/>
                    <a:lstStyle/>
                    <a:p>
                      <a:pPr algn="just">
                        <a:lnSpc>
                          <a:spcPct val="150000"/>
                        </a:lnSpc>
                        <a:spcAft>
                          <a:spcPts val="800"/>
                        </a:spcAft>
                      </a:pPr>
                      <a:r>
                        <a:rPr lang="en-US" sz="1100" kern="100">
                          <a:effectLst/>
                        </a:rPr>
                        <a:t>416.7714</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tc>
                  <a:txBody>
                    <a:bodyPr/>
                    <a:lstStyle/>
                    <a:p>
                      <a:pPr algn="just">
                        <a:lnSpc>
                          <a:spcPct val="150000"/>
                        </a:lnSpc>
                        <a:spcAft>
                          <a:spcPts val="800"/>
                        </a:spcAft>
                      </a:pPr>
                      <a:r>
                        <a:rPr lang="en-US" sz="1100" kern="100">
                          <a:effectLst/>
                        </a:rPr>
                        <a:t>228.0151</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extLst>
                  <a:ext uri="{0D108BD9-81ED-4DB2-BD59-A6C34878D82A}">
                    <a16:rowId xmlns:a16="http://schemas.microsoft.com/office/drawing/2014/main" val="2258649960"/>
                  </a:ext>
                </a:extLst>
              </a:tr>
              <a:tr h="234195">
                <a:tc>
                  <a:txBody>
                    <a:bodyPr/>
                    <a:lstStyle/>
                    <a:p>
                      <a:pPr algn="just">
                        <a:lnSpc>
                          <a:spcPct val="150000"/>
                        </a:lnSpc>
                        <a:spcAft>
                          <a:spcPts val="800"/>
                        </a:spcAft>
                      </a:pPr>
                      <a:r>
                        <a:rPr lang="en-US" sz="1100" kern="100">
                          <a:effectLst/>
                        </a:rPr>
                        <a:t>Decision Tree</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tc>
                  <a:txBody>
                    <a:bodyPr/>
                    <a:lstStyle/>
                    <a:p>
                      <a:pPr algn="just">
                        <a:lnSpc>
                          <a:spcPct val="150000"/>
                        </a:lnSpc>
                        <a:spcAft>
                          <a:spcPts val="800"/>
                        </a:spcAft>
                      </a:pPr>
                      <a:r>
                        <a:rPr lang="en-US" sz="1100" kern="100">
                          <a:effectLst/>
                        </a:rPr>
                        <a:t>0.698396</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tc>
                  <a:txBody>
                    <a:bodyPr/>
                    <a:lstStyle/>
                    <a:p>
                      <a:pPr algn="just">
                        <a:lnSpc>
                          <a:spcPct val="150000"/>
                        </a:lnSpc>
                        <a:spcAft>
                          <a:spcPts val="800"/>
                        </a:spcAft>
                      </a:pPr>
                      <a:r>
                        <a:rPr lang="en-US" sz="1100" kern="100">
                          <a:effectLst/>
                        </a:rPr>
                        <a:t>0.008939</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tc>
                  <a:txBody>
                    <a:bodyPr/>
                    <a:lstStyle/>
                    <a:p>
                      <a:pPr algn="just">
                        <a:lnSpc>
                          <a:spcPct val="150000"/>
                        </a:lnSpc>
                        <a:spcAft>
                          <a:spcPts val="800"/>
                        </a:spcAft>
                      </a:pPr>
                      <a:r>
                        <a:rPr lang="en-US" sz="1100" kern="100">
                          <a:effectLst/>
                        </a:rPr>
                        <a:t>1804</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tc>
                  <a:txBody>
                    <a:bodyPr/>
                    <a:lstStyle/>
                    <a:p>
                      <a:pPr algn="just">
                        <a:lnSpc>
                          <a:spcPct val="150000"/>
                        </a:lnSpc>
                        <a:spcAft>
                          <a:spcPts val="800"/>
                        </a:spcAft>
                      </a:pPr>
                      <a:r>
                        <a:rPr lang="en-US" sz="1100" kern="100">
                          <a:effectLst/>
                        </a:rPr>
                        <a:t>60688</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tc>
                  <a:txBody>
                    <a:bodyPr/>
                    <a:lstStyle/>
                    <a:p>
                      <a:pPr algn="just">
                        <a:lnSpc>
                          <a:spcPct val="150000"/>
                        </a:lnSpc>
                        <a:spcAft>
                          <a:spcPts val="800"/>
                        </a:spcAft>
                      </a:pPr>
                      <a:r>
                        <a:rPr lang="en-US" sz="1100" kern="100">
                          <a:effectLst/>
                        </a:rPr>
                        <a:t>13.94472</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tc>
                  <a:txBody>
                    <a:bodyPr/>
                    <a:lstStyle/>
                    <a:p>
                      <a:pPr algn="just">
                        <a:lnSpc>
                          <a:spcPct val="150000"/>
                        </a:lnSpc>
                        <a:spcAft>
                          <a:spcPts val="800"/>
                        </a:spcAft>
                      </a:pPr>
                      <a:r>
                        <a:rPr lang="en-US" sz="1100" kern="100">
                          <a:effectLst/>
                        </a:rPr>
                        <a:t>141.8028</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extLst>
                  <a:ext uri="{0D108BD9-81ED-4DB2-BD59-A6C34878D82A}">
                    <a16:rowId xmlns:a16="http://schemas.microsoft.com/office/drawing/2014/main" val="356054305"/>
                  </a:ext>
                </a:extLst>
              </a:tr>
              <a:tr h="494048">
                <a:tc>
                  <a:txBody>
                    <a:bodyPr/>
                    <a:lstStyle/>
                    <a:p>
                      <a:pPr algn="just">
                        <a:lnSpc>
                          <a:spcPct val="150000"/>
                        </a:lnSpc>
                        <a:spcAft>
                          <a:spcPts val="800"/>
                        </a:spcAft>
                      </a:pPr>
                      <a:r>
                        <a:rPr lang="en-US" sz="1100" kern="100">
                          <a:effectLst/>
                        </a:rPr>
                        <a:t>Random Forest</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tc>
                  <a:txBody>
                    <a:bodyPr/>
                    <a:lstStyle/>
                    <a:p>
                      <a:pPr algn="just">
                        <a:lnSpc>
                          <a:spcPct val="150000"/>
                        </a:lnSpc>
                        <a:spcAft>
                          <a:spcPts val="800"/>
                        </a:spcAft>
                      </a:pPr>
                      <a:r>
                        <a:rPr lang="en-US" sz="1100" kern="100">
                          <a:effectLst/>
                        </a:rPr>
                        <a:t>0.737465</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tc>
                  <a:txBody>
                    <a:bodyPr/>
                    <a:lstStyle/>
                    <a:p>
                      <a:pPr algn="just">
                        <a:lnSpc>
                          <a:spcPct val="150000"/>
                        </a:lnSpc>
                        <a:spcAft>
                          <a:spcPts val="800"/>
                        </a:spcAft>
                      </a:pPr>
                      <a:r>
                        <a:rPr lang="en-US" sz="1100" kern="100">
                          <a:effectLst/>
                        </a:rPr>
                        <a:t>0.01052</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tc>
                  <a:txBody>
                    <a:bodyPr/>
                    <a:lstStyle/>
                    <a:p>
                      <a:pPr algn="just">
                        <a:lnSpc>
                          <a:spcPct val="150000"/>
                        </a:lnSpc>
                        <a:spcAft>
                          <a:spcPts val="800"/>
                        </a:spcAft>
                      </a:pPr>
                      <a:r>
                        <a:rPr lang="en-US" sz="1100" kern="100">
                          <a:effectLst/>
                        </a:rPr>
                        <a:t>2160</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tc>
                  <a:txBody>
                    <a:bodyPr/>
                    <a:lstStyle/>
                    <a:p>
                      <a:pPr algn="just">
                        <a:lnSpc>
                          <a:spcPct val="150000"/>
                        </a:lnSpc>
                        <a:spcAft>
                          <a:spcPts val="800"/>
                        </a:spcAft>
                      </a:pPr>
                      <a:r>
                        <a:rPr lang="en-US" sz="1100" kern="100">
                          <a:effectLst/>
                        </a:rPr>
                        <a:t>236086</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tc>
                  <a:txBody>
                    <a:bodyPr/>
                    <a:lstStyle/>
                    <a:p>
                      <a:pPr algn="just">
                        <a:lnSpc>
                          <a:spcPct val="150000"/>
                        </a:lnSpc>
                        <a:spcAft>
                          <a:spcPts val="800"/>
                        </a:spcAft>
                      </a:pPr>
                      <a:r>
                        <a:rPr lang="en-US" sz="1100" kern="100">
                          <a:effectLst/>
                        </a:rPr>
                        <a:t>22.86432</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tc>
                  <a:txBody>
                    <a:bodyPr/>
                    <a:lstStyle/>
                    <a:p>
                      <a:pPr algn="just">
                        <a:lnSpc>
                          <a:spcPct val="150000"/>
                        </a:lnSpc>
                        <a:spcAft>
                          <a:spcPts val="800"/>
                        </a:spcAft>
                      </a:pPr>
                      <a:r>
                        <a:rPr lang="en-US" sz="1100" kern="100">
                          <a:effectLst/>
                        </a:rPr>
                        <a:t>472.6759</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extLst>
                  <a:ext uri="{0D108BD9-81ED-4DB2-BD59-A6C34878D82A}">
                    <a16:rowId xmlns:a16="http://schemas.microsoft.com/office/drawing/2014/main" val="2627781438"/>
                  </a:ext>
                </a:extLst>
              </a:tr>
              <a:tr h="494048">
                <a:tc>
                  <a:txBody>
                    <a:bodyPr/>
                    <a:lstStyle/>
                    <a:p>
                      <a:pPr algn="just">
                        <a:lnSpc>
                          <a:spcPct val="150000"/>
                        </a:lnSpc>
                        <a:spcAft>
                          <a:spcPts val="800"/>
                        </a:spcAft>
                      </a:pPr>
                      <a:r>
                        <a:rPr lang="en-US" sz="1100" kern="100">
                          <a:effectLst/>
                        </a:rPr>
                        <a:t>Gradient Boosted Trees</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tc>
                  <a:txBody>
                    <a:bodyPr/>
                    <a:lstStyle/>
                    <a:p>
                      <a:pPr algn="just">
                        <a:lnSpc>
                          <a:spcPct val="150000"/>
                        </a:lnSpc>
                        <a:spcAft>
                          <a:spcPts val="800"/>
                        </a:spcAft>
                      </a:pPr>
                      <a:r>
                        <a:rPr lang="en-US" sz="1100" kern="100">
                          <a:effectLst/>
                        </a:rPr>
                        <a:t>0.814686</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tc>
                  <a:txBody>
                    <a:bodyPr/>
                    <a:lstStyle/>
                    <a:p>
                      <a:pPr algn="just">
                        <a:lnSpc>
                          <a:spcPct val="150000"/>
                        </a:lnSpc>
                        <a:spcAft>
                          <a:spcPts val="800"/>
                        </a:spcAft>
                      </a:pPr>
                      <a:r>
                        <a:rPr lang="en-US" sz="1100" kern="100">
                          <a:effectLst/>
                        </a:rPr>
                        <a:t>0.007397</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tc>
                  <a:txBody>
                    <a:bodyPr/>
                    <a:lstStyle/>
                    <a:p>
                      <a:pPr algn="just">
                        <a:lnSpc>
                          <a:spcPct val="150000"/>
                        </a:lnSpc>
                        <a:spcAft>
                          <a:spcPts val="800"/>
                        </a:spcAft>
                      </a:pPr>
                      <a:r>
                        <a:rPr lang="en-US" sz="1100" kern="100">
                          <a:effectLst/>
                        </a:rPr>
                        <a:t>2862</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tc>
                  <a:txBody>
                    <a:bodyPr/>
                    <a:lstStyle/>
                    <a:p>
                      <a:pPr algn="just">
                        <a:lnSpc>
                          <a:spcPct val="150000"/>
                        </a:lnSpc>
                        <a:spcAft>
                          <a:spcPts val="800"/>
                        </a:spcAft>
                      </a:pPr>
                      <a:r>
                        <a:rPr lang="en-US" sz="1100" kern="100">
                          <a:effectLst/>
                        </a:rPr>
                        <a:t>310644</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tc>
                  <a:txBody>
                    <a:bodyPr/>
                    <a:lstStyle/>
                    <a:p>
                      <a:pPr algn="just">
                        <a:lnSpc>
                          <a:spcPct val="150000"/>
                        </a:lnSpc>
                        <a:spcAft>
                          <a:spcPts val="800"/>
                        </a:spcAft>
                      </a:pPr>
                      <a:r>
                        <a:rPr lang="en-US" sz="1100" kern="100">
                          <a:effectLst/>
                        </a:rPr>
                        <a:t>293.4045</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tc>
                  <a:txBody>
                    <a:bodyPr/>
                    <a:lstStyle/>
                    <a:p>
                      <a:pPr algn="just">
                        <a:lnSpc>
                          <a:spcPct val="150000"/>
                        </a:lnSpc>
                        <a:spcAft>
                          <a:spcPts val="800"/>
                        </a:spcAft>
                      </a:pPr>
                      <a:r>
                        <a:rPr lang="en-US" sz="1100" kern="100" dirty="0">
                          <a:effectLst/>
                        </a:rPr>
                        <a:t>590.9234</a:t>
                      </a:r>
                      <a:endParaRPr lang="en-PK"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6240" marR="66240" marT="0" marB="0" anchor="b"/>
                </a:tc>
                <a:extLst>
                  <a:ext uri="{0D108BD9-81ED-4DB2-BD59-A6C34878D82A}">
                    <a16:rowId xmlns:a16="http://schemas.microsoft.com/office/drawing/2014/main" val="2166463780"/>
                  </a:ext>
                </a:extLst>
              </a:tr>
            </a:tbl>
          </a:graphicData>
        </a:graphic>
      </p:graphicFrame>
    </p:spTree>
    <p:extLst>
      <p:ext uri="{BB962C8B-B14F-4D97-AF65-F5344CB8AC3E}">
        <p14:creationId xmlns:p14="http://schemas.microsoft.com/office/powerpoint/2010/main" val="3747574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CF4166-152E-5EE3-BEF1-264A8C91293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6C8363-6838-A43E-8210-5361053AE13E}"/>
              </a:ext>
            </a:extLst>
          </p:cNvPr>
          <p:cNvSpPr>
            <a:spLocks noGrp="1"/>
          </p:cNvSpPr>
          <p:nvPr>
            <p:ph idx="1"/>
          </p:nvPr>
        </p:nvSpPr>
        <p:spPr>
          <a:xfrm>
            <a:off x="612604" y="2389750"/>
            <a:ext cx="4367020" cy="3449190"/>
          </a:xfrm>
        </p:spPr>
        <p:txBody>
          <a:bodyPr>
            <a:normAutofit fontScale="92500" lnSpcReduction="10000"/>
          </a:bodyPr>
          <a:lstStyle/>
          <a:p>
            <a:pPr>
              <a:lnSpc>
                <a:spcPct val="150000"/>
              </a:lnSpc>
            </a:pP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RESULTS FROM RAPID MINNER:</a:t>
            </a:r>
          </a:p>
          <a:p>
            <a:pPr marL="0" indent="0">
              <a:lnSpc>
                <a:spcPct val="150000"/>
              </a:lnSpc>
              <a:buNone/>
            </a:pPr>
            <a:r>
              <a:rPr lang="en-GB" sz="1600" kern="100" dirty="0">
                <a:effectLst/>
                <a:latin typeface="Times New Roman" panose="02020603050405020304" pitchFamily="18" charset="0"/>
                <a:ea typeface="Aptos" panose="020B0004020202020204" pitchFamily="34" charset="0"/>
                <a:cs typeface="Times New Roman" panose="02020603050405020304" pitchFamily="18" charset="0"/>
              </a:rPr>
              <a:t>Model Comparison Based on Precision</a:t>
            </a:r>
          </a:p>
          <a:p>
            <a:pPr marL="0" indent="0">
              <a:lnSpc>
                <a:spcPct val="150000"/>
              </a:lnSpc>
              <a:buNone/>
            </a:pPr>
            <a:r>
              <a:rPr lang="en-GB" sz="1400" dirty="0">
                <a:latin typeface="Times New Roman" panose="02020603050405020304" pitchFamily="18" charset="0"/>
                <a:cs typeface="Times New Roman" panose="02020603050405020304" pitchFamily="18" charset="0"/>
              </a:rPr>
              <a:t>Based on the results from the RapidMiner analysis, for tasks requiring the highest precision, Decision Tree and Gradient Boosted Trees are the best options. Random Forest and Deep Learning also perform well, with moderate computational demands. Models like Naive Bayes balance precision and efficiency, while Logistic Regression, Generalized Linear Model, and Fast Large Margin are less optimal.</a:t>
            </a:r>
            <a:br>
              <a:rPr lang="en-PK" sz="18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PK"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PK" dirty="0"/>
          </a:p>
        </p:txBody>
      </p:sp>
      <p:sp>
        <p:nvSpPr>
          <p:cNvPr id="4" name="Title 1">
            <a:extLst>
              <a:ext uri="{FF2B5EF4-FFF2-40B4-BE49-F238E27FC236}">
                <a16:creationId xmlns:a16="http://schemas.microsoft.com/office/drawing/2014/main" id="{7C5F9626-5F9F-928D-014B-96BA10B64802}"/>
              </a:ext>
            </a:extLst>
          </p:cNvPr>
          <p:cNvSpPr txBox="1">
            <a:spLocks/>
          </p:cNvSpPr>
          <p:nvPr/>
        </p:nvSpPr>
        <p:spPr>
          <a:xfrm>
            <a:off x="1009210" y="712347"/>
            <a:ext cx="9906000" cy="1477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742950" indent="-742950">
              <a:buFont typeface="+mj-lt"/>
              <a:buAutoNum type="arabicPeriod" startAt="4"/>
            </a:pPr>
            <a:r>
              <a:rPr lang="en-US" sz="4400" dirty="0">
                <a:latin typeface="Rockwell" panose="02060603020205020403" pitchFamily="18" charset="0"/>
              </a:rPr>
              <a:t>MODELING</a:t>
            </a:r>
          </a:p>
        </p:txBody>
      </p:sp>
      <p:graphicFrame>
        <p:nvGraphicFramePr>
          <p:cNvPr id="5" name="Table 4">
            <a:extLst>
              <a:ext uri="{FF2B5EF4-FFF2-40B4-BE49-F238E27FC236}">
                <a16:creationId xmlns:a16="http://schemas.microsoft.com/office/drawing/2014/main" id="{2FBE8350-C08F-49DE-5392-9E3C071605F8}"/>
              </a:ext>
            </a:extLst>
          </p:cNvPr>
          <p:cNvGraphicFramePr>
            <a:graphicFrameLocks noGrp="1"/>
          </p:cNvGraphicFramePr>
          <p:nvPr>
            <p:extLst>
              <p:ext uri="{D42A27DB-BD31-4B8C-83A1-F6EECF244321}">
                <p14:modId xmlns:p14="http://schemas.microsoft.com/office/powerpoint/2010/main" val="1734550284"/>
              </p:ext>
            </p:extLst>
          </p:nvPr>
        </p:nvGraphicFramePr>
        <p:xfrm>
          <a:off x="5160904" y="1961002"/>
          <a:ext cx="6418493" cy="4538950"/>
        </p:xfrm>
        <a:graphic>
          <a:graphicData uri="http://schemas.openxmlformats.org/drawingml/2006/table">
            <a:tbl>
              <a:tblPr firstRow="1" firstCol="1" bandRow="1">
                <a:tableStyleId>{5C22544A-7EE6-4342-B048-85BDC9FD1C3A}</a:tableStyleId>
              </a:tblPr>
              <a:tblGrid>
                <a:gridCol w="1020565">
                  <a:extLst>
                    <a:ext uri="{9D8B030D-6E8A-4147-A177-3AD203B41FA5}">
                      <a16:colId xmlns:a16="http://schemas.microsoft.com/office/drawing/2014/main" val="286066274"/>
                    </a:ext>
                  </a:extLst>
                </a:gridCol>
                <a:gridCol w="939023">
                  <a:extLst>
                    <a:ext uri="{9D8B030D-6E8A-4147-A177-3AD203B41FA5}">
                      <a16:colId xmlns:a16="http://schemas.microsoft.com/office/drawing/2014/main" val="3605190783"/>
                    </a:ext>
                  </a:extLst>
                </a:gridCol>
                <a:gridCol w="1052275">
                  <a:extLst>
                    <a:ext uri="{9D8B030D-6E8A-4147-A177-3AD203B41FA5}">
                      <a16:colId xmlns:a16="http://schemas.microsoft.com/office/drawing/2014/main" val="1965607523"/>
                    </a:ext>
                  </a:extLst>
                </a:gridCol>
                <a:gridCol w="690516">
                  <a:extLst>
                    <a:ext uri="{9D8B030D-6E8A-4147-A177-3AD203B41FA5}">
                      <a16:colId xmlns:a16="http://schemas.microsoft.com/office/drawing/2014/main" val="3374012835"/>
                    </a:ext>
                  </a:extLst>
                </a:gridCol>
                <a:gridCol w="683397">
                  <a:extLst>
                    <a:ext uri="{9D8B030D-6E8A-4147-A177-3AD203B41FA5}">
                      <a16:colId xmlns:a16="http://schemas.microsoft.com/office/drawing/2014/main" val="3393352410"/>
                    </a:ext>
                  </a:extLst>
                </a:gridCol>
                <a:gridCol w="929316">
                  <a:extLst>
                    <a:ext uri="{9D8B030D-6E8A-4147-A177-3AD203B41FA5}">
                      <a16:colId xmlns:a16="http://schemas.microsoft.com/office/drawing/2014/main" val="895130205"/>
                    </a:ext>
                  </a:extLst>
                </a:gridCol>
                <a:gridCol w="1103401">
                  <a:extLst>
                    <a:ext uri="{9D8B030D-6E8A-4147-A177-3AD203B41FA5}">
                      <a16:colId xmlns:a16="http://schemas.microsoft.com/office/drawing/2014/main" val="1176070219"/>
                    </a:ext>
                  </a:extLst>
                </a:gridCol>
              </a:tblGrid>
              <a:tr h="526767">
                <a:tc>
                  <a:txBody>
                    <a:bodyPr/>
                    <a:lstStyle/>
                    <a:p>
                      <a:pPr algn="just">
                        <a:lnSpc>
                          <a:spcPct val="107000"/>
                        </a:lnSpc>
                        <a:spcAft>
                          <a:spcPts val="800"/>
                        </a:spcAft>
                      </a:pPr>
                      <a:r>
                        <a:rPr lang="en-GB" sz="1400" kern="100">
                          <a:effectLst/>
                        </a:rPr>
                        <a:t>MODEL</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tc>
                <a:tc>
                  <a:txBody>
                    <a:bodyPr/>
                    <a:lstStyle/>
                    <a:p>
                      <a:pPr algn="just">
                        <a:lnSpc>
                          <a:spcPct val="107000"/>
                        </a:lnSpc>
                        <a:spcAft>
                          <a:spcPts val="800"/>
                        </a:spcAft>
                      </a:pPr>
                      <a:r>
                        <a:rPr lang="en-GB" sz="1400" kern="100">
                          <a:effectLst/>
                        </a:rPr>
                        <a:t>Precision</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tc>
                <a:tc>
                  <a:txBody>
                    <a:bodyPr/>
                    <a:lstStyle/>
                    <a:p>
                      <a:pPr algn="just">
                        <a:lnSpc>
                          <a:spcPct val="107000"/>
                        </a:lnSpc>
                        <a:spcAft>
                          <a:spcPts val="800"/>
                        </a:spcAft>
                      </a:pPr>
                      <a:r>
                        <a:rPr lang="en-US" sz="1400" kern="100">
                          <a:effectLst/>
                        </a:rPr>
                        <a:t>Standard Deviation</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tc>
                <a:tc>
                  <a:txBody>
                    <a:bodyPr/>
                    <a:lstStyle/>
                    <a:p>
                      <a:pPr algn="just">
                        <a:lnSpc>
                          <a:spcPct val="150000"/>
                        </a:lnSpc>
                        <a:spcAft>
                          <a:spcPts val="800"/>
                        </a:spcAft>
                      </a:pPr>
                      <a:r>
                        <a:rPr lang="en-US" sz="1400" kern="100">
                          <a:effectLst/>
                        </a:rPr>
                        <a:t>Gains</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tc>
                <a:tc>
                  <a:txBody>
                    <a:bodyPr/>
                    <a:lstStyle/>
                    <a:p>
                      <a:pPr algn="just">
                        <a:lnSpc>
                          <a:spcPct val="107000"/>
                        </a:lnSpc>
                        <a:spcAft>
                          <a:spcPts val="800"/>
                        </a:spcAft>
                      </a:pPr>
                      <a:r>
                        <a:rPr lang="en-US" sz="1400" kern="100">
                          <a:effectLst/>
                        </a:rPr>
                        <a:t>Total Time</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tc>
                <a:tc>
                  <a:txBody>
                    <a:bodyPr/>
                    <a:lstStyle/>
                    <a:p>
                      <a:pPr algn="just">
                        <a:lnSpc>
                          <a:spcPct val="107000"/>
                        </a:lnSpc>
                        <a:spcAft>
                          <a:spcPts val="800"/>
                        </a:spcAft>
                      </a:pPr>
                      <a:r>
                        <a:rPr lang="en-US" sz="1400" kern="100">
                          <a:effectLst/>
                        </a:rPr>
                        <a:t>Training Time </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tc>
                <a:tc>
                  <a:txBody>
                    <a:bodyPr/>
                    <a:lstStyle/>
                    <a:p>
                      <a:pPr algn="just">
                        <a:lnSpc>
                          <a:spcPct val="107000"/>
                        </a:lnSpc>
                        <a:spcAft>
                          <a:spcPts val="800"/>
                        </a:spcAft>
                      </a:pPr>
                      <a:r>
                        <a:rPr lang="en-US" sz="1400" kern="100">
                          <a:effectLst/>
                        </a:rPr>
                        <a:t>Scoring Time</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tc>
                <a:extLst>
                  <a:ext uri="{0D108BD9-81ED-4DB2-BD59-A6C34878D82A}">
                    <a16:rowId xmlns:a16="http://schemas.microsoft.com/office/drawing/2014/main" val="470808219"/>
                  </a:ext>
                </a:extLst>
              </a:tr>
              <a:tr h="438328">
                <a:tc>
                  <a:txBody>
                    <a:bodyPr/>
                    <a:lstStyle/>
                    <a:p>
                      <a:pPr algn="just">
                        <a:lnSpc>
                          <a:spcPct val="150000"/>
                        </a:lnSpc>
                        <a:spcAft>
                          <a:spcPts val="800"/>
                        </a:spcAft>
                      </a:pPr>
                      <a:r>
                        <a:rPr lang="en-US" sz="1100" kern="100">
                          <a:effectLst/>
                        </a:rPr>
                        <a:t>Naive Bayes</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tc>
                  <a:txBody>
                    <a:bodyPr/>
                    <a:lstStyle/>
                    <a:p>
                      <a:pPr algn="just">
                        <a:lnSpc>
                          <a:spcPct val="150000"/>
                        </a:lnSpc>
                        <a:spcAft>
                          <a:spcPts val="800"/>
                        </a:spcAft>
                      </a:pPr>
                      <a:r>
                        <a:rPr lang="en-US" sz="1100" kern="100">
                          <a:effectLst/>
                        </a:rPr>
                        <a:t>0.74767</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tc>
                  <a:txBody>
                    <a:bodyPr/>
                    <a:lstStyle/>
                    <a:p>
                      <a:pPr algn="just">
                        <a:lnSpc>
                          <a:spcPct val="150000"/>
                        </a:lnSpc>
                        <a:spcAft>
                          <a:spcPts val="800"/>
                        </a:spcAft>
                      </a:pPr>
                      <a:r>
                        <a:rPr lang="en-US" sz="1100" kern="100">
                          <a:effectLst/>
                        </a:rPr>
                        <a:t>0.008592</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tc>
                  <a:txBody>
                    <a:bodyPr/>
                    <a:lstStyle/>
                    <a:p>
                      <a:pPr algn="just">
                        <a:lnSpc>
                          <a:spcPct val="150000"/>
                        </a:lnSpc>
                        <a:spcAft>
                          <a:spcPts val="800"/>
                        </a:spcAft>
                      </a:pPr>
                      <a:r>
                        <a:rPr lang="en-US" sz="1100" kern="100">
                          <a:effectLst/>
                        </a:rPr>
                        <a:t>1958</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tc>
                  <a:txBody>
                    <a:bodyPr/>
                    <a:lstStyle/>
                    <a:p>
                      <a:pPr algn="just">
                        <a:lnSpc>
                          <a:spcPct val="150000"/>
                        </a:lnSpc>
                        <a:spcAft>
                          <a:spcPts val="800"/>
                        </a:spcAft>
                      </a:pPr>
                      <a:r>
                        <a:rPr lang="en-US" sz="1100" kern="100">
                          <a:effectLst/>
                        </a:rPr>
                        <a:t>52089</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tc>
                  <a:txBody>
                    <a:bodyPr/>
                    <a:lstStyle/>
                    <a:p>
                      <a:pPr algn="just">
                        <a:lnSpc>
                          <a:spcPct val="150000"/>
                        </a:lnSpc>
                        <a:spcAft>
                          <a:spcPts val="800"/>
                        </a:spcAft>
                      </a:pPr>
                      <a:r>
                        <a:rPr lang="en-US" sz="1100" kern="100">
                          <a:effectLst/>
                        </a:rPr>
                        <a:t>15.57789</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tc>
                  <a:txBody>
                    <a:bodyPr/>
                    <a:lstStyle/>
                    <a:p>
                      <a:pPr algn="just">
                        <a:lnSpc>
                          <a:spcPct val="150000"/>
                        </a:lnSpc>
                        <a:spcAft>
                          <a:spcPts val="800"/>
                        </a:spcAft>
                      </a:pPr>
                      <a:r>
                        <a:rPr lang="en-US" sz="1100" kern="100">
                          <a:effectLst/>
                        </a:rPr>
                        <a:t>224.5603</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extLst>
                  <a:ext uri="{0D108BD9-81ED-4DB2-BD59-A6C34878D82A}">
                    <a16:rowId xmlns:a16="http://schemas.microsoft.com/office/drawing/2014/main" val="917145138"/>
                  </a:ext>
                </a:extLst>
              </a:tr>
              <a:tr h="562159">
                <a:tc>
                  <a:txBody>
                    <a:bodyPr/>
                    <a:lstStyle/>
                    <a:p>
                      <a:pPr algn="just">
                        <a:lnSpc>
                          <a:spcPct val="150000"/>
                        </a:lnSpc>
                        <a:spcAft>
                          <a:spcPts val="800"/>
                        </a:spcAft>
                      </a:pPr>
                      <a:r>
                        <a:rPr lang="en-US" sz="1100" kern="100">
                          <a:effectLst/>
                        </a:rPr>
                        <a:t>Generalized Linear Model</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tc>
                  <a:txBody>
                    <a:bodyPr/>
                    <a:lstStyle/>
                    <a:p>
                      <a:pPr algn="just">
                        <a:lnSpc>
                          <a:spcPct val="150000"/>
                        </a:lnSpc>
                        <a:spcAft>
                          <a:spcPts val="800"/>
                        </a:spcAft>
                      </a:pPr>
                      <a:r>
                        <a:rPr lang="en-US" sz="1100" kern="100">
                          <a:effectLst/>
                        </a:rPr>
                        <a:t>0.651945</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tc>
                  <a:txBody>
                    <a:bodyPr/>
                    <a:lstStyle/>
                    <a:p>
                      <a:pPr algn="just">
                        <a:lnSpc>
                          <a:spcPct val="150000"/>
                        </a:lnSpc>
                        <a:spcAft>
                          <a:spcPts val="800"/>
                        </a:spcAft>
                      </a:pPr>
                      <a:r>
                        <a:rPr lang="en-US" sz="1100" kern="100">
                          <a:effectLst/>
                        </a:rPr>
                        <a:t>0.002558</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tc>
                  <a:txBody>
                    <a:bodyPr/>
                    <a:lstStyle/>
                    <a:p>
                      <a:pPr algn="just">
                        <a:lnSpc>
                          <a:spcPct val="150000"/>
                        </a:lnSpc>
                        <a:spcAft>
                          <a:spcPts val="800"/>
                        </a:spcAft>
                      </a:pPr>
                      <a:r>
                        <a:rPr lang="en-US" sz="1100" kern="100">
                          <a:effectLst/>
                        </a:rPr>
                        <a:t>1704</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tc>
                  <a:txBody>
                    <a:bodyPr/>
                    <a:lstStyle/>
                    <a:p>
                      <a:pPr algn="just">
                        <a:lnSpc>
                          <a:spcPct val="150000"/>
                        </a:lnSpc>
                        <a:spcAft>
                          <a:spcPts val="800"/>
                        </a:spcAft>
                      </a:pPr>
                      <a:r>
                        <a:rPr lang="en-US" sz="1100" kern="100">
                          <a:effectLst/>
                        </a:rPr>
                        <a:t>56999</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tc>
                  <a:txBody>
                    <a:bodyPr/>
                    <a:lstStyle/>
                    <a:p>
                      <a:pPr algn="just">
                        <a:lnSpc>
                          <a:spcPct val="150000"/>
                        </a:lnSpc>
                        <a:spcAft>
                          <a:spcPts val="800"/>
                        </a:spcAft>
                      </a:pPr>
                      <a:r>
                        <a:rPr lang="en-US" sz="1100" kern="100">
                          <a:effectLst/>
                        </a:rPr>
                        <a:t>46.73367</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tc>
                  <a:txBody>
                    <a:bodyPr/>
                    <a:lstStyle/>
                    <a:p>
                      <a:pPr algn="just">
                        <a:lnSpc>
                          <a:spcPct val="150000"/>
                        </a:lnSpc>
                        <a:spcAft>
                          <a:spcPts val="800"/>
                        </a:spcAft>
                      </a:pPr>
                      <a:r>
                        <a:rPr lang="en-US" sz="1100" kern="100">
                          <a:effectLst/>
                        </a:rPr>
                        <a:t>200.5339</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extLst>
                  <a:ext uri="{0D108BD9-81ED-4DB2-BD59-A6C34878D82A}">
                    <a16:rowId xmlns:a16="http://schemas.microsoft.com/office/drawing/2014/main" val="1403555395"/>
                  </a:ext>
                </a:extLst>
              </a:tr>
              <a:tr h="562159">
                <a:tc>
                  <a:txBody>
                    <a:bodyPr/>
                    <a:lstStyle/>
                    <a:p>
                      <a:pPr algn="just">
                        <a:lnSpc>
                          <a:spcPct val="150000"/>
                        </a:lnSpc>
                        <a:spcAft>
                          <a:spcPts val="800"/>
                        </a:spcAft>
                      </a:pPr>
                      <a:r>
                        <a:rPr lang="en-US" sz="1100" kern="100">
                          <a:effectLst/>
                        </a:rPr>
                        <a:t>Logistic Regression</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tc>
                  <a:txBody>
                    <a:bodyPr/>
                    <a:lstStyle/>
                    <a:p>
                      <a:pPr algn="just">
                        <a:lnSpc>
                          <a:spcPct val="150000"/>
                        </a:lnSpc>
                        <a:spcAft>
                          <a:spcPts val="800"/>
                        </a:spcAft>
                      </a:pPr>
                      <a:r>
                        <a:rPr lang="en-US" sz="1100" kern="100">
                          <a:effectLst/>
                        </a:rPr>
                        <a:t>0.651573</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tc>
                  <a:txBody>
                    <a:bodyPr/>
                    <a:lstStyle/>
                    <a:p>
                      <a:pPr algn="just">
                        <a:lnSpc>
                          <a:spcPct val="150000"/>
                        </a:lnSpc>
                        <a:spcAft>
                          <a:spcPts val="800"/>
                        </a:spcAft>
                      </a:pPr>
                      <a:r>
                        <a:rPr lang="en-US" sz="1100" kern="100">
                          <a:effectLst/>
                        </a:rPr>
                        <a:t>0.002521</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tc>
                  <a:txBody>
                    <a:bodyPr/>
                    <a:lstStyle/>
                    <a:p>
                      <a:pPr algn="just">
                        <a:lnSpc>
                          <a:spcPct val="150000"/>
                        </a:lnSpc>
                        <a:spcAft>
                          <a:spcPts val="800"/>
                        </a:spcAft>
                      </a:pPr>
                      <a:r>
                        <a:rPr lang="en-US" sz="1100" kern="100">
                          <a:effectLst/>
                        </a:rPr>
                        <a:t>1698</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tc>
                  <a:txBody>
                    <a:bodyPr/>
                    <a:lstStyle/>
                    <a:p>
                      <a:pPr algn="just">
                        <a:lnSpc>
                          <a:spcPct val="150000"/>
                        </a:lnSpc>
                        <a:spcAft>
                          <a:spcPts val="800"/>
                        </a:spcAft>
                      </a:pPr>
                      <a:r>
                        <a:rPr lang="en-US" sz="1100" kern="100">
                          <a:effectLst/>
                        </a:rPr>
                        <a:t>55150</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tc>
                  <a:txBody>
                    <a:bodyPr/>
                    <a:lstStyle/>
                    <a:p>
                      <a:pPr algn="just">
                        <a:lnSpc>
                          <a:spcPct val="150000"/>
                        </a:lnSpc>
                        <a:spcAft>
                          <a:spcPts val="800"/>
                        </a:spcAft>
                      </a:pPr>
                      <a:r>
                        <a:rPr lang="en-US" sz="1100" kern="100">
                          <a:effectLst/>
                        </a:rPr>
                        <a:t>17.90201</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tc>
                  <a:txBody>
                    <a:bodyPr/>
                    <a:lstStyle/>
                    <a:p>
                      <a:pPr algn="just">
                        <a:lnSpc>
                          <a:spcPct val="150000"/>
                        </a:lnSpc>
                        <a:spcAft>
                          <a:spcPts val="800"/>
                        </a:spcAft>
                      </a:pPr>
                      <a:r>
                        <a:rPr lang="en-US" sz="1100" kern="100">
                          <a:effectLst/>
                        </a:rPr>
                        <a:t>145.7286</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extLst>
                  <a:ext uri="{0D108BD9-81ED-4DB2-BD59-A6C34878D82A}">
                    <a16:rowId xmlns:a16="http://schemas.microsoft.com/office/drawing/2014/main" val="2308404736"/>
                  </a:ext>
                </a:extLst>
              </a:tr>
              <a:tr h="562159">
                <a:tc>
                  <a:txBody>
                    <a:bodyPr/>
                    <a:lstStyle/>
                    <a:p>
                      <a:pPr>
                        <a:lnSpc>
                          <a:spcPct val="150000"/>
                        </a:lnSpc>
                        <a:spcAft>
                          <a:spcPts val="800"/>
                        </a:spcAft>
                      </a:pPr>
                      <a:r>
                        <a:rPr lang="en-US" sz="1100" kern="100">
                          <a:effectLst/>
                        </a:rPr>
                        <a:t>Fast Large Margin</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tc>
                  <a:txBody>
                    <a:bodyPr/>
                    <a:lstStyle/>
                    <a:p>
                      <a:pPr algn="just">
                        <a:lnSpc>
                          <a:spcPct val="150000"/>
                        </a:lnSpc>
                        <a:spcAft>
                          <a:spcPts val="800"/>
                        </a:spcAft>
                      </a:pPr>
                      <a:r>
                        <a:rPr lang="en-US" sz="1100" kern="100">
                          <a:effectLst/>
                        </a:rPr>
                        <a:t>0.611217</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tc>
                  <a:txBody>
                    <a:bodyPr/>
                    <a:lstStyle/>
                    <a:p>
                      <a:pPr algn="just">
                        <a:lnSpc>
                          <a:spcPct val="150000"/>
                        </a:lnSpc>
                        <a:spcAft>
                          <a:spcPts val="800"/>
                        </a:spcAft>
                      </a:pPr>
                      <a:r>
                        <a:rPr lang="en-US" sz="1100" kern="100">
                          <a:effectLst/>
                        </a:rPr>
                        <a:t>0.007327</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tc>
                  <a:txBody>
                    <a:bodyPr/>
                    <a:lstStyle/>
                    <a:p>
                      <a:pPr algn="just">
                        <a:lnSpc>
                          <a:spcPct val="150000"/>
                        </a:lnSpc>
                        <a:spcAft>
                          <a:spcPts val="800"/>
                        </a:spcAft>
                      </a:pPr>
                      <a:r>
                        <a:rPr lang="en-US" sz="1100" kern="100">
                          <a:effectLst/>
                        </a:rPr>
                        <a:t>990</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tc>
                  <a:txBody>
                    <a:bodyPr/>
                    <a:lstStyle/>
                    <a:p>
                      <a:pPr algn="just">
                        <a:lnSpc>
                          <a:spcPct val="150000"/>
                        </a:lnSpc>
                        <a:spcAft>
                          <a:spcPts val="800"/>
                        </a:spcAft>
                      </a:pPr>
                      <a:r>
                        <a:rPr lang="en-US" sz="1100" kern="100">
                          <a:effectLst/>
                        </a:rPr>
                        <a:t>83166</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tc>
                  <a:txBody>
                    <a:bodyPr/>
                    <a:lstStyle/>
                    <a:p>
                      <a:pPr algn="just">
                        <a:lnSpc>
                          <a:spcPct val="150000"/>
                        </a:lnSpc>
                        <a:spcAft>
                          <a:spcPts val="800"/>
                        </a:spcAft>
                      </a:pPr>
                      <a:r>
                        <a:rPr lang="en-US" sz="1100" kern="100">
                          <a:effectLst/>
                        </a:rPr>
                        <a:t>152.4497</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tc>
                  <a:txBody>
                    <a:bodyPr/>
                    <a:lstStyle/>
                    <a:p>
                      <a:pPr algn="just">
                        <a:lnSpc>
                          <a:spcPct val="150000"/>
                        </a:lnSpc>
                        <a:spcAft>
                          <a:spcPts val="800"/>
                        </a:spcAft>
                      </a:pPr>
                      <a:r>
                        <a:rPr lang="en-US" sz="1100" kern="100">
                          <a:effectLst/>
                        </a:rPr>
                        <a:t>143.3731</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extLst>
                  <a:ext uri="{0D108BD9-81ED-4DB2-BD59-A6C34878D82A}">
                    <a16:rowId xmlns:a16="http://schemas.microsoft.com/office/drawing/2014/main" val="2627986995"/>
                  </a:ext>
                </a:extLst>
              </a:tr>
              <a:tr h="496578">
                <a:tc>
                  <a:txBody>
                    <a:bodyPr/>
                    <a:lstStyle/>
                    <a:p>
                      <a:pPr algn="just">
                        <a:lnSpc>
                          <a:spcPct val="150000"/>
                        </a:lnSpc>
                        <a:spcAft>
                          <a:spcPts val="800"/>
                        </a:spcAft>
                      </a:pPr>
                      <a:r>
                        <a:rPr lang="en-US" sz="1100" kern="100">
                          <a:effectLst/>
                        </a:rPr>
                        <a:t>Deep Learning</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tc>
                  <a:txBody>
                    <a:bodyPr/>
                    <a:lstStyle/>
                    <a:p>
                      <a:pPr algn="just">
                        <a:lnSpc>
                          <a:spcPct val="150000"/>
                        </a:lnSpc>
                        <a:spcAft>
                          <a:spcPts val="800"/>
                        </a:spcAft>
                      </a:pPr>
                      <a:r>
                        <a:rPr lang="en-US" sz="1100" kern="100">
                          <a:effectLst/>
                        </a:rPr>
                        <a:t>0.754876</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tc>
                  <a:txBody>
                    <a:bodyPr/>
                    <a:lstStyle/>
                    <a:p>
                      <a:pPr algn="just">
                        <a:lnSpc>
                          <a:spcPct val="150000"/>
                        </a:lnSpc>
                        <a:spcAft>
                          <a:spcPts val="800"/>
                        </a:spcAft>
                      </a:pPr>
                      <a:r>
                        <a:rPr lang="en-US" sz="1100" kern="100">
                          <a:effectLst/>
                        </a:rPr>
                        <a:t>0.00738</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tc>
                  <a:txBody>
                    <a:bodyPr/>
                    <a:lstStyle/>
                    <a:p>
                      <a:pPr algn="just">
                        <a:lnSpc>
                          <a:spcPct val="150000"/>
                        </a:lnSpc>
                        <a:spcAft>
                          <a:spcPts val="800"/>
                        </a:spcAft>
                      </a:pPr>
                      <a:r>
                        <a:rPr lang="en-US" sz="1100" kern="100">
                          <a:effectLst/>
                        </a:rPr>
                        <a:t>2526</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tc>
                  <a:txBody>
                    <a:bodyPr/>
                    <a:lstStyle/>
                    <a:p>
                      <a:pPr algn="just">
                        <a:lnSpc>
                          <a:spcPct val="150000"/>
                        </a:lnSpc>
                        <a:spcAft>
                          <a:spcPts val="800"/>
                        </a:spcAft>
                      </a:pPr>
                      <a:r>
                        <a:rPr lang="en-US" sz="1100" kern="100">
                          <a:effectLst/>
                        </a:rPr>
                        <a:t>106061</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tc>
                  <a:txBody>
                    <a:bodyPr/>
                    <a:lstStyle/>
                    <a:p>
                      <a:pPr algn="just">
                        <a:lnSpc>
                          <a:spcPct val="150000"/>
                        </a:lnSpc>
                        <a:spcAft>
                          <a:spcPts val="800"/>
                        </a:spcAft>
                      </a:pPr>
                      <a:r>
                        <a:rPr lang="en-US" sz="1100" kern="100">
                          <a:effectLst/>
                        </a:rPr>
                        <a:t>416.7714</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tc>
                  <a:txBody>
                    <a:bodyPr/>
                    <a:lstStyle/>
                    <a:p>
                      <a:pPr algn="just">
                        <a:lnSpc>
                          <a:spcPct val="150000"/>
                        </a:lnSpc>
                        <a:spcAft>
                          <a:spcPts val="800"/>
                        </a:spcAft>
                      </a:pPr>
                      <a:r>
                        <a:rPr lang="en-US" sz="1100" kern="100">
                          <a:effectLst/>
                        </a:rPr>
                        <a:t>228.0151</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extLst>
                  <a:ext uri="{0D108BD9-81ED-4DB2-BD59-A6C34878D82A}">
                    <a16:rowId xmlns:a16="http://schemas.microsoft.com/office/drawing/2014/main" val="3440624249"/>
                  </a:ext>
                </a:extLst>
              </a:tr>
              <a:tr h="266482">
                <a:tc>
                  <a:txBody>
                    <a:bodyPr/>
                    <a:lstStyle/>
                    <a:p>
                      <a:pPr algn="just">
                        <a:lnSpc>
                          <a:spcPct val="150000"/>
                        </a:lnSpc>
                        <a:spcAft>
                          <a:spcPts val="800"/>
                        </a:spcAft>
                      </a:pPr>
                      <a:r>
                        <a:rPr lang="en-US" sz="1100" kern="100">
                          <a:effectLst/>
                        </a:rPr>
                        <a:t>Decision Tree</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tc>
                  <a:txBody>
                    <a:bodyPr/>
                    <a:lstStyle/>
                    <a:p>
                      <a:pPr algn="just">
                        <a:lnSpc>
                          <a:spcPct val="150000"/>
                        </a:lnSpc>
                        <a:spcAft>
                          <a:spcPts val="800"/>
                        </a:spcAft>
                      </a:pPr>
                      <a:r>
                        <a:rPr lang="en-US" sz="1100" kern="100">
                          <a:effectLst/>
                        </a:rPr>
                        <a:t>0.825588</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tc>
                  <a:txBody>
                    <a:bodyPr/>
                    <a:lstStyle/>
                    <a:p>
                      <a:pPr algn="just">
                        <a:lnSpc>
                          <a:spcPct val="150000"/>
                        </a:lnSpc>
                        <a:spcAft>
                          <a:spcPts val="800"/>
                        </a:spcAft>
                      </a:pPr>
                      <a:r>
                        <a:rPr lang="en-US" sz="1100" kern="100">
                          <a:effectLst/>
                        </a:rPr>
                        <a:t>0.015412</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tc>
                  <a:txBody>
                    <a:bodyPr/>
                    <a:lstStyle/>
                    <a:p>
                      <a:pPr algn="just">
                        <a:lnSpc>
                          <a:spcPct val="150000"/>
                        </a:lnSpc>
                        <a:spcAft>
                          <a:spcPts val="800"/>
                        </a:spcAft>
                      </a:pPr>
                      <a:r>
                        <a:rPr lang="en-US" sz="1100" kern="100">
                          <a:effectLst/>
                        </a:rPr>
                        <a:t>1804</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tc>
                  <a:txBody>
                    <a:bodyPr/>
                    <a:lstStyle/>
                    <a:p>
                      <a:pPr algn="just">
                        <a:lnSpc>
                          <a:spcPct val="150000"/>
                        </a:lnSpc>
                        <a:spcAft>
                          <a:spcPts val="800"/>
                        </a:spcAft>
                      </a:pPr>
                      <a:r>
                        <a:rPr lang="en-US" sz="1100" kern="100">
                          <a:effectLst/>
                        </a:rPr>
                        <a:t>60688</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tc>
                  <a:txBody>
                    <a:bodyPr/>
                    <a:lstStyle/>
                    <a:p>
                      <a:pPr algn="just">
                        <a:lnSpc>
                          <a:spcPct val="150000"/>
                        </a:lnSpc>
                        <a:spcAft>
                          <a:spcPts val="800"/>
                        </a:spcAft>
                      </a:pPr>
                      <a:r>
                        <a:rPr lang="en-US" sz="1100" kern="100">
                          <a:effectLst/>
                        </a:rPr>
                        <a:t>13.94472</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tc>
                  <a:txBody>
                    <a:bodyPr/>
                    <a:lstStyle/>
                    <a:p>
                      <a:pPr algn="just">
                        <a:lnSpc>
                          <a:spcPct val="150000"/>
                        </a:lnSpc>
                        <a:spcAft>
                          <a:spcPts val="800"/>
                        </a:spcAft>
                      </a:pPr>
                      <a:r>
                        <a:rPr lang="en-US" sz="1100" kern="100">
                          <a:effectLst/>
                        </a:rPr>
                        <a:t>141.8028</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extLst>
                  <a:ext uri="{0D108BD9-81ED-4DB2-BD59-A6C34878D82A}">
                    <a16:rowId xmlns:a16="http://schemas.microsoft.com/office/drawing/2014/main" val="2913855378"/>
                  </a:ext>
                </a:extLst>
              </a:tr>
              <a:tr h="562159">
                <a:tc>
                  <a:txBody>
                    <a:bodyPr/>
                    <a:lstStyle/>
                    <a:p>
                      <a:pPr algn="just">
                        <a:lnSpc>
                          <a:spcPct val="150000"/>
                        </a:lnSpc>
                        <a:spcAft>
                          <a:spcPts val="800"/>
                        </a:spcAft>
                      </a:pPr>
                      <a:r>
                        <a:rPr lang="en-US" sz="1100" kern="100">
                          <a:effectLst/>
                        </a:rPr>
                        <a:t>Random Forest</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tc>
                  <a:txBody>
                    <a:bodyPr/>
                    <a:lstStyle/>
                    <a:p>
                      <a:pPr algn="just">
                        <a:lnSpc>
                          <a:spcPct val="150000"/>
                        </a:lnSpc>
                        <a:spcAft>
                          <a:spcPts val="800"/>
                        </a:spcAft>
                      </a:pPr>
                      <a:r>
                        <a:rPr lang="en-US" sz="1100" kern="100">
                          <a:effectLst/>
                        </a:rPr>
                        <a:t>0.775983</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tc>
                  <a:txBody>
                    <a:bodyPr/>
                    <a:lstStyle/>
                    <a:p>
                      <a:pPr algn="just">
                        <a:lnSpc>
                          <a:spcPct val="150000"/>
                        </a:lnSpc>
                        <a:spcAft>
                          <a:spcPts val="800"/>
                        </a:spcAft>
                      </a:pPr>
                      <a:r>
                        <a:rPr lang="en-US" sz="1100" kern="100">
                          <a:effectLst/>
                        </a:rPr>
                        <a:t>0.01422</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tc>
                  <a:txBody>
                    <a:bodyPr/>
                    <a:lstStyle/>
                    <a:p>
                      <a:pPr algn="just">
                        <a:lnSpc>
                          <a:spcPct val="150000"/>
                        </a:lnSpc>
                        <a:spcAft>
                          <a:spcPts val="800"/>
                        </a:spcAft>
                      </a:pPr>
                      <a:r>
                        <a:rPr lang="en-US" sz="1100" kern="100">
                          <a:effectLst/>
                        </a:rPr>
                        <a:t>2160</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tc>
                  <a:txBody>
                    <a:bodyPr/>
                    <a:lstStyle/>
                    <a:p>
                      <a:pPr algn="just">
                        <a:lnSpc>
                          <a:spcPct val="150000"/>
                        </a:lnSpc>
                        <a:spcAft>
                          <a:spcPts val="800"/>
                        </a:spcAft>
                      </a:pPr>
                      <a:r>
                        <a:rPr lang="en-US" sz="1100" kern="100">
                          <a:effectLst/>
                        </a:rPr>
                        <a:t>236086</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tc>
                  <a:txBody>
                    <a:bodyPr/>
                    <a:lstStyle/>
                    <a:p>
                      <a:pPr algn="just">
                        <a:lnSpc>
                          <a:spcPct val="150000"/>
                        </a:lnSpc>
                        <a:spcAft>
                          <a:spcPts val="800"/>
                        </a:spcAft>
                      </a:pPr>
                      <a:r>
                        <a:rPr lang="en-US" sz="1100" kern="100">
                          <a:effectLst/>
                        </a:rPr>
                        <a:t>22.86432</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tc>
                  <a:txBody>
                    <a:bodyPr/>
                    <a:lstStyle/>
                    <a:p>
                      <a:pPr algn="just">
                        <a:lnSpc>
                          <a:spcPct val="150000"/>
                        </a:lnSpc>
                        <a:spcAft>
                          <a:spcPts val="800"/>
                        </a:spcAft>
                      </a:pPr>
                      <a:r>
                        <a:rPr lang="en-US" sz="1100" kern="100">
                          <a:effectLst/>
                        </a:rPr>
                        <a:t>472.6759</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extLst>
                  <a:ext uri="{0D108BD9-81ED-4DB2-BD59-A6C34878D82A}">
                    <a16:rowId xmlns:a16="http://schemas.microsoft.com/office/drawing/2014/main" val="1035396721"/>
                  </a:ext>
                </a:extLst>
              </a:tr>
              <a:tr h="562159">
                <a:tc>
                  <a:txBody>
                    <a:bodyPr/>
                    <a:lstStyle/>
                    <a:p>
                      <a:pPr algn="just">
                        <a:lnSpc>
                          <a:spcPct val="150000"/>
                        </a:lnSpc>
                        <a:spcAft>
                          <a:spcPts val="800"/>
                        </a:spcAft>
                      </a:pPr>
                      <a:r>
                        <a:rPr lang="en-US" sz="1100" kern="100">
                          <a:effectLst/>
                        </a:rPr>
                        <a:t>Gradient Boosted Trees</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tc>
                  <a:txBody>
                    <a:bodyPr/>
                    <a:lstStyle/>
                    <a:p>
                      <a:pPr algn="just">
                        <a:lnSpc>
                          <a:spcPct val="150000"/>
                        </a:lnSpc>
                        <a:spcAft>
                          <a:spcPts val="800"/>
                        </a:spcAft>
                      </a:pPr>
                      <a:r>
                        <a:rPr lang="en-US" sz="1100" kern="100">
                          <a:effectLst/>
                        </a:rPr>
                        <a:t>0.792466</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tc>
                  <a:txBody>
                    <a:bodyPr/>
                    <a:lstStyle/>
                    <a:p>
                      <a:pPr algn="just">
                        <a:lnSpc>
                          <a:spcPct val="150000"/>
                        </a:lnSpc>
                        <a:spcAft>
                          <a:spcPts val="800"/>
                        </a:spcAft>
                      </a:pPr>
                      <a:r>
                        <a:rPr lang="en-US" sz="1100" kern="100">
                          <a:effectLst/>
                        </a:rPr>
                        <a:t>0.007527</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tc>
                  <a:txBody>
                    <a:bodyPr/>
                    <a:lstStyle/>
                    <a:p>
                      <a:pPr algn="just">
                        <a:lnSpc>
                          <a:spcPct val="150000"/>
                        </a:lnSpc>
                        <a:spcAft>
                          <a:spcPts val="800"/>
                        </a:spcAft>
                      </a:pPr>
                      <a:r>
                        <a:rPr lang="en-US" sz="1100" kern="100">
                          <a:effectLst/>
                        </a:rPr>
                        <a:t>2862</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tc>
                  <a:txBody>
                    <a:bodyPr/>
                    <a:lstStyle/>
                    <a:p>
                      <a:pPr algn="just">
                        <a:lnSpc>
                          <a:spcPct val="150000"/>
                        </a:lnSpc>
                        <a:spcAft>
                          <a:spcPts val="800"/>
                        </a:spcAft>
                      </a:pPr>
                      <a:r>
                        <a:rPr lang="en-US" sz="1100" kern="100">
                          <a:effectLst/>
                        </a:rPr>
                        <a:t>310644</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tc>
                  <a:txBody>
                    <a:bodyPr/>
                    <a:lstStyle/>
                    <a:p>
                      <a:pPr algn="just">
                        <a:lnSpc>
                          <a:spcPct val="150000"/>
                        </a:lnSpc>
                        <a:spcAft>
                          <a:spcPts val="800"/>
                        </a:spcAft>
                      </a:pPr>
                      <a:r>
                        <a:rPr lang="en-US" sz="1100" kern="100">
                          <a:effectLst/>
                        </a:rPr>
                        <a:t>293.4045</a:t>
                      </a:r>
                      <a:endParaRPr lang="en-PK" sz="1100" kern="10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tc>
                  <a:txBody>
                    <a:bodyPr/>
                    <a:lstStyle/>
                    <a:p>
                      <a:pPr algn="just">
                        <a:lnSpc>
                          <a:spcPct val="150000"/>
                        </a:lnSpc>
                        <a:spcAft>
                          <a:spcPts val="800"/>
                        </a:spcAft>
                      </a:pPr>
                      <a:r>
                        <a:rPr lang="en-US" sz="1100" kern="100" dirty="0">
                          <a:effectLst/>
                        </a:rPr>
                        <a:t>590.9234</a:t>
                      </a:r>
                      <a:endParaRPr lang="en-PK"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6877" marR="66877" marT="0" marB="0" anchor="b"/>
                </a:tc>
                <a:extLst>
                  <a:ext uri="{0D108BD9-81ED-4DB2-BD59-A6C34878D82A}">
                    <a16:rowId xmlns:a16="http://schemas.microsoft.com/office/drawing/2014/main" val="2824638146"/>
                  </a:ext>
                </a:extLst>
              </a:tr>
            </a:tbl>
          </a:graphicData>
        </a:graphic>
      </p:graphicFrame>
    </p:spTree>
    <p:extLst>
      <p:ext uri="{BB962C8B-B14F-4D97-AF65-F5344CB8AC3E}">
        <p14:creationId xmlns:p14="http://schemas.microsoft.com/office/powerpoint/2010/main" val="439129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0DE5CF-A682-42FE-4447-5EE5D179FD6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E18338-01C2-9CA4-B886-919373D77099}"/>
              </a:ext>
            </a:extLst>
          </p:cNvPr>
          <p:cNvSpPr>
            <a:spLocks noGrp="1"/>
          </p:cNvSpPr>
          <p:nvPr>
            <p:ph idx="1"/>
          </p:nvPr>
        </p:nvSpPr>
        <p:spPr>
          <a:xfrm>
            <a:off x="612604" y="2389750"/>
            <a:ext cx="4367020" cy="3449190"/>
          </a:xfrm>
        </p:spPr>
        <p:txBody>
          <a:bodyPr>
            <a:normAutofit fontScale="92500" lnSpcReduction="10000"/>
          </a:bodyPr>
          <a:lstStyle/>
          <a:p>
            <a:pPr>
              <a:lnSpc>
                <a:spcPct val="150000"/>
              </a:lnSpc>
            </a:pP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RESULTS FROM RAPID MINNER:</a:t>
            </a:r>
          </a:p>
          <a:p>
            <a:pPr marL="0" indent="0">
              <a:lnSpc>
                <a:spcPct val="150000"/>
              </a:lnSpc>
              <a:buNone/>
            </a:pPr>
            <a:r>
              <a:rPr lang="en-GB" sz="1600" kern="100" dirty="0">
                <a:effectLst/>
                <a:latin typeface="Times New Roman" panose="02020603050405020304" pitchFamily="18" charset="0"/>
                <a:ea typeface="Aptos" panose="020B0004020202020204" pitchFamily="34" charset="0"/>
                <a:cs typeface="Times New Roman" panose="02020603050405020304" pitchFamily="18" charset="0"/>
              </a:rPr>
              <a:t>Model Comparison Table (Recall)</a:t>
            </a:r>
          </a:p>
          <a:p>
            <a:pPr marL="0" indent="0">
              <a:lnSpc>
                <a:spcPct val="150000"/>
              </a:lnSpc>
              <a:buNone/>
            </a:pPr>
            <a:r>
              <a:rPr lang="en-GB" sz="1400" dirty="0">
                <a:latin typeface="Times New Roman" panose="02020603050405020304" pitchFamily="18" charset="0"/>
                <a:cs typeface="Times New Roman" panose="02020603050405020304" pitchFamily="18" charset="0"/>
              </a:rPr>
              <a:t>Gradient Boosted Trees had the highest recall (85.27%), followed by Deep Learning (82.28%). Generalized Linear Model (80.39%) and Logistic Regression (80.25%) performed reliably. Random Forest (66.80%) and Naive Bayes (64.99%) showed moderate recall, while Fast Large Margin (59.76%) and Decision Tree (50.31%) struggled. Gradient Boosted Trees and Deep Learning are best for recall-focused tasks..</a:t>
            </a:r>
            <a:br>
              <a:rPr lang="en-PK" sz="18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PK"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PK" dirty="0"/>
          </a:p>
        </p:txBody>
      </p:sp>
      <p:sp>
        <p:nvSpPr>
          <p:cNvPr id="4" name="Title 1">
            <a:extLst>
              <a:ext uri="{FF2B5EF4-FFF2-40B4-BE49-F238E27FC236}">
                <a16:creationId xmlns:a16="http://schemas.microsoft.com/office/drawing/2014/main" id="{77D99E60-4F81-1BFD-879B-B8AB86853BE6}"/>
              </a:ext>
            </a:extLst>
          </p:cNvPr>
          <p:cNvSpPr txBox="1">
            <a:spLocks/>
          </p:cNvSpPr>
          <p:nvPr/>
        </p:nvSpPr>
        <p:spPr>
          <a:xfrm>
            <a:off x="1009210" y="712347"/>
            <a:ext cx="9906000" cy="1477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742950" indent="-742950">
              <a:buFont typeface="+mj-lt"/>
              <a:buAutoNum type="arabicPeriod" startAt="4"/>
            </a:pPr>
            <a:r>
              <a:rPr lang="en-US" sz="4400" dirty="0">
                <a:latin typeface="Rockwell" panose="02060603020205020403" pitchFamily="18" charset="0"/>
              </a:rPr>
              <a:t>MODELING</a:t>
            </a:r>
          </a:p>
        </p:txBody>
      </p:sp>
      <p:graphicFrame>
        <p:nvGraphicFramePr>
          <p:cNvPr id="2" name="Table 1">
            <a:extLst>
              <a:ext uri="{FF2B5EF4-FFF2-40B4-BE49-F238E27FC236}">
                <a16:creationId xmlns:a16="http://schemas.microsoft.com/office/drawing/2014/main" id="{9A60FCE2-9DE6-0C09-1872-01D79C064A7A}"/>
              </a:ext>
            </a:extLst>
          </p:cNvPr>
          <p:cNvGraphicFramePr>
            <a:graphicFrameLocks noGrp="1"/>
          </p:cNvGraphicFramePr>
          <p:nvPr>
            <p:extLst>
              <p:ext uri="{D42A27DB-BD31-4B8C-83A1-F6EECF244321}">
                <p14:modId xmlns:p14="http://schemas.microsoft.com/office/powerpoint/2010/main" val="1066493640"/>
              </p:ext>
            </p:extLst>
          </p:nvPr>
        </p:nvGraphicFramePr>
        <p:xfrm>
          <a:off x="5601027" y="1852254"/>
          <a:ext cx="5978369" cy="4524181"/>
        </p:xfrm>
        <a:graphic>
          <a:graphicData uri="http://schemas.openxmlformats.org/drawingml/2006/table">
            <a:tbl>
              <a:tblPr firstRow="1" firstCol="1" bandRow="1">
                <a:tableStyleId>{5C22544A-7EE6-4342-B048-85BDC9FD1C3A}</a:tableStyleId>
              </a:tblPr>
              <a:tblGrid>
                <a:gridCol w="777261">
                  <a:extLst>
                    <a:ext uri="{9D8B030D-6E8A-4147-A177-3AD203B41FA5}">
                      <a16:colId xmlns:a16="http://schemas.microsoft.com/office/drawing/2014/main" val="44061365"/>
                    </a:ext>
                  </a:extLst>
                </a:gridCol>
                <a:gridCol w="1047560">
                  <a:extLst>
                    <a:ext uri="{9D8B030D-6E8A-4147-A177-3AD203B41FA5}">
                      <a16:colId xmlns:a16="http://schemas.microsoft.com/office/drawing/2014/main" val="4031644322"/>
                    </a:ext>
                  </a:extLst>
                </a:gridCol>
                <a:gridCol w="1183932">
                  <a:extLst>
                    <a:ext uri="{9D8B030D-6E8A-4147-A177-3AD203B41FA5}">
                      <a16:colId xmlns:a16="http://schemas.microsoft.com/office/drawing/2014/main" val="235030730"/>
                    </a:ext>
                  </a:extLst>
                </a:gridCol>
                <a:gridCol w="497178">
                  <a:extLst>
                    <a:ext uri="{9D8B030D-6E8A-4147-A177-3AD203B41FA5}">
                      <a16:colId xmlns:a16="http://schemas.microsoft.com/office/drawing/2014/main" val="916186748"/>
                    </a:ext>
                  </a:extLst>
                </a:gridCol>
                <a:gridCol w="738735">
                  <a:extLst>
                    <a:ext uri="{9D8B030D-6E8A-4147-A177-3AD203B41FA5}">
                      <a16:colId xmlns:a16="http://schemas.microsoft.com/office/drawing/2014/main" val="4198365902"/>
                    </a:ext>
                  </a:extLst>
                </a:gridCol>
                <a:gridCol w="863488">
                  <a:extLst>
                    <a:ext uri="{9D8B030D-6E8A-4147-A177-3AD203B41FA5}">
                      <a16:colId xmlns:a16="http://schemas.microsoft.com/office/drawing/2014/main" val="2760525699"/>
                    </a:ext>
                  </a:extLst>
                </a:gridCol>
                <a:gridCol w="870215">
                  <a:extLst>
                    <a:ext uri="{9D8B030D-6E8A-4147-A177-3AD203B41FA5}">
                      <a16:colId xmlns:a16="http://schemas.microsoft.com/office/drawing/2014/main" val="89460153"/>
                    </a:ext>
                  </a:extLst>
                </a:gridCol>
              </a:tblGrid>
              <a:tr h="393121">
                <a:tc>
                  <a:txBody>
                    <a:bodyPr/>
                    <a:lstStyle/>
                    <a:p>
                      <a:pPr algn="just">
                        <a:lnSpc>
                          <a:spcPct val="150000"/>
                        </a:lnSpc>
                        <a:spcAft>
                          <a:spcPts val="800"/>
                        </a:spcAft>
                      </a:pPr>
                      <a:r>
                        <a:rPr lang="en-GB" sz="1200" kern="100">
                          <a:effectLst/>
                        </a:rPr>
                        <a:t>Model</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tc>
                <a:tc>
                  <a:txBody>
                    <a:bodyPr/>
                    <a:lstStyle/>
                    <a:p>
                      <a:pPr algn="l">
                        <a:lnSpc>
                          <a:spcPct val="107000"/>
                        </a:lnSpc>
                        <a:spcAft>
                          <a:spcPts val="800"/>
                        </a:spcAft>
                      </a:pPr>
                      <a:r>
                        <a:rPr lang="en-US" sz="1200" kern="100" dirty="0">
                          <a:effectLst/>
                        </a:rPr>
                        <a:t>Recall</a:t>
                      </a:r>
                      <a:endParaRPr lang="en-PK" sz="105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tc>
                  <a:txBody>
                    <a:bodyPr/>
                    <a:lstStyle/>
                    <a:p>
                      <a:pPr algn="just">
                        <a:lnSpc>
                          <a:spcPct val="107000"/>
                        </a:lnSpc>
                        <a:spcAft>
                          <a:spcPts val="800"/>
                        </a:spcAft>
                      </a:pPr>
                      <a:r>
                        <a:rPr lang="en-US" sz="1200" kern="100">
                          <a:effectLst/>
                        </a:rPr>
                        <a:t>Standard Deviation</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tc>
                  <a:txBody>
                    <a:bodyPr/>
                    <a:lstStyle/>
                    <a:p>
                      <a:pPr algn="just">
                        <a:lnSpc>
                          <a:spcPct val="107000"/>
                        </a:lnSpc>
                        <a:spcAft>
                          <a:spcPts val="800"/>
                        </a:spcAft>
                      </a:pPr>
                      <a:r>
                        <a:rPr lang="en-US" sz="1200" kern="100">
                          <a:effectLst/>
                        </a:rPr>
                        <a:t>Gain</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tc>
                  <a:txBody>
                    <a:bodyPr/>
                    <a:lstStyle/>
                    <a:p>
                      <a:pPr algn="just">
                        <a:lnSpc>
                          <a:spcPct val="107000"/>
                        </a:lnSpc>
                        <a:spcAft>
                          <a:spcPts val="800"/>
                        </a:spcAft>
                      </a:pPr>
                      <a:r>
                        <a:rPr lang="en-US" sz="1200" kern="100">
                          <a:effectLst/>
                        </a:rPr>
                        <a:t>Total Time</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tc>
                  <a:txBody>
                    <a:bodyPr/>
                    <a:lstStyle/>
                    <a:p>
                      <a:pPr algn="just">
                        <a:lnSpc>
                          <a:spcPct val="107000"/>
                        </a:lnSpc>
                        <a:spcAft>
                          <a:spcPts val="800"/>
                        </a:spcAft>
                      </a:pPr>
                      <a:r>
                        <a:rPr lang="en-US" sz="1200" kern="100">
                          <a:effectLst/>
                        </a:rPr>
                        <a:t>Training Time </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tc>
                  <a:txBody>
                    <a:bodyPr/>
                    <a:lstStyle/>
                    <a:p>
                      <a:pPr algn="just">
                        <a:lnSpc>
                          <a:spcPct val="107000"/>
                        </a:lnSpc>
                        <a:spcAft>
                          <a:spcPts val="800"/>
                        </a:spcAft>
                      </a:pPr>
                      <a:r>
                        <a:rPr lang="en-US" sz="1200" kern="100">
                          <a:effectLst/>
                        </a:rPr>
                        <a:t>Scoring Time </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extLst>
                  <a:ext uri="{0D108BD9-81ED-4DB2-BD59-A6C34878D82A}">
                    <a16:rowId xmlns:a16="http://schemas.microsoft.com/office/drawing/2014/main" val="2428962468"/>
                  </a:ext>
                </a:extLst>
              </a:tr>
              <a:tr h="420926">
                <a:tc>
                  <a:txBody>
                    <a:bodyPr/>
                    <a:lstStyle/>
                    <a:p>
                      <a:pPr>
                        <a:lnSpc>
                          <a:spcPct val="150000"/>
                        </a:lnSpc>
                        <a:spcAft>
                          <a:spcPts val="800"/>
                        </a:spcAft>
                      </a:pPr>
                      <a:r>
                        <a:rPr lang="en-US" sz="1050" kern="100">
                          <a:effectLst/>
                        </a:rPr>
                        <a:t>Naive Bayes</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tc>
                  <a:txBody>
                    <a:bodyPr/>
                    <a:lstStyle/>
                    <a:p>
                      <a:pPr algn="just">
                        <a:lnSpc>
                          <a:spcPct val="150000"/>
                        </a:lnSpc>
                        <a:spcAft>
                          <a:spcPts val="800"/>
                        </a:spcAft>
                      </a:pPr>
                      <a:r>
                        <a:rPr lang="en-US" sz="1050" kern="100">
                          <a:effectLst/>
                        </a:rPr>
                        <a:t>0.649954</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tc>
                  <a:txBody>
                    <a:bodyPr/>
                    <a:lstStyle/>
                    <a:p>
                      <a:pPr algn="just">
                        <a:lnSpc>
                          <a:spcPct val="150000"/>
                        </a:lnSpc>
                        <a:spcAft>
                          <a:spcPts val="800"/>
                        </a:spcAft>
                      </a:pPr>
                      <a:r>
                        <a:rPr lang="en-US" sz="1050" kern="100">
                          <a:effectLst/>
                        </a:rPr>
                        <a:t>0.005622</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tc>
                  <a:txBody>
                    <a:bodyPr/>
                    <a:lstStyle/>
                    <a:p>
                      <a:pPr algn="just">
                        <a:lnSpc>
                          <a:spcPct val="150000"/>
                        </a:lnSpc>
                        <a:spcAft>
                          <a:spcPts val="800"/>
                        </a:spcAft>
                      </a:pPr>
                      <a:r>
                        <a:rPr lang="en-US" sz="1050" kern="100">
                          <a:effectLst/>
                        </a:rPr>
                        <a:t>1958</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tc>
                  <a:txBody>
                    <a:bodyPr/>
                    <a:lstStyle/>
                    <a:p>
                      <a:pPr algn="just">
                        <a:lnSpc>
                          <a:spcPct val="150000"/>
                        </a:lnSpc>
                        <a:spcAft>
                          <a:spcPts val="800"/>
                        </a:spcAft>
                      </a:pPr>
                      <a:r>
                        <a:rPr lang="en-US" sz="1050" kern="100">
                          <a:effectLst/>
                        </a:rPr>
                        <a:t>52089</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tc>
                  <a:txBody>
                    <a:bodyPr/>
                    <a:lstStyle/>
                    <a:p>
                      <a:pPr algn="just">
                        <a:lnSpc>
                          <a:spcPct val="150000"/>
                        </a:lnSpc>
                        <a:spcAft>
                          <a:spcPts val="800"/>
                        </a:spcAft>
                      </a:pPr>
                      <a:r>
                        <a:rPr lang="en-US" sz="1050" kern="100">
                          <a:effectLst/>
                        </a:rPr>
                        <a:t>15.57789</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tc>
                  <a:txBody>
                    <a:bodyPr/>
                    <a:lstStyle/>
                    <a:p>
                      <a:pPr algn="just">
                        <a:lnSpc>
                          <a:spcPct val="150000"/>
                        </a:lnSpc>
                        <a:spcAft>
                          <a:spcPts val="800"/>
                        </a:spcAft>
                      </a:pPr>
                      <a:r>
                        <a:rPr lang="en-US" sz="1050" kern="100">
                          <a:effectLst/>
                        </a:rPr>
                        <a:t>224.5603</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extLst>
                  <a:ext uri="{0D108BD9-81ED-4DB2-BD59-A6C34878D82A}">
                    <a16:rowId xmlns:a16="http://schemas.microsoft.com/office/drawing/2014/main" val="899412457"/>
                  </a:ext>
                </a:extLst>
              </a:tr>
              <a:tr h="642025">
                <a:tc>
                  <a:txBody>
                    <a:bodyPr/>
                    <a:lstStyle/>
                    <a:p>
                      <a:pPr>
                        <a:lnSpc>
                          <a:spcPct val="150000"/>
                        </a:lnSpc>
                        <a:spcAft>
                          <a:spcPts val="800"/>
                        </a:spcAft>
                      </a:pPr>
                      <a:r>
                        <a:rPr lang="en-US" sz="1050" kern="100">
                          <a:effectLst/>
                        </a:rPr>
                        <a:t>Generalized Linear Model</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tc>
                  <a:txBody>
                    <a:bodyPr/>
                    <a:lstStyle/>
                    <a:p>
                      <a:pPr algn="just">
                        <a:lnSpc>
                          <a:spcPct val="150000"/>
                        </a:lnSpc>
                        <a:spcAft>
                          <a:spcPts val="800"/>
                        </a:spcAft>
                      </a:pPr>
                      <a:r>
                        <a:rPr lang="en-US" sz="1050" kern="100">
                          <a:effectLst/>
                        </a:rPr>
                        <a:t>0.803869</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tc>
                  <a:txBody>
                    <a:bodyPr/>
                    <a:lstStyle/>
                    <a:p>
                      <a:pPr algn="just">
                        <a:lnSpc>
                          <a:spcPct val="150000"/>
                        </a:lnSpc>
                        <a:spcAft>
                          <a:spcPts val="800"/>
                        </a:spcAft>
                      </a:pPr>
                      <a:r>
                        <a:rPr lang="en-US" sz="1050" kern="100">
                          <a:effectLst/>
                        </a:rPr>
                        <a:t>0.007218</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tc>
                  <a:txBody>
                    <a:bodyPr/>
                    <a:lstStyle/>
                    <a:p>
                      <a:pPr algn="just">
                        <a:lnSpc>
                          <a:spcPct val="150000"/>
                        </a:lnSpc>
                        <a:spcAft>
                          <a:spcPts val="800"/>
                        </a:spcAft>
                      </a:pPr>
                      <a:r>
                        <a:rPr lang="en-US" sz="1050" kern="100">
                          <a:effectLst/>
                        </a:rPr>
                        <a:t>1704</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tc>
                  <a:txBody>
                    <a:bodyPr/>
                    <a:lstStyle/>
                    <a:p>
                      <a:pPr algn="just">
                        <a:lnSpc>
                          <a:spcPct val="150000"/>
                        </a:lnSpc>
                        <a:spcAft>
                          <a:spcPts val="800"/>
                        </a:spcAft>
                      </a:pPr>
                      <a:r>
                        <a:rPr lang="en-US" sz="1050" kern="100">
                          <a:effectLst/>
                        </a:rPr>
                        <a:t>56999</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tc>
                  <a:txBody>
                    <a:bodyPr/>
                    <a:lstStyle/>
                    <a:p>
                      <a:pPr algn="just">
                        <a:lnSpc>
                          <a:spcPct val="150000"/>
                        </a:lnSpc>
                        <a:spcAft>
                          <a:spcPts val="800"/>
                        </a:spcAft>
                      </a:pPr>
                      <a:r>
                        <a:rPr lang="en-US" sz="1050" kern="100">
                          <a:effectLst/>
                        </a:rPr>
                        <a:t>46.73367</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tc>
                  <a:txBody>
                    <a:bodyPr/>
                    <a:lstStyle/>
                    <a:p>
                      <a:pPr algn="just">
                        <a:lnSpc>
                          <a:spcPct val="150000"/>
                        </a:lnSpc>
                        <a:spcAft>
                          <a:spcPts val="800"/>
                        </a:spcAft>
                      </a:pPr>
                      <a:r>
                        <a:rPr lang="en-US" sz="1050" kern="100">
                          <a:effectLst/>
                        </a:rPr>
                        <a:t>200.5339</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extLst>
                  <a:ext uri="{0D108BD9-81ED-4DB2-BD59-A6C34878D82A}">
                    <a16:rowId xmlns:a16="http://schemas.microsoft.com/office/drawing/2014/main" val="4269817931"/>
                  </a:ext>
                </a:extLst>
              </a:tr>
              <a:tr h="420926">
                <a:tc>
                  <a:txBody>
                    <a:bodyPr/>
                    <a:lstStyle/>
                    <a:p>
                      <a:pPr>
                        <a:lnSpc>
                          <a:spcPct val="150000"/>
                        </a:lnSpc>
                        <a:spcAft>
                          <a:spcPts val="800"/>
                        </a:spcAft>
                      </a:pPr>
                      <a:r>
                        <a:rPr lang="en-US" sz="1050" kern="100">
                          <a:effectLst/>
                        </a:rPr>
                        <a:t>Logistic Regression</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tc>
                  <a:txBody>
                    <a:bodyPr/>
                    <a:lstStyle/>
                    <a:p>
                      <a:pPr algn="just">
                        <a:lnSpc>
                          <a:spcPct val="150000"/>
                        </a:lnSpc>
                        <a:spcAft>
                          <a:spcPts val="800"/>
                        </a:spcAft>
                      </a:pPr>
                      <a:r>
                        <a:rPr lang="en-US" sz="1050" kern="100">
                          <a:effectLst/>
                        </a:rPr>
                        <a:t>0.80255</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tc>
                  <a:txBody>
                    <a:bodyPr/>
                    <a:lstStyle/>
                    <a:p>
                      <a:pPr algn="just">
                        <a:lnSpc>
                          <a:spcPct val="150000"/>
                        </a:lnSpc>
                        <a:spcAft>
                          <a:spcPts val="800"/>
                        </a:spcAft>
                      </a:pPr>
                      <a:r>
                        <a:rPr lang="en-US" sz="1050" kern="100">
                          <a:effectLst/>
                        </a:rPr>
                        <a:t>0.006676</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tc>
                  <a:txBody>
                    <a:bodyPr/>
                    <a:lstStyle/>
                    <a:p>
                      <a:pPr algn="just">
                        <a:lnSpc>
                          <a:spcPct val="150000"/>
                        </a:lnSpc>
                        <a:spcAft>
                          <a:spcPts val="800"/>
                        </a:spcAft>
                      </a:pPr>
                      <a:r>
                        <a:rPr lang="en-US" sz="1050" kern="100">
                          <a:effectLst/>
                        </a:rPr>
                        <a:t>1698</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tc>
                  <a:txBody>
                    <a:bodyPr/>
                    <a:lstStyle/>
                    <a:p>
                      <a:pPr algn="just">
                        <a:lnSpc>
                          <a:spcPct val="150000"/>
                        </a:lnSpc>
                        <a:spcAft>
                          <a:spcPts val="800"/>
                        </a:spcAft>
                      </a:pPr>
                      <a:r>
                        <a:rPr lang="en-US" sz="1050" kern="100">
                          <a:effectLst/>
                        </a:rPr>
                        <a:t>55150</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tc>
                  <a:txBody>
                    <a:bodyPr/>
                    <a:lstStyle/>
                    <a:p>
                      <a:pPr algn="just">
                        <a:lnSpc>
                          <a:spcPct val="150000"/>
                        </a:lnSpc>
                        <a:spcAft>
                          <a:spcPts val="800"/>
                        </a:spcAft>
                      </a:pPr>
                      <a:r>
                        <a:rPr lang="en-US" sz="1050" kern="100">
                          <a:effectLst/>
                        </a:rPr>
                        <a:t>17.90201</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tc>
                  <a:txBody>
                    <a:bodyPr/>
                    <a:lstStyle/>
                    <a:p>
                      <a:pPr algn="just">
                        <a:lnSpc>
                          <a:spcPct val="150000"/>
                        </a:lnSpc>
                        <a:spcAft>
                          <a:spcPts val="800"/>
                        </a:spcAft>
                      </a:pPr>
                      <a:r>
                        <a:rPr lang="en-US" sz="1050" kern="100">
                          <a:effectLst/>
                        </a:rPr>
                        <a:t>145.7286</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extLst>
                  <a:ext uri="{0D108BD9-81ED-4DB2-BD59-A6C34878D82A}">
                    <a16:rowId xmlns:a16="http://schemas.microsoft.com/office/drawing/2014/main" val="3923462872"/>
                  </a:ext>
                </a:extLst>
              </a:tr>
              <a:tr h="420926">
                <a:tc>
                  <a:txBody>
                    <a:bodyPr/>
                    <a:lstStyle/>
                    <a:p>
                      <a:pPr>
                        <a:lnSpc>
                          <a:spcPct val="150000"/>
                        </a:lnSpc>
                        <a:spcAft>
                          <a:spcPts val="800"/>
                        </a:spcAft>
                      </a:pPr>
                      <a:r>
                        <a:rPr lang="en-US" sz="1050" kern="100">
                          <a:effectLst/>
                        </a:rPr>
                        <a:t>Fast Large Margin</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tc>
                  <a:txBody>
                    <a:bodyPr/>
                    <a:lstStyle/>
                    <a:p>
                      <a:pPr algn="just">
                        <a:lnSpc>
                          <a:spcPct val="150000"/>
                        </a:lnSpc>
                        <a:spcAft>
                          <a:spcPts val="800"/>
                        </a:spcAft>
                      </a:pPr>
                      <a:r>
                        <a:rPr lang="en-US" sz="1050" kern="100">
                          <a:effectLst/>
                        </a:rPr>
                        <a:t>0.597614</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tc>
                  <a:txBody>
                    <a:bodyPr/>
                    <a:lstStyle/>
                    <a:p>
                      <a:pPr algn="just">
                        <a:lnSpc>
                          <a:spcPct val="150000"/>
                        </a:lnSpc>
                        <a:spcAft>
                          <a:spcPts val="800"/>
                        </a:spcAft>
                      </a:pPr>
                      <a:r>
                        <a:rPr lang="en-US" sz="1050" kern="100">
                          <a:effectLst/>
                        </a:rPr>
                        <a:t>0.027175</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tc>
                  <a:txBody>
                    <a:bodyPr/>
                    <a:lstStyle/>
                    <a:p>
                      <a:pPr algn="just">
                        <a:lnSpc>
                          <a:spcPct val="150000"/>
                        </a:lnSpc>
                        <a:spcAft>
                          <a:spcPts val="800"/>
                        </a:spcAft>
                      </a:pPr>
                      <a:r>
                        <a:rPr lang="en-US" sz="1050" kern="100">
                          <a:effectLst/>
                        </a:rPr>
                        <a:t>990</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tc>
                  <a:txBody>
                    <a:bodyPr/>
                    <a:lstStyle/>
                    <a:p>
                      <a:pPr algn="just">
                        <a:lnSpc>
                          <a:spcPct val="150000"/>
                        </a:lnSpc>
                        <a:spcAft>
                          <a:spcPts val="800"/>
                        </a:spcAft>
                      </a:pPr>
                      <a:r>
                        <a:rPr lang="en-US" sz="1050" kern="100">
                          <a:effectLst/>
                        </a:rPr>
                        <a:t>83166</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tc>
                  <a:txBody>
                    <a:bodyPr/>
                    <a:lstStyle/>
                    <a:p>
                      <a:pPr algn="just">
                        <a:lnSpc>
                          <a:spcPct val="150000"/>
                        </a:lnSpc>
                        <a:spcAft>
                          <a:spcPts val="800"/>
                        </a:spcAft>
                      </a:pPr>
                      <a:r>
                        <a:rPr lang="en-US" sz="1050" kern="100">
                          <a:effectLst/>
                        </a:rPr>
                        <a:t>152.4497</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tc>
                  <a:txBody>
                    <a:bodyPr/>
                    <a:lstStyle/>
                    <a:p>
                      <a:pPr algn="just">
                        <a:lnSpc>
                          <a:spcPct val="150000"/>
                        </a:lnSpc>
                        <a:spcAft>
                          <a:spcPts val="800"/>
                        </a:spcAft>
                      </a:pPr>
                      <a:r>
                        <a:rPr lang="en-US" sz="1050" kern="100">
                          <a:effectLst/>
                        </a:rPr>
                        <a:t>143.3731</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extLst>
                  <a:ext uri="{0D108BD9-81ED-4DB2-BD59-A6C34878D82A}">
                    <a16:rowId xmlns:a16="http://schemas.microsoft.com/office/drawing/2014/main" val="364484315"/>
                  </a:ext>
                </a:extLst>
              </a:tr>
              <a:tr h="420926">
                <a:tc>
                  <a:txBody>
                    <a:bodyPr/>
                    <a:lstStyle/>
                    <a:p>
                      <a:pPr>
                        <a:lnSpc>
                          <a:spcPct val="150000"/>
                        </a:lnSpc>
                        <a:spcAft>
                          <a:spcPts val="800"/>
                        </a:spcAft>
                      </a:pPr>
                      <a:r>
                        <a:rPr lang="en-US" sz="1050" kern="100">
                          <a:effectLst/>
                        </a:rPr>
                        <a:t>Deep Learning</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tc>
                  <a:txBody>
                    <a:bodyPr/>
                    <a:lstStyle/>
                    <a:p>
                      <a:pPr algn="just">
                        <a:lnSpc>
                          <a:spcPct val="150000"/>
                        </a:lnSpc>
                        <a:spcAft>
                          <a:spcPts val="800"/>
                        </a:spcAft>
                      </a:pPr>
                      <a:r>
                        <a:rPr lang="en-US" sz="1050" kern="100">
                          <a:effectLst/>
                        </a:rPr>
                        <a:t>0.822781</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tc>
                  <a:txBody>
                    <a:bodyPr/>
                    <a:lstStyle/>
                    <a:p>
                      <a:pPr algn="just">
                        <a:lnSpc>
                          <a:spcPct val="150000"/>
                        </a:lnSpc>
                        <a:spcAft>
                          <a:spcPts val="800"/>
                        </a:spcAft>
                      </a:pPr>
                      <a:r>
                        <a:rPr lang="en-US" sz="1050" kern="100">
                          <a:effectLst/>
                        </a:rPr>
                        <a:t>0.013399</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tc>
                  <a:txBody>
                    <a:bodyPr/>
                    <a:lstStyle/>
                    <a:p>
                      <a:pPr algn="just">
                        <a:lnSpc>
                          <a:spcPct val="150000"/>
                        </a:lnSpc>
                        <a:spcAft>
                          <a:spcPts val="800"/>
                        </a:spcAft>
                      </a:pPr>
                      <a:r>
                        <a:rPr lang="en-US" sz="1050" kern="100">
                          <a:effectLst/>
                        </a:rPr>
                        <a:t>2526</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tc>
                  <a:txBody>
                    <a:bodyPr/>
                    <a:lstStyle/>
                    <a:p>
                      <a:pPr algn="just">
                        <a:lnSpc>
                          <a:spcPct val="150000"/>
                        </a:lnSpc>
                        <a:spcAft>
                          <a:spcPts val="800"/>
                        </a:spcAft>
                      </a:pPr>
                      <a:r>
                        <a:rPr lang="en-US" sz="1050" kern="100">
                          <a:effectLst/>
                        </a:rPr>
                        <a:t>106061</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tc>
                  <a:txBody>
                    <a:bodyPr/>
                    <a:lstStyle/>
                    <a:p>
                      <a:pPr algn="just">
                        <a:lnSpc>
                          <a:spcPct val="150000"/>
                        </a:lnSpc>
                        <a:spcAft>
                          <a:spcPts val="800"/>
                        </a:spcAft>
                      </a:pPr>
                      <a:r>
                        <a:rPr lang="en-US" sz="1050" kern="100">
                          <a:effectLst/>
                        </a:rPr>
                        <a:t>416.7714</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tc>
                  <a:txBody>
                    <a:bodyPr/>
                    <a:lstStyle/>
                    <a:p>
                      <a:pPr algn="just">
                        <a:lnSpc>
                          <a:spcPct val="150000"/>
                        </a:lnSpc>
                        <a:spcAft>
                          <a:spcPts val="800"/>
                        </a:spcAft>
                      </a:pPr>
                      <a:r>
                        <a:rPr lang="en-US" sz="1050" kern="100">
                          <a:effectLst/>
                        </a:rPr>
                        <a:t>228.0151</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extLst>
                  <a:ext uri="{0D108BD9-81ED-4DB2-BD59-A6C34878D82A}">
                    <a16:rowId xmlns:a16="http://schemas.microsoft.com/office/drawing/2014/main" val="3009194539"/>
                  </a:ext>
                </a:extLst>
              </a:tr>
              <a:tr h="420926">
                <a:tc>
                  <a:txBody>
                    <a:bodyPr/>
                    <a:lstStyle/>
                    <a:p>
                      <a:pPr>
                        <a:lnSpc>
                          <a:spcPct val="150000"/>
                        </a:lnSpc>
                        <a:spcAft>
                          <a:spcPts val="800"/>
                        </a:spcAft>
                      </a:pPr>
                      <a:r>
                        <a:rPr lang="en-US" sz="1050" kern="100">
                          <a:effectLst/>
                        </a:rPr>
                        <a:t>Decision Tree</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tc>
                  <a:txBody>
                    <a:bodyPr/>
                    <a:lstStyle/>
                    <a:p>
                      <a:pPr algn="just">
                        <a:lnSpc>
                          <a:spcPct val="150000"/>
                        </a:lnSpc>
                        <a:spcAft>
                          <a:spcPts val="800"/>
                        </a:spcAft>
                      </a:pPr>
                      <a:r>
                        <a:rPr lang="en-US" sz="1050" kern="100">
                          <a:effectLst/>
                        </a:rPr>
                        <a:t>0.503074</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tc>
                  <a:txBody>
                    <a:bodyPr/>
                    <a:lstStyle/>
                    <a:p>
                      <a:pPr algn="just">
                        <a:lnSpc>
                          <a:spcPct val="150000"/>
                        </a:lnSpc>
                        <a:spcAft>
                          <a:spcPts val="800"/>
                        </a:spcAft>
                      </a:pPr>
                      <a:r>
                        <a:rPr lang="en-US" sz="1050" kern="100">
                          <a:effectLst/>
                        </a:rPr>
                        <a:t>0.016235</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tc>
                  <a:txBody>
                    <a:bodyPr/>
                    <a:lstStyle/>
                    <a:p>
                      <a:pPr algn="just">
                        <a:lnSpc>
                          <a:spcPct val="150000"/>
                        </a:lnSpc>
                        <a:spcAft>
                          <a:spcPts val="800"/>
                        </a:spcAft>
                      </a:pPr>
                      <a:r>
                        <a:rPr lang="en-US" sz="1050" kern="100">
                          <a:effectLst/>
                        </a:rPr>
                        <a:t>1804</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tc>
                  <a:txBody>
                    <a:bodyPr/>
                    <a:lstStyle/>
                    <a:p>
                      <a:pPr algn="just">
                        <a:lnSpc>
                          <a:spcPct val="150000"/>
                        </a:lnSpc>
                        <a:spcAft>
                          <a:spcPts val="800"/>
                        </a:spcAft>
                      </a:pPr>
                      <a:r>
                        <a:rPr lang="en-US" sz="1050" kern="100">
                          <a:effectLst/>
                        </a:rPr>
                        <a:t>60688</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tc>
                  <a:txBody>
                    <a:bodyPr/>
                    <a:lstStyle/>
                    <a:p>
                      <a:pPr algn="just">
                        <a:lnSpc>
                          <a:spcPct val="150000"/>
                        </a:lnSpc>
                        <a:spcAft>
                          <a:spcPts val="800"/>
                        </a:spcAft>
                      </a:pPr>
                      <a:r>
                        <a:rPr lang="en-US" sz="1050" kern="100">
                          <a:effectLst/>
                        </a:rPr>
                        <a:t>13.94472</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tc>
                  <a:txBody>
                    <a:bodyPr/>
                    <a:lstStyle/>
                    <a:p>
                      <a:pPr algn="just">
                        <a:lnSpc>
                          <a:spcPct val="150000"/>
                        </a:lnSpc>
                        <a:spcAft>
                          <a:spcPts val="800"/>
                        </a:spcAft>
                      </a:pPr>
                      <a:r>
                        <a:rPr lang="en-US" sz="1050" kern="100">
                          <a:effectLst/>
                        </a:rPr>
                        <a:t>141.8028</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extLst>
                  <a:ext uri="{0D108BD9-81ED-4DB2-BD59-A6C34878D82A}">
                    <a16:rowId xmlns:a16="http://schemas.microsoft.com/office/drawing/2014/main" val="362099876"/>
                  </a:ext>
                </a:extLst>
              </a:tr>
              <a:tr h="420926">
                <a:tc>
                  <a:txBody>
                    <a:bodyPr/>
                    <a:lstStyle/>
                    <a:p>
                      <a:pPr>
                        <a:lnSpc>
                          <a:spcPct val="150000"/>
                        </a:lnSpc>
                        <a:spcAft>
                          <a:spcPts val="800"/>
                        </a:spcAft>
                      </a:pPr>
                      <a:r>
                        <a:rPr lang="en-US" sz="1050" kern="100">
                          <a:effectLst/>
                        </a:rPr>
                        <a:t>Random Forest</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tc>
                  <a:txBody>
                    <a:bodyPr/>
                    <a:lstStyle/>
                    <a:p>
                      <a:pPr algn="just">
                        <a:lnSpc>
                          <a:spcPct val="150000"/>
                        </a:lnSpc>
                        <a:spcAft>
                          <a:spcPts val="800"/>
                        </a:spcAft>
                      </a:pPr>
                      <a:r>
                        <a:rPr lang="en-US" sz="1050" kern="100">
                          <a:effectLst/>
                        </a:rPr>
                        <a:t>0.667987</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tc>
                  <a:txBody>
                    <a:bodyPr/>
                    <a:lstStyle/>
                    <a:p>
                      <a:pPr algn="just">
                        <a:lnSpc>
                          <a:spcPct val="150000"/>
                        </a:lnSpc>
                        <a:spcAft>
                          <a:spcPts val="800"/>
                        </a:spcAft>
                      </a:pPr>
                      <a:r>
                        <a:rPr lang="en-US" sz="1050" kern="100">
                          <a:effectLst/>
                        </a:rPr>
                        <a:t>0.016426</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tc>
                  <a:txBody>
                    <a:bodyPr/>
                    <a:lstStyle/>
                    <a:p>
                      <a:pPr algn="just">
                        <a:lnSpc>
                          <a:spcPct val="150000"/>
                        </a:lnSpc>
                        <a:spcAft>
                          <a:spcPts val="800"/>
                        </a:spcAft>
                      </a:pPr>
                      <a:r>
                        <a:rPr lang="en-US" sz="1050" kern="100">
                          <a:effectLst/>
                        </a:rPr>
                        <a:t>2160</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tc>
                  <a:txBody>
                    <a:bodyPr/>
                    <a:lstStyle/>
                    <a:p>
                      <a:pPr algn="just">
                        <a:lnSpc>
                          <a:spcPct val="150000"/>
                        </a:lnSpc>
                        <a:spcAft>
                          <a:spcPts val="800"/>
                        </a:spcAft>
                      </a:pPr>
                      <a:r>
                        <a:rPr lang="en-US" sz="1050" kern="100">
                          <a:effectLst/>
                        </a:rPr>
                        <a:t>236086</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tc>
                  <a:txBody>
                    <a:bodyPr/>
                    <a:lstStyle/>
                    <a:p>
                      <a:pPr algn="just">
                        <a:lnSpc>
                          <a:spcPct val="150000"/>
                        </a:lnSpc>
                        <a:spcAft>
                          <a:spcPts val="800"/>
                        </a:spcAft>
                      </a:pPr>
                      <a:r>
                        <a:rPr lang="en-US" sz="1050" kern="100">
                          <a:effectLst/>
                        </a:rPr>
                        <a:t>22.86432</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tc>
                  <a:txBody>
                    <a:bodyPr/>
                    <a:lstStyle/>
                    <a:p>
                      <a:pPr algn="just">
                        <a:lnSpc>
                          <a:spcPct val="150000"/>
                        </a:lnSpc>
                        <a:spcAft>
                          <a:spcPts val="800"/>
                        </a:spcAft>
                      </a:pPr>
                      <a:r>
                        <a:rPr lang="en-US" sz="1050" kern="100">
                          <a:effectLst/>
                        </a:rPr>
                        <a:t>472.6759</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extLst>
                  <a:ext uri="{0D108BD9-81ED-4DB2-BD59-A6C34878D82A}">
                    <a16:rowId xmlns:a16="http://schemas.microsoft.com/office/drawing/2014/main" val="3175105548"/>
                  </a:ext>
                </a:extLst>
              </a:tr>
              <a:tr h="642025">
                <a:tc>
                  <a:txBody>
                    <a:bodyPr/>
                    <a:lstStyle/>
                    <a:p>
                      <a:pPr>
                        <a:lnSpc>
                          <a:spcPct val="150000"/>
                        </a:lnSpc>
                        <a:spcAft>
                          <a:spcPts val="800"/>
                        </a:spcAft>
                      </a:pPr>
                      <a:r>
                        <a:rPr lang="en-US" sz="1050" kern="100">
                          <a:effectLst/>
                        </a:rPr>
                        <a:t>Gradient Boosted Trees</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tc>
                  <a:txBody>
                    <a:bodyPr/>
                    <a:lstStyle/>
                    <a:p>
                      <a:pPr algn="just">
                        <a:lnSpc>
                          <a:spcPct val="150000"/>
                        </a:lnSpc>
                        <a:spcAft>
                          <a:spcPts val="800"/>
                        </a:spcAft>
                      </a:pPr>
                      <a:r>
                        <a:rPr lang="en-US" sz="1050" kern="100">
                          <a:effectLst/>
                        </a:rPr>
                        <a:t>0.852685</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tc>
                  <a:txBody>
                    <a:bodyPr/>
                    <a:lstStyle/>
                    <a:p>
                      <a:pPr algn="just">
                        <a:lnSpc>
                          <a:spcPct val="150000"/>
                        </a:lnSpc>
                        <a:spcAft>
                          <a:spcPts val="800"/>
                        </a:spcAft>
                      </a:pPr>
                      <a:r>
                        <a:rPr lang="en-US" sz="1050" kern="100">
                          <a:effectLst/>
                        </a:rPr>
                        <a:t>0.015586</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tc>
                  <a:txBody>
                    <a:bodyPr/>
                    <a:lstStyle/>
                    <a:p>
                      <a:pPr algn="just">
                        <a:lnSpc>
                          <a:spcPct val="150000"/>
                        </a:lnSpc>
                        <a:spcAft>
                          <a:spcPts val="800"/>
                        </a:spcAft>
                      </a:pPr>
                      <a:r>
                        <a:rPr lang="en-US" sz="1050" kern="100">
                          <a:effectLst/>
                        </a:rPr>
                        <a:t>2862</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tc>
                  <a:txBody>
                    <a:bodyPr/>
                    <a:lstStyle/>
                    <a:p>
                      <a:pPr algn="just">
                        <a:lnSpc>
                          <a:spcPct val="150000"/>
                        </a:lnSpc>
                        <a:spcAft>
                          <a:spcPts val="800"/>
                        </a:spcAft>
                      </a:pPr>
                      <a:r>
                        <a:rPr lang="en-US" sz="1050" kern="100">
                          <a:effectLst/>
                        </a:rPr>
                        <a:t>310644</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tc>
                  <a:txBody>
                    <a:bodyPr/>
                    <a:lstStyle/>
                    <a:p>
                      <a:pPr algn="just">
                        <a:lnSpc>
                          <a:spcPct val="150000"/>
                        </a:lnSpc>
                        <a:spcAft>
                          <a:spcPts val="800"/>
                        </a:spcAft>
                      </a:pPr>
                      <a:r>
                        <a:rPr lang="en-US" sz="1050" kern="100">
                          <a:effectLst/>
                        </a:rPr>
                        <a:t>293.4045</a:t>
                      </a:r>
                      <a:endParaRPr lang="en-PK" sz="1050" kern="10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tc>
                  <a:txBody>
                    <a:bodyPr/>
                    <a:lstStyle/>
                    <a:p>
                      <a:pPr algn="just">
                        <a:lnSpc>
                          <a:spcPct val="150000"/>
                        </a:lnSpc>
                        <a:spcAft>
                          <a:spcPts val="800"/>
                        </a:spcAft>
                      </a:pPr>
                      <a:r>
                        <a:rPr lang="en-US" sz="1050" kern="100" dirty="0">
                          <a:effectLst/>
                        </a:rPr>
                        <a:t>590.9234</a:t>
                      </a:r>
                      <a:endParaRPr lang="en-PK" sz="105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16" marR="50816" marT="0" marB="0" anchor="b"/>
                </a:tc>
                <a:extLst>
                  <a:ext uri="{0D108BD9-81ED-4DB2-BD59-A6C34878D82A}">
                    <a16:rowId xmlns:a16="http://schemas.microsoft.com/office/drawing/2014/main" val="2954408954"/>
                  </a:ext>
                </a:extLst>
              </a:tr>
            </a:tbl>
          </a:graphicData>
        </a:graphic>
      </p:graphicFrame>
    </p:spTree>
    <p:extLst>
      <p:ext uri="{BB962C8B-B14F-4D97-AF65-F5344CB8AC3E}">
        <p14:creationId xmlns:p14="http://schemas.microsoft.com/office/powerpoint/2010/main" val="1778504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9B0B93-5EAE-36D1-CF79-92182620AA4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5AB1CB-6204-933D-71B5-5C7508EE221A}"/>
              </a:ext>
            </a:extLst>
          </p:cNvPr>
          <p:cNvSpPr>
            <a:spLocks noGrp="1"/>
          </p:cNvSpPr>
          <p:nvPr>
            <p:ph idx="1"/>
          </p:nvPr>
        </p:nvSpPr>
        <p:spPr>
          <a:xfrm>
            <a:off x="-81460" y="1893296"/>
            <a:ext cx="4462508" cy="3071407"/>
          </a:xfrm>
        </p:spPr>
        <p:txBody>
          <a:bodyPr>
            <a:normAutofit/>
          </a:bodyPr>
          <a:lstStyle/>
          <a:p>
            <a:pPr marL="0" indent="0">
              <a:lnSpc>
                <a:spcPct val="150000"/>
              </a:lnSpc>
              <a:buNone/>
            </a:pPr>
            <a:endPar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defTabSz="457200">
              <a:lnSpc>
                <a:spcPct val="107000"/>
              </a:lnSpc>
              <a:spcBef>
                <a:spcPts val="800"/>
              </a:spcBef>
              <a:spcAft>
                <a:spcPts val="400"/>
              </a:spcAft>
              <a:buNone/>
            </a:pPr>
            <a:r>
              <a:rPr lang="en-GB" sz="1800" b="1" kern="100" dirty="0">
                <a:latin typeface="Times New Roman" panose="02020603050405020304" pitchFamily="18" charset="0"/>
                <a:cs typeface="Times New Roman" panose="02020603050405020304" pitchFamily="18" charset="0"/>
              </a:rPr>
              <a:t>ACCURACY COMPARISON</a:t>
            </a:r>
          </a:p>
          <a:p>
            <a:pPr marL="0" indent="0">
              <a:lnSpc>
                <a:spcPct val="150000"/>
              </a:lnSpc>
              <a:buNone/>
            </a:pPr>
            <a:br>
              <a:rPr lang="en-PK" sz="18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PK"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PK" dirty="0"/>
          </a:p>
        </p:txBody>
      </p:sp>
      <p:sp>
        <p:nvSpPr>
          <p:cNvPr id="4" name="Title 1">
            <a:extLst>
              <a:ext uri="{FF2B5EF4-FFF2-40B4-BE49-F238E27FC236}">
                <a16:creationId xmlns:a16="http://schemas.microsoft.com/office/drawing/2014/main" id="{FC1304C1-CB76-10BA-C30F-9E451AA4F7FB}"/>
              </a:ext>
            </a:extLst>
          </p:cNvPr>
          <p:cNvSpPr txBox="1">
            <a:spLocks/>
          </p:cNvSpPr>
          <p:nvPr/>
        </p:nvSpPr>
        <p:spPr>
          <a:xfrm>
            <a:off x="1009210" y="712347"/>
            <a:ext cx="9906000" cy="1477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742950" indent="-742950">
              <a:buFont typeface="+mj-lt"/>
              <a:buAutoNum type="arabicPeriod" startAt="4"/>
            </a:pPr>
            <a:r>
              <a:rPr lang="en-US" sz="4400" dirty="0">
                <a:latin typeface="Rockwell" panose="02060603020205020403" pitchFamily="18" charset="0"/>
              </a:rPr>
              <a:t>MODELING</a:t>
            </a:r>
          </a:p>
        </p:txBody>
      </p:sp>
      <p:pic>
        <p:nvPicPr>
          <p:cNvPr id="5" name="Picture 4">
            <a:extLst>
              <a:ext uri="{FF2B5EF4-FFF2-40B4-BE49-F238E27FC236}">
                <a16:creationId xmlns:a16="http://schemas.microsoft.com/office/drawing/2014/main" id="{BB1A473B-DDE4-6DB6-864B-6660A8A5F46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921" y="3014518"/>
            <a:ext cx="5267664" cy="2611268"/>
          </a:xfrm>
          <a:prstGeom prst="rect">
            <a:avLst/>
          </a:prstGeom>
          <a:noFill/>
          <a:ln>
            <a:noFill/>
          </a:ln>
        </p:spPr>
      </p:pic>
      <p:pic>
        <p:nvPicPr>
          <p:cNvPr id="6" name="Picture 5">
            <a:extLst>
              <a:ext uri="{FF2B5EF4-FFF2-40B4-BE49-F238E27FC236}">
                <a16:creationId xmlns:a16="http://schemas.microsoft.com/office/drawing/2014/main" id="{97F90C1F-00CD-DDF5-779B-0B8D001B40A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80085" y="3014518"/>
            <a:ext cx="5829994" cy="2611268"/>
          </a:xfrm>
          <a:prstGeom prst="rect">
            <a:avLst/>
          </a:prstGeom>
          <a:noFill/>
          <a:ln>
            <a:noFill/>
          </a:ln>
        </p:spPr>
      </p:pic>
      <p:sp>
        <p:nvSpPr>
          <p:cNvPr id="8" name="TextBox 7">
            <a:extLst>
              <a:ext uri="{FF2B5EF4-FFF2-40B4-BE49-F238E27FC236}">
                <a16:creationId xmlns:a16="http://schemas.microsoft.com/office/drawing/2014/main" id="{3302A0BE-DA06-A764-1A03-56385EAE2987}"/>
              </a:ext>
            </a:extLst>
          </p:cNvPr>
          <p:cNvSpPr txBox="1"/>
          <p:nvPr/>
        </p:nvSpPr>
        <p:spPr>
          <a:xfrm>
            <a:off x="5405612" y="2377783"/>
            <a:ext cx="5714079" cy="376385"/>
          </a:xfrm>
          <a:prstGeom prst="rect">
            <a:avLst/>
          </a:prstGeom>
          <a:noFill/>
        </p:spPr>
        <p:txBody>
          <a:bodyPr wrap="square">
            <a:spAutoFit/>
          </a:bodyPr>
          <a:lstStyle/>
          <a:p>
            <a:pPr lvl="1">
              <a:lnSpc>
                <a:spcPct val="107000"/>
              </a:lnSpc>
              <a:spcBef>
                <a:spcPts val="800"/>
              </a:spcBef>
              <a:spcAft>
                <a:spcPts val="400"/>
              </a:spcAft>
            </a:pPr>
            <a:r>
              <a:rPr lang="en-PK"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ROC COMPARISON OF EACH MODEL</a:t>
            </a:r>
            <a:endParaRPr lang="en-PK" sz="1800" b="1" kern="100" dirty="0">
              <a:effectLst/>
              <a:latin typeface="Aptos Display" panose="020B00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7286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F4FBCC-0CA0-5F54-81FA-48F9E0FEA68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C5797C-B4B4-9188-4235-31C360EC17EB}"/>
              </a:ext>
            </a:extLst>
          </p:cNvPr>
          <p:cNvSpPr>
            <a:spLocks noGrp="1"/>
          </p:cNvSpPr>
          <p:nvPr>
            <p:ph idx="1"/>
          </p:nvPr>
        </p:nvSpPr>
        <p:spPr>
          <a:xfrm>
            <a:off x="606329" y="2075380"/>
            <a:ext cx="4462508" cy="4441403"/>
          </a:xfrm>
        </p:spPr>
        <p:txBody>
          <a:bodyPr>
            <a:normAutofit fontScale="85000" lnSpcReduction="20000"/>
          </a:bodyPr>
          <a:lstStyle/>
          <a:p>
            <a:pPr marL="457200" lvl="1" indent="0" defTabSz="457200">
              <a:lnSpc>
                <a:spcPct val="107000"/>
              </a:lnSpc>
              <a:spcBef>
                <a:spcPts val="800"/>
              </a:spcBef>
              <a:spcAft>
                <a:spcPts val="400"/>
              </a:spcAft>
              <a:buNone/>
            </a:pPr>
            <a:r>
              <a:rPr lang="en-PK" sz="1600" b="1" kern="100" dirty="0">
                <a:effectLst/>
                <a:latin typeface="Times New Roman" panose="02020603050405020304" pitchFamily="18" charset="0"/>
                <a:ea typeface="Times New Roman" panose="02020603050405020304" pitchFamily="18" charset="0"/>
                <a:cs typeface="Times New Roman" panose="02020603050405020304" pitchFamily="18" charset="0"/>
              </a:rPr>
              <a:t>Mo</a:t>
            </a:r>
            <a:r>
              <a:rPr lang="en-PK" sz="1800" b="1" kern="100" dirty="0">
                <a:latin typeface="Times New Roman" panose="02020603050405020304" pitchFamily="18" charset="0"/>
                <a:cs typeface="Times New Roman" panose="02020603050405020304" pitchFamily="18" charset="0"/>
              </a:rPr>
              <a:t>del Selection: </a:t>
            </a:r>
          </a:p>
          <a:p>
            <a:pPr marL="0" indent="0" algn="just">
              <a:lnSpc>
                <a:spcPct val="160000"/>
              </a:lnSpc>
              <a:spcAft>
                <a:spcPts val="800"/>
              </a:spcAft>
              <a:buNone/>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The </a:t>
            </a:r>
            <a:r>
              <a:rPr lang="en-US" sz="1600" kern="100" dirty="0" err="1">
                <a:effectLst/>
                <a:latin typeface="Times New Roman" panose="02020603050405020304" pitchFamily="18" charset="0"/>
                <a:ea typeface="Aptos" panose="020B0004020202020204" pitchFamily="34" charset="0"/>
                <a:cs typeface="Times New Roman" panose="02020603050405020304" pitchFamily="18" charset="0"/>
              </a:rPr>
              <a:t>XGBoost</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Classifier (</a:t>
            </a:r>
            <a:r>
              <a:rPr lang="en-US" sz="1600" kern="100" dirty="0" err="1">
                <a:effectLst/>
                <a:latin typeface="Times New Roman" panose="02020603050405020304" pitchFamily="18" charset="0"/>
                <a:ea typeface="Aptos" panose="020B0004020202020204" pitchFamily="34" charset="0"/>
                <a:cs typeface="Times New Roman" panose="02020603050405020304" pitchFamily="18" charset="0"/>
              </a:rPr>
              <a:t>XGBClassifier</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was selected for this task due to its well-documented ability to handle large datasets and having the best accuracy among other machine learning models that effectively mitigate overfitting and optimize model accuracy through gradient boosting. </a:t>
            </a:r>
            <a:r>
              <a:rPr lang="en-US" sz="1600" kern="100" dirty="0" err="1">
                <a:effectLst/>
                <a:latin typeface="Times New Roman" panose="02020603050405020304" pitchFamily="18" charset="0"/>
                <a:ea typeface="Aptos" panose="020B0004020202020204" pitchFamily="34" charset="0"/>
                <a:cs typeface="Times New Roman" panose="02020603050405020304" pitchFamily="18" charset="0"/>
              </a:rPr>
              <a:t>XGBoost’s</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strength lies in its iterative training approach, where each new model corrects the errors of the previous ones, making it a top choice for high-stakes classification problems.</a:t>
            </a:r>
            <a:endParaRPr lang="en-PK" sz="12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lvl="1" indent="0" defTabSz="457200">
              <a:lnSpc>
                <a:spcPct val="107000"/>
              </a:lnSpc>
              <a:spcBef>
                <a:spcPts val="800"/>
              </a:spcBef>
              <a:spcAft>
                <a:spcPts val="400"/>
              </a:spcAft>
              <a:buNone/>
            </a:pPr>
            <a:endParaRPr lang="en-GB" sz="1800" b="1" kern="100" dirty="0">
              <a:latin typeface="Times New Roman" panose="02020603050405020304" pitchFamily="18" charset="0"/>
              <a:cs typeface="Times New Roman" panose="02020603050405020304" pitchFamily="18" charset="0"/>
            </a:endParaRPr>
          </a:p>
          <a:p>
            <a:pPr marL="0" indent="0">
              <a:lnSpc>
                <a:spcPct val="150000"/>
              </a:lnSpc>
              <a:buNone/>
            </a:pPr>
            <a:br>
              <a:rPr lang="en-PK" sz="18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PK"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PK" dirty="0"/>
          </a:p>
        </p:txBody>
      </p:sp>
      <p:sp>
        <p:nvSpPr>
          <p:cNvPr id="4" name="Title 1">
            <a:extLst>
              <a:ext uri="{FF2B5EF4-FFF2-40B4-BE49-F238E27FC236}">
                <a16:creationId xmlns:a16="http://schemas.microsoft.com/office/drawing/2014/main" id="{C7FEE9B1-9440-0CCE-BC1F-0AAC03A78E81}"/>
              </a:ext>
            </a:extLst>
          </p:cNvPr>
          <p:cNvSpPr txBox="1">
            <a:spLocks/>
          </p:cNvSpPr>
          <p:nvPr/>
        </p:nvSpPr>
        <p:spPr>
          <a:xfrm>
            <a:off x="1009210" y="712347"/>
            <a:ext cx="9906000" cy="1477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742950" indent="-742950">
              <a:buFont typeface="+mj-lt"/>
              <a:buAutoNum type="arabicPeriod" startAt="4"/>
            </a:pPr>
            <a:r>
              <a:rPr lang="en-US" sz="4400" dirty="0">
                <a:latin typeface="Rockwell" panose="02060603020205020403" pitchFamily="18" charset="0"/>
              </a:rPr>
              <a:t>MODELING</a:t>
            </a:r>
          </a:p>
        </p:txBody>
      </p:sp>
      <p:sp>
        <p:nvSpPr>
          <p:cNvPr id="2" name="Content Placeholder 2">
            <a:extLst>
              <a:ext uri="{FF2B5EF4-FFF2-40B4-BE49-F238E27FC236}">
                <a16:creationId xmlns:a16="http://schemas.microsoft.com/office/drawing/2014/main" id="{1058C990-88D4-E1E1-FF7A-161BC2CD6CF8}"/>
              </a:ext>
            </a:extLst>
          </p:cNvPr>
          <p:cNvSpPr txBox="1">
            <a:spLocks/>
          </p:cNvSpPr>
          <p:nvPr/>
        </p:nvSpPr>
        <p:spPr>
          <a:xfrm>
            <a:off x="5576619" y="2190310"/>
            <a:ext cx="4462508" cy="444140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457200" lvl="1" indent="0" defTabSz="457200">
              <a:lnSpc>
                <a:spcPct val="117000"/>
              </a:lnSpc>
              <a:spcBef>
                <a:spcPts val="800"/>
              </a:spcBef>
              <a:spcAft>
                <a:spcPts val="400"/>
              </a:spcAft>
              <a:buNone/>
            </a:pPr>
            <a:r>
              <a:rPr lang="en-PK" sz="1500" b="1" kern="100" dirty="0">
                <a:latin typeface="Times New Roman" panose="02020603050405020304" pitchFamily="18" charset="0"/>
                <a:cs typeface="Times New Roman" panose="02020603050405020304" pitchFamily="18" charset="0"/>
              </a:rPr>
              <a:t>Model Training:</a:t>
            </a:r>
          </a:p>
          <a:p>
            <a:pPr>
              <a:lnSpc>
                <a:spcPct val="160000"/>
              </a:lnSpc>
              <a:spcAft>
                <a:spcPts val="800"/>
              </a:spcAft>
            </a:pPr>
            <a:r>
              <a:rPr lang="en-PK" sz="1700" kern="100" dirty="0">
                <a:effectLst/>
                <a:latin typeface="Times New Roman" panose="02020603050405020304" pitchFamily="18" charset="0"/>
                <a:ea typeface="Aptos" panose="020B0004020202020204" pitchFamily="34" charset="0"/>
                <a:cs typeface="Times New Roman" panose="02020603050405020304" pitchFamily="18" charset="0"/>
              </a:rPr>
              <a:t>The model was trained using the scaled and selected feature dataset:</a:t>
            </a:r>
            <a:endParaRPr lang="en-PK" sz="13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60000"/>
              </a:lnSpc>
              <a:spcAft>
                <a:spcPts val="800"/>
              </a:spcAft>
              <a:buSzPts val="1000"/>
              <a:buFont typeface="Symbol" panose="05050102010706020507" pitchFamily="18" charset="2"/>
              <a:buChar char=""/>
              <a:tabLst>
                <a:tab pos="457200" algn="l"/>
              </a:tabLst>
            </a:pPr>
            <a:r>
              <a:rPr lang="en-PK" sz="1700" b="1" kern="100" dirty="0">
                <a:effectLst/>
                <a:latin typeface="Times New Roman" panose="02020603050405020304" pitchFamily="18" charset="0"/>
                <a:ea typeface="Aptos" panose="020B0004020202020204" pitchFamily="34" charset="0"/>
                <a:cs typeface="Times New Roman" panose="02020603050405020304" pitchFamily="18" charset="0"/>
              </a:rPr>
              <a:t>Training Dataset:</a:t>
            </a:r>
            <a:r>
              <a:rPr lang="en-PK" sz="17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PK" sz="1700" kern="100" dirty="0" err="1">
                <a:effectLst/>
                <a:latin typeface="Times New Roman" panose="02020603050405020304" pitchFamily="18" charset="0"/>
                <a:ea typeface="Aptos" panose="020B0004020202020204" pitchFamily="34" charset="0"/>
                <a:cs typeface="Times New Roman" panose="02020603050405020304" pitchFamily="18" charset="0"/>
              </a:rPr>
              <a:t>X_train_scaled_sel_features</a:t>
            </a:r>
            <a:r>
              <a:rPr lang="en-PK" sz="1700" kern="100" dirty="0">
                <a:effectLst/>
                <a:latin typeface="Times New Roman" panose="02020603050405020304" pitchFamily="18" charset="0"/>
                <a:ea typeface="Aptos" panose="020B0004020202020204" pitchFamily="34" charset="0"/>
                <a:cs typeface="Times New Roman" panose="02020603050405020304" pitchFamily="18" charset="0"/>
              </a:rPr>
              <a:t> (features) and </a:t>
            </a:r>
            <a:r>
              <a:rPr lang="en-PK" sz="1700" kern="100" dirty="0" err="1">
                <a:effectLst/>
                <a:latin typeface="Times New Roman" panose="02020603050405020304" pitchFamily="18" charset="0"/>
                <a:ea typeface="Aptos" panose="020B0004020202020204" pitchFamily="34" charset="0"/>
                <a:cs typeface="Times New Roman" panose="02020603050405020304" pitchFamily="18" charset="0"/>
              </a:rPr>
              <a:t>y_train_sel_features</a:t>
            </a:r>
            <a:r>
              <a:rPr lang="en-PK" sz="1700" kern="100" dirty="0">
                <a:effectLst/>
                <a:latin typeface="Times New Roman" panose="02020603050405020304" pitchFamily="18" charset="0"/>
                <a:ea typeface="Aptos" panose="020B0004020202020204" pitchFamily="34" charset="0"/>
                <a:cs typeface="Times New Roman" panose="02020603050405020304" pitchFamily="18" charset="0"/>
              </a:rPr>
              <a:t> (target labels).</a:t>
            </a:r>
            <a:endParaRPr lang="en-PK" sz="13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60000"/>
              </a:lnSpc>
              <a:spcAft>
                <a:spcPts val="800"/>
              </a:spcAft>
            </a:pPr>
            <a:r>
              <a:rPr lang="en-PK" sz="1700" kern="100" dirty="0">
                <a:effectLst/>
                <a:latin typeface="Times New Roman" panose="02020603050405020304" pitchFamily="18" charset="0"/>
                <a:ea typeface="Aptos" panose="020B0004020202020204" pitchFamily="34" charset="0"/>
                <a:cs typeface="Times New Roman" panose="02020603050405020304" pitchFamily="18" charset="0"/>
              </a:rPr>
              <a:t>The fit () method was used to learn patterns from the training data.</a:t>
            </a:r>
            <a:endParaRPr lang="en-PK" sz="13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gn="just">
              <a:lnSpc>
                <a:spcPct val="150000"/>
              </a:lnSpc>
              <a:spcAft>
                <a:spcPts val="800"/>
              </a:spcAft>
              <a:buFont typeface="Arial" panose="020B0604020202020204" pitchFamily="34" charset="0"/>
              <a:buNone/>
            </a:pPr>
            <a:endParaRPr lang="en-GB" sz="1800" b="1" kern="100" dirty="0">
              <a:latin typeface="Times New Roman" panose="02020603050405020304" pitchFamily="18" charset="0"/>
              <a:cs typeface="Times New Roman" panose="02020603050405020304" pitchFamily="18" charset="0"/>
            </a:endParaRPr>
          </a:p>
          <a:p>
            <a:pPr marL="0" indent="0">
              <a:lnSpc>
                <a:spcPct val="150000"/>
              </a:lnSpc>
              <a:buFont typeface="Arial" panose="020B0604020202020204" pitchFamily="34" charset="0"/>
              <a:buNone/>
            </a:pPr>
            <a:br>
              <a:rPr lang="en-PK" sz="1800" kern="100" dirty="0">
                <a:latin typeface="Times New Roman" panose="02020603050405020304" pitchFamily="18" charset="0"/>
                <a:ea typeface="Aptos" panose="020B0004020202020204" pitchFamily="34" charset="0"/>
                <a:cs typeface="Times New Roman" panose="02020603050405020304" pitchFamily="18" charset="0"/>
              </a:rPr>
            </a:br>
            <a:endParaRPr lang="en-PK" sz="1800" kern="100" dirty="0">
              <a:latin typeface="Aptos" panose="020B0004020202020204" pitchFamily="34" charset="0"/>
              <a:ea typeface="Aptos" panose="020B0004020202020204" pitchFamily="34" charset="0"/>
              <a:cs typeface="Times New Roman" panose="02020603050405020304" pitchFamily="18" charset="0"/>
            </a:endParaRPr>
          </a:p>
          <a:p>
            <a:endParaRPr lang="en-PK" dirty="0"/>
          </a:p>
        </p:txBody>
      </p:sp>
    </p:spTree>
    <p:extLst>
      <p:ext uri="{BB962C8B-B14F-4D97-AF65-F5344CB8AC3E}">
        <p14:creationId xmlns:p14="http://schemas.microsoft.com/office/powerpoint/2010/main" val="2505623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pPr marL="742950" indent="-742950">
              <a:buFont typeface="+mj-lt"/>
              <a:buAutoNum type="arabicPeriod"/>
            </a:pPr>
            <a:r>
              <a:rPr lang="en-US" sz="4400" dirty="0">
                <a:latin typeface="Rockwell" panose="02060603020205020403" pitchFamily="18" charset="0"/>
              </a:rPr>
              <a:t> BUSINESS UNDERSTANDING</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marL="0" indent="0" algn="just">
              <a:lnSpc>
                <a:spcPct val="150000"/>
              </a:lnSpc>
              <a:buNone/>
            </a:pPr>
            <a:r>
              <a:rPr lang="en-GB" sz="1800" dirty="0">
                <a:latin typeface="Times New Roman" panose="02020603050405020304" pitchFamily="18" charset="0"/>
                <a:cs typeface="Times New Roman" panose="02020603050405020304" pitchFamily="18" charset="0"/>
              </a:rPr>
              <a:t>The goal of this project is to develop a predictive model to identify customers at risk of churning, enabling companies to adopt effective strategies for retaining existing customers. This is particularly important in the highly competitive telecommunication industry, where customer movement between service providers can significantly impact profitability. Retaining customers is less expensive than acquiring new ones or up-selling, making it a critical focus for businesses aiming to maximize profits and sustain long-term growth.</a:t>
            </a: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172179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BB3D09-5617-BEB5-12B6-D245EB0562A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4A51DC-410A-A907-0FBD-72D0766DAE94}"/>
              </a:ext>
            </a:extLst>
          </p:cNvPr>
          <p:cNvSpPr>
            <a:spLocks noGrp="1"/>
          </p:cNvSpPr>
          <p:nvPr>
            <p:ph idx="1"/>
          </p:nvPr>
        </p:nvSpPr>
        <p:spPr>
          <a:xfrm>
            <a:off x="1009210" y="2062680"/>
            <a:ext cx="8439590" cy="4441403"/>
          </a:xfrm>
        </p:spPr>
        <p:txBody>
          <a:bodyPr>
            <a:normAutofit fontScale="92500" lnSpcReduction="10000"/>
          </a:bodyPr>
          <a:lstStyle/>
          <a:p>
            <a:pPr marL="0" indent="0" algn="just">
              <a:lnSpc>
                <a:spcPct val="160000"/>
              </a:lnSpc>
              <a:spcAft>
                <a:spcPts val="800"/>
              </a:spcAft>
              <a:buNone/>
            </a:pPr>
            <a:r>
              <a:rPr lang="en-GB" sz="1600" kern="100" dirty="0">
                <a:effectLst/>
                <a:latin typeface="Times New Roman" panose="02020603050405020304" pitchFamily="18" charset="0"/>
                <a:ea typeface="Aptos" panose="020B0004020202020204" pitchFamily="34" charset="0"/>
                <a:cs typeface="Times New Roman" panose="02020603050405020304" pitchFamily="18" charset="0"/>
              </a:rPr>
              <a:t> The XGBoost model's effectiveness in predicting customer churn was evaluated to ensure    alignment with business goals and readiness for deployment.</a:t>
            </a:r>
            <a:endParaRPr lang="en-GB" sz="1800" b="1" kern="100" dirty="0">
              <a:latin typeface="Times New Roman" panose="02020603050405020304" pitchFamily="18" charset="0"/>
              <a:cs typeface="Times New Roman" panose="02020603050405020304" pitchFamily="18" charset="0"/>
            </a:endParaRPr>
          </a:p>
          <a:p>
            <a:pPr>
              <a:lnSpc>
                <a:spcPct val="160000"/>
              </a:lnSpc>
            </a:pPr>
            <a:r>
              <a:rPr lang="en-GB" sz="1600" b="1" dirty="0">
                <a:latin typeface="Times New Roman" panose="02020603050405020304" pitchFamily="18" charset="0"/>
                <a:cs typeface="Times New Roman" panose="02020603050405020304" pitchFamily="18" charset="0"/>
              </a:rPr>
              <a:t>Accuracy Assessment:</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The model achieved 88.85% accuracy on the test dataset, demonstrating strong performance in identifying patterns. However, due to class imbalance in churn prediction, additional metrics were considered:</a:t>
            </a:r>
          </a:p>
          <a:p>
            <a:pPr marL="342900" indent="-342900">
              <a:buFont typeface="+mj-lt"/>
              <a:buAutoNum type="arabicPeriod"/>
            </a:pPr>
            <a:r>
              <a:rPr lang="en-GB" sz="1600" b="1" dirty="0">
                <a:latin typeface="Times New Roman" panose="02020603050405020304" pitchFamily="18" charset="0"/>
                <a:cs typeface="Times New Roman" panose="02020603050405020304" pitchFamily="18" charset="0"/>
              </a:rPr>
              <a:t>Precision:</a:t>
            </a:r>
            <a:r>
              <a:rPr lang="en-GB" sz="1600" dirty="0">
                <a:latin typeface="Times New Roman" panose="02020603050405020304" pitchFamily="18" charset="0"/>
                <a:cs typeface="Times New Roman" panose="02020603050405020304" pitchFamily="18" charset="0"/>
              </a:rPr>
              <a:t> Ensures minimal false positives.</a:t>
            </a:r>
          </a:p>
          <a:p>
            <a:pPr marL="342900" indent="-342900">
              <a:buFont typeface="+mj-lt"/>
              <a:buAutoNum type="arabicPeriod"/>
            </a:pPr>
            <a:r>
              <a:rPr lang="en-GB" sz="1600" b="1" dirty="0">
                <a:latin typeface="Times New Roman" panose="02020603050405020304" pitchFamily="18" charset="0"/>
                <a:cs typeface="Times New Roman" panose="02020603050405020304" pitchFamily="18" charset="0"/>
              </a:rPr>
              <a:t>Recall:</a:t>
            </a:r>
            <a:r>
              <a:rPr lang="en-GB" sz="1600" dirty="0">
                <a:latin typeface="Times New Roman" panose="02020603050405020304" pitchFamily="18" charset="0"/>
                <a:cs typeface="Times New Roman" panose="02020603050405020304" pitchFamily="18" charset="0"/>
              </a:rPr>
              <a:t> Measures the ability to identify all churned customers.</a:t>
            </a:r>
          </a:p>
          <a:p>
            <a:pPr marL="342900" indent="-342900">
              <a:buFont typeface="+mj-lt"/>
              <a:buAutoNum type="arabicPeriod"/>
            </a:pPr>
            <a:r>
              <a:rPr lang="en-GB" sz="1600" b="1" dirty="0">
                <a:latin typeface="Times New Roman" panose="02020603050405020304" pitchFamily="18" charset="0"/>
                <a:cs typeface="Times New Roman" panose="02020603050405020304" pitchFamily="18" charset="0"/>
              </a:rPr>
              <a:t>F1-Score:</a:t>
            </a:r>
            <a:r>
              <a:rPr lang="en-GB" sz="1600" dirty="0">
                <a:latin typeface="Times New Roman" panose="02020603050405020304" pitchFamily="18" charset="0"/>
                <a:cs typeface="Times New Roman" panose="02020603050405020304" pitchFamily="18" charset="0"/>
              </a:rPr>
              <a:t> Balances precision and recall, critical for imbalanced data scenarios.</a:t>
            </a:r>
          </a:p>
          <a:p>
            <a:pPr marL="0" indent="0">
              <a:lnSpc>
                <a:spcPct val="150000"/>
              </a:lnSpc>
              <a:buNone/>
            </a:pPr>
            <a:br>
              <a:rPr lang="en-PK" sz="18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PK"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PK" dirty="0"/>
          </a:p>
        </p:txBody>
      </p:sp>
      <p:sp>
        <p:nvSpPr>
          <p:cNvPr id="4" name="Title 1">
            <a:extLst>
              <a:ext uri="{FF2B5EF4-FFF2-40B4-BE49-F238E27FC236}">
                <a16:creationId xmlns:a16="http://schemas.microsoft.com/office/drawing/2014/main" id="{181B9284-9E2B-E639-BA0C-1DB44815C9FE}"/>
              </a:ext>
            </a:extLst>
          </p:cNvPr>
          <p:cNvSpPr txBox="1">
            <a:spLocks/>
          </p:cNvSpPr>
          <p:nvPr/>
        </p:nvSpPr>
        <p:spPr>
          <a:xfrm>
            <a:off x="1009210" y="712347"/>
            <a:ext cx="9906000" cy="1477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742950" indent="-742950">
              <a:buFont typeface="+mj-lt"/>
              <a:buAutoNum type="arabicPeriod" startAt="5"/>
            </a:pPr>
            <a:r>
              <a:rPr lang="en-US" sz="4400" dirty="0">
                <a:latin typeface="Rockwell" panose="02060603020205020403" pitchFamily="18" charset="0"/>
              </a:rPr>
              <a:t>EVALUATION</a:t>
            </a:r>
          </a:p>
        </p:txBody>
      </p:sp>
    </p:spTree>
    <p:extLst>
      <p:ext uri="{BB962C8B-B14F-4D97-AF65-F5344CB8AC3E}">
        <p14:creationId xmlns:p14="http://schemas.microsoft.com/office/powerpoint/2010/main" val="3848539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72B9BF-01EB-8647-5E3B-FC4C6328DD0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6073E3-54F2-7DAA-4679-B8DF0B6D53C8}"/>
              </a:ext>
            </a:extLst>
          </p:cNvPr>
          <p:cNvSpPr>
            <a:spLocks noGrp="1"/>
          </p:cNvSpPr>
          <p:nvPr>
            <p:ph idx="1"/>
          </p:nvPr>
        </p:nvSpPr>
        <p:spPr>
          <a:xfrm>
            <a:off x="1009210" y="2062680"/>
            <a:ext cx="8439590" cy="4441403"/>
          </a:xfrm>
        </p:spPr>
        <p:txBody>
          <a:bodyPr>
            <a:normAutofit/>
          </a:bodyPr>
          <a:lstStyle/>
          <a:p>
            <a:pPr marL="0" indent="0" algn="just">
              <a:lnSpc>
                <a:spcPct val="160000"/>
              </a:lnSpc>
              <a:spcAft>
                <a:spcPts val="800"/>
              </a:spcAft>
              <a:buNone/>
            </a:pPr>
            <a:r>
              <a:rPr lang="en-GB" sz="1600" kern="100" dirty="0">
                <a:effectLst/>
                <a:latin typeface="Times New Roman" panose="02020603050405020304" pitchFamily="18" charset="0"/>
                <a:ea typeface="Aptos" panose="020B0004020202020204" pitchFamily="34" charset="0"/>
                <a:cs typeface="Times New Roman" panose="02020603050405020304" pitchFamily="18" charset="0"/>
              </a:rPr>
              <a:t> The XGBoost model's effectiveness in predicting customer churn was evaluated to ensure    alignment with business goals and readiness for deployment.</a:t>
            </a:r>
            <a:endParaRPr lang="en-GB" sz="1800" b="1" kern="100" dirty="0">
              <a:latin typeface="Times New Roman" panose="02020603050405020304" pitchFamily="18" charset="0"/>
              <a:cs typeface="Times New Roman" panose="02020603050405020304" pitchFamily="18" charset="0"/>
            </a:endParaRPr>
          </a:p>
          <a:p>
            <a:pPr>
              <a:lnSpc>
                <a:spcPct val="160000"/>
              </a:lnSpc>
            </a:pPr>
            <a:r>
              <a:rPr lang="en-GB" sz="1600" b="1" dirty="0">
                <a:latin typeface="Times New Roman" panose="02020603050405020304" pitchFamily="18" charset="0"/>
                <a:cs typeface="Times New Roman" panose="02020603050405020304" pitchFamily="18" charset="0"/>
              </a:rPr>
              <a:t>Precision, Recall, and F1-Score Evaluation:</a:t>
            </a:r>
            <a:br>
              <a:rPr lang="en-GB" sz="1600" dirty="0">
                <a:latin typeface="Times New Roman" panose="02020603050405020304" pitchFamily="18" charset="0"/>
                <a:cs typeface="Times New Roman" panose="02020603050405020304" pitchFamily="18" charset="0"/>
              </a:rPr>
            </a:br>
            <a:br>
              <a:rPr lang="en-PK" sz="18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PK"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PK" dirty="0"/>
          </a:p>
        </p:txBody>
      </p:sp>
      <p:sp>
        <p:nvSpPr>
          <p:cNvPr id="4" name="Title 1">
            <a:extLst>
              <a:ext uri="{FF2B5EF4-FFF2-40B4-BE49-F238E27FC236}">
                <a16:creationId xmlns:a16="http://schemas.microsoft.com/office/drawing/2014/main" id="{09BCA4F9-EFDC-56FD-AF4C-7CA882EA47D2}"/>
              </a:ext>
            </a:extLst>
          </p:cNvPr>
          <p:cNvSpPr txBox="1">
            <a:spLocks/>
          </p:cNvSpPr>
          <p:nvPr/>
        </p:nvSpPr>
        <p:spPr>
          <a:xfrm>
            <a:off x="1009210" y="712347"/>
            <a:ext cx="9906000" cy="1477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742950" indent="-742950">
              <a:buFont typeface="+mj-lt"/>
              <a:buAutoNum type="arabicPeriod" startAt="5"/>
            </a:pPr>
            <a:r>
              <a:rPr lang="en-US" sz="4400" dirty="0">
                <a:latin typeface="Rockwell" panose="02060603020205020403" pitchFamily="18" charset="0"/>
              </a:rPr>
              <a:t>EVALUATION</a:t>
            </a:r>
          </a:p>
        </p:txBody>
      </p:sp>
      <p:pic>
        <p:nvPicPr>
          <p:cNvPr id="2" name="Picture 1">
            <a:extLst>
              <a:ext uri="{FF2B5EF4-FFF2-40B4-BE49-F238E27FC236}">
                <a16:creationId xmlns:a16="http://schemas.microsoft.com/office/drawing/2014/main" id="{C5FDF34D-E416-0AB3-F586-B9C7E33BEEAB}"/>
              </a:ext>
            </a:extLst>
          </p:cNvPr>
          <p:cNvPicPr>
            <a:picLocks noChangeAspect="1"/>
          </p:cNvPicPr>
          <p:nvPr/>
        </p:nvPicPr>
        <p:blipFill>
          <a:blip r:embed="rId2"/>
          <a:stretch>
            <a:fillRect/>
          </a:stretch>
        </p:blipFill>
        <p:spPr>
          <a:xfrm>
            <a:off x="1172845" y="3662803"/>
            <a:ext cx="4639310" cy="20097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12431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CA76E-7645-5521-4A5F-3602F9C982D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594C09-60EF-A30C-CD79-8A437658FD9A}"/>
              </a:ext>
            </a:extLst>
          </p:cNvPr>
          <p:cNvSpPr>
            <a:spLocks noGrp="1"/>
          </p:cNvSpPr>
          <p:nvPr>
            <p:ph idx="1"/>
          </p:nvPr>
        </p:nvSpPr>
        <p:spPr>
          <a:xfrm>
            <a:off x="1009210" y="1704250"/>
            <a:ext cx="8439590" cy="4441403"/>
          </a:xfrm>
        </p:spPr>
        <p:txBody>
          <a:bodyPr>
            <a:normAutofit/>
          </a:bodyPr>
          <a:lstStyle/>
          <a:p>
            <a:pPr marL="0" indent="0" algn="just">
              <a:lnSpc>
                <a:spcPct val="160000"/>
              </a:lnSpc>
              <a:spcAft>
                <a:spcPts val="800"/>
              </a:spcAft>
              <a:buNone/>
            </a:pPr>
            <a:r>
              <a:rPr lang="en-GB" sz="1600" kern="100" dirty="0">
                <a:effectLst/>
                <a:latin typeface="Times New Roman" panose="02020603050405020304" pitchFamily="18" charset="0"/>
                <a:ea typeface="Aptos" panose="020B0004020202020204" pitchFamily="34" charset="0"/>
                <a:cs typeface="Times New Roman" panose="02020603050405020304" pitchFamily="18" charset="0"/>
              </a:rPr>
              <a:t> Confusion Matrix Evaluation: The XGBoost model correctly classified 87% of non-churned (Class 0) and 91% of churned customers (Class 1). Misclassifications were minimal, with few false positives and false negatives..</a:t>
            </a:r>
            <a:endParaRPr lang="en-GB" sz="1800" b="1" kern="100" dirty="0">
              <a:latin typeface="Times New Roman" panose="02020603050405020304" pitchFamily="18" charset="0"/>
              <a:cs typeface="Times New Roman" panose="02020603050405020304" pitchFamily="18" charset="0"/>
            </a:endParaRPr>
          </a:p>
          <a:p>
            <a:pPr>
              <a:lnSpc>
                <a:spcPct val="160000"/>
              </a:lnSpc>
            </a:pPr>
            <a:r>
              <a:rPr lang="en-GB" sz="1600" b="1" dirty="0">
                <a:latin typeface="Times New Roman" panose="02020603050405020304" pitchFamily="18" charset="0"/>
                <a:cs typeface="Times New Roman" panose="02020603050405020304" pitchFamily="18" charset="0"/>
              </a:rPr>
              <a:t>Confusion Matrix Analysis:</a:t>
            </a:r>
            <a:br>
              <a:rPr lang="en-GB" sz="1600" dirty="0">
                <a:latin typeface="Times New Roman" panose="02020603050405020304" pitchFamily="18" charset="0"/>
                <a:cs typeface="Times New Roman" panose="02020603050405020304" pitchFamily="18" charset="0"/>
              </a:rPr>
            </a:br>
            <a:br>
              <a:rPr lang="en-PK" sz="18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PK"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PK" dirty="0"/>
          </a:p>
        </p:txBody>
      </p:sp>
      <p:sp>
        <p:nvSpPr>
          <p:cNvPr id="4" name="Title 1">
            <a:extLst>
              <a:ext uri="{FF2B5EF4-FFF2-40B4-BE49-F238E27FC236}">
                <a16:creationId xmlns:a16="http://schemas.microsoft.com/office/drawing/2014/main" id="{FA2B66D9-A2EB-EBB5-E100-0D49C46646A2}"/>
              </a:ext>
            </a:extLst>
          </p:cNvPr>
          <p:cNvSpPr txBox="1">
            <a:spLocks/>
          </p:cNvSpPr>
          <p:nvPr/>
        </p:nvSpPr>
        <p:spPr>
          <a:xfrm>
            <a:off x="1009210" y="712347"/>
            <a:ext cx="9906000" cy="1477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4400" dirty="0">
                <a:latin typeface="Rockwell" panose="02060603020205020403" pitchFamily="18" charset="0"/>
              </a:rPr>
              <a:t>5	EVALUATION</a:t>
            </a:r>
          </a:p>
        </p:txBody>
      </p:sp>
      <p:pic>
        <p:nvPicPr>
          <p:cNvPr id="5" name="Picture 4">
            <a:extLst>
              <a:ext uri="{FF2B5EF4-FFF2-40B4-BE49-F238E27FC236}">
                <a16:creationId xmlns:a16="http://schemas.microsoft.com/office/drawing/2014/main" id="{1FCC02E5-C5B9-E9E5-F94E-1B57B6B397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63967" y="3182213"/>
            <a:ext cx="4384163" cy="3302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83016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746FBC-9B42-F723-E8C0-E66F9B917DC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90E799-F411-27B8-5F96-9478AD94AAA8}"/>
              </a:ext>
            </a:extLst>
          </p:cNvPr>
          <p:cNvSpPr>
            <a:spLocks noGrp="1"/>
          </p:cNvSpPr>
          <p:nvPr>
            <p:ph idx="1"/>
          </p:nvPr>
        </p:nvSpPr>
        <p:spPr>
          <a:xfrm>
            <a:off x="1009210" y="1704250"/>
            <a:ext cx="9906000" cy="4861650"/>
          </a:xfrm>
        </p:spPr>
        <p:txBody>
          <a:bodyPr>
            <a:normAutofit fontScale="77500" lnSpcReduction="20000"/>
          </a:bodyPr>
          <a:lstStyle/>
          <a:p>
            <a:pPr marL="342900" indent="-342900">
              <a:lnSpc>
                <a:spcPct val="160000"/>
              </a:lnSpc>
              <a:buFont typeface="+mj-lt"/>
              <a:buAutoNum type="arabicPeriod"/>
            </a:pPr>
            <a:r>
              <a:rPr lang="en-GB" sz="2000" dirty="0">
                <a:latin typeface="Times New Roman" panose="02020603050405020304" pitchFamily="18" charset="0"/>
                <a:cs typeface="Times New Roman" panose="02020603050405020304" pitchFamily="18" charset="0"/>
              </a:rPr>
              <a:t>Objective:</a:t>
            </a:r>
          </a:p>
          <a:p>
            <a:pPr marL="0" indent="0">
              <a:lnSpc>
                <a:spcPct val="160000"/>
              </a:lnSpc>
              <a:buNone/>
            </a:pPr>
            <a:r>
              <a:rPr lang="en-GB" sz="2000" dirty="0">
                <a:latin typeface="Times New Roman" panose="02020603050405020304" pitchFamily="18" charset="0"/>
                <a:cs typeface="Times New Roman" panose="02020603050405020304" pitchFamily="18" charset="0"/>
              </a:rPr>
              <a:t>The goal is to deploy the XGBoost model in a real-world environment to provide actionable insights, ensuring accessibility, integration, and ongoing monitoring.</a:t>
            </a:r>
          </a:p>
          <a:p>
            <a:pPr marL="342900" indent="-342900">
              <a:lnSpc>
                <a:spcPct val="160000"/>
              </a:lnSpc>
              <a:buFont typeface="+mj-lt"/>
              <a:buAutoNum type="arabicPeriod" startAt="2"/>
            </a:pPr>
            <a:r>
              <a:rPr lang="en-GB" sz="2000" dirty="0">
                <a:latin typeface="Times New Roman" panose="02020603050405020304" pitchFamily="18" charset="0"/>
                <a:cs typeface="Times New Roman" panose="02020603050405020304" pitchFamily="18" charset="0"/>
              </a:rPr>
              <a:t>Deployment Plan: Platform: Host on a cloud platform (AWS/Azure) for scalability</a:t>
            </a:r>
          </a:p>
          <a:p>
            <a:pPr>
              <a:lnSpc>
                <a:spcPct val="160000"/>
              </a:lnSpc>
            </a:pPr>
            <a:r>
              <a:rPr lang="en-GB" sz="2000" dirty="0">
                <a:latin typeface="Times New Roman" panose="02020603050405020304" pitchFamily="18" charset="0"/>
                <a:cs typeface="Times New Roman" panose="02020603050405020304" pitchFamily="18" charset="0"/>
              </a:rPr>
              <a:t>Integration: Link the model to the CRM system for real-time data processing.</a:t>
            </a:r>
          </a:p>
          <a:p>
            <a:pPr>
              <a:lnSpc>
                <a:spcPct val="160000"/>
              </a:lnSpc>
            </a:pPr>
            <a:r>
              <a:rPr lang="en-GB" sz="2000" dirty="0">
                <a:latin typeface="Times New Roman" panose="02020603050405020304" pitchFamily="18" charset="0"/>
                <a:cs typeface="Times New Roman" panose="02020603050405020304" pitchFamily="18" charset="0"/>
              </a:rPr>
              <a:t>User Accessibility: Develop a web interface or API for user interaction.</a:t>
            </a:r>
          </a:p>
          <a:p>
            <a:pPr marL="342900" indent="-342900">
              <a:lnSpc>
                <a:spcPct val="160000"/>
              </a:lnSpc>
              <a:buFont typeface="+mj-lt"/>
              <a:buAutoNum type="arabicPeriod" startAt="3"/>
            </a:pPr>
            <a:r>
              <a:rPr lang="en-GB" sz="2000" dirty="0">
                <a:latin typeface="Times New Roman" panose="02020603050405020304" pitchFamily="18" charset="0"/>
                <a:cs typeface="Times New Roman" panose="02020603050405020304" pitchFamily="18" charset="0"/>
              </a:rPr>
              <a:t>Model Integration and Automation: Wrap the model in an API (Flask/</a:t>
            </a:r>
            <a:r>
              <a:rPr lang="en-GB" sz="2000" dirty="0" err="1">
                <a:latin typeface="Times New Roman" panose="02020603050405020304" pitchFamily="18" charset="0"/>
                <a:cs typeface="Times New Roman" panose="02020603050405020304" pitchFamily="18" charset="0"/>
              </a:rPr>
              <a:t>FastAPI</a:t>
            </a:r>
            <a:r>
              <a:rPr lang="en-GB" sz="2000" dirty="0">
                <a:latin typeface="Times New Roman" panose="02020603050405020304" pitchFamily="18" charset="0"/>
                <a:cs typeface="Times New Roman" panose="02020603050405020304" pitchFamily="18" charset="0"/>
              </a:rPr>
              <a:t>) for on-demand predictions.</a:t>
            </a:r>
          </a:p>
          <a:p>
            <a:pPr>
              <a:lnSpc>
                <a:spcPct val="160000"/>
              </a:lnSpc>
            </a:pPr>
            <a:r>
              <a:rPr lang="en-GB" sz="2000" dirty="0">
                <a:latin typeface="Times New Roman" panose="02020603050405020304" pitchFamily="18" charset="0"/>
                <a:cs typeface="Times New Roman" panose="02020603050405020304" pitchFamily="18" charset="0"/>
              </a:rPr>
              <a:t>Automate data preprocessing, model interaction, and results presentation.</a:t>
            </a:r>
          </a:p>
          <a:p>
            <a:pPr>
              <a:lnSpc>
                <a:spcPct val="160000"/>
              </a:lnSpc>
            </a:pPr>
            <a:r>
              <a:rPr lang="en-GB" sz="2000" dirty="0">
                <a:latin typeface="Times New Roman" panose="02020603050405020304" pitchFamily="18" charset="0"/>
                <a:cs typeface="Times New Roman" panose="02020603050405020304" pitchFamily="18" charset="0"/>
              </a:rPr>
              <a:t>Create a dashboard to display predictions and insights.</a:t>
            </a:r>
            <a:br>
              <a:rPr lang="en-GB" sz="1600" dirty="0">
                <a:latin typeface="Times New Roman" panose="02020603050405020304" pitchFamily="18" charset="0"/>
                <a:cs typeface="Times New Roman" panose="02020603050405020304" pitchFamily="18" charset="0"/>
              </a:rPr>
            </a:br>
            <a:br>
              <a:rPr lang="en-PK" sz="18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PK"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PK" dirty="0"/>
          </a:p>
        </p:txBody>
      </p:sp>
      <p:sp>
        <p:nvSpPr>
          <p:cNvPr id="4" name="Title 1">
            <a:extLst>
              <a:ext uri="{FF2B5EF4-FFF2-40B4-BE49-F238E27FC236}">
                <a16:creationId xmlns:a16="http://schemas.microsoft.com/office/drawing/2014/main" id="{0D26A8BD-ED03-0E33-A827-218F5B6AF389}"/>
              </a:ext>
            </a:extLst>
          </p:cNvPr>
          <p:cNvSpPr txBox="1">
            <a:spLocks/>
          </p:cNvSpPr>
          <p:nvPr/>
        </p:nvSpPr>
        <p:spPr>
          <a:xfrm>
            <a:off x="1009210" y="712347"/>
            <a:ext cx="9906000" cy="1477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4400" dirty="0">
                <a:latin typeface="Rockwell" panose="02060603020205020403" pitchFamily="18" charset="0"/>
              </a:rPr>
              <a:t>6	DEPLOYMENT</a:t>
            </a:r>
          </a:p>
        </p:txBody>
      </p:sp>
    </p:spTree>
    <p:extLst>
      <p:ext uri="{BB962C8B-B14F-4D97-AF65-F5344CB8AC3E}">
        <p14:creationId xmlns:p14="http://schemas.microsoft.com/office/powerpoint/2010/main" val="3780667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417205-9382-7711-7CC6-1CEF1F4ECF2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7FBAD6-6853-24D6-4676-989B902D95EB}"/>
              </a:ext>
            </a:extLst>
          </p:cNvPr>
          <p:cNvSpPr>
            <a:spLocks noGrp="1"/>
          </p:cNvSpPr>
          <p:nvPr>
            <p:ph idx="1"/>
          </p:nvPr>
        </p:nvSpPr>
        <p:spPr>
          <a:xfrm>
            <a:off x="1009210" y="1704250"/>
            <a:ext cx="9906000" cy="4861650"/>
          </a:xfrm>
        </p:spPr>
        <p:txBody>
          <a:bodyPr>
            <a:normAutofit/>
          </a:bodyPr>
          <a:lstStyle/>
          <a:p>
            <a:pPr marL="342900" indent="-342900">
              <a:lnSpc>
                <a:spcPct val="160000"/>
              </a:lnSpc>
              <a:buFont typeface="+mj-lt"/>
              <a:buAutoNum type="arabicPeriod" startAt="4"/>
            </a:pPr>
            <a:r>
              <a:rPr lang="en-GB" sz="1600" dirty="0">
                <a:latin typeface="Times New Roman" panose="02020603050405020304" pitchFamily="18" charset="0"/>
                <a:cs typeface="Times New Roman" panose="02020603050405020304" pitchFamily="18" charset="0"/>
              </a:rPr>
              <a:t>Monitoring and Maintenance:</a:t>
            </a:r>
          </a:p>
          <a:p>
            <a:pPr>
              <a:lnSpc>
                <a:spcPct val="160000"/>
              </a:lnSpc>
            </a:pPr>
            <a:r>
              <a:rPr lang="en-GB" sz="1600" dirty="0">
                <a:latin typeface="Times New Roman" panose="02020603050405020304" pitchFamily="18" charset="0"/>
                <a:cs typeface="Times New Roman" panose="02020603050405020304" pitchFamily="18" charset="0"/>
              </a:rPr>
              <a:t>Track performance metrics regularly and monitor for data drift</a:t>
            </a:r>
          </a:p>
          <a:p>
            <a:pPr>
              <a:lnSpc>
                <a:spcPct val="160000"/>
              </a:lnSpc>
            </a:pPr>
            <a:r>
              <a:rPr lang="en-GB" sz="1600" dirty="0">
                <a:latin typeface="Times New Roman" panose="02020603050405020304" pitchFamily="18" charset="0"/>
                <a:cs typeface="Times New Roman" panose="02020603050405020304" pitchFamily="18" charset="0"/>
              </a:rPr>
              <a:t>Set up alerts for performance issues and establish retraining processes.</a:t>
            </a:r>
          </a:p>
          <a:p>
            <a:pPr marL="342900" indent="-342900">
              <a:lnSpc>
                <a:spcPct val="160000"/>
              </a:lnSpc>
              <a:buFont typeface="+mj-lt"/>
              <a:buAutoNum type="arabicPeriod" startAt="5"/>
            </a:pPr>
            <a:r>
              <a:rPr lang="en-GB" sz="1600" dirty="0">
                <a:latin typeface="Times New Roman" panose="02020603050405020304" pitchFamily="18" charset="0"/>
                <a:cs typeface="Times New Roman" panose="02020603050405020304" pitchFamily="18" charset="0"/>
              </a:rPr>
              <a:t>Validation in Production:</a:t>
            </a:r>
          </a:p>
          <a:p>
            <a:pPr>
              <a:lnSpc>
                <a:spcPct val="160000"/>
              </a:lnSpc>
            </a:pPr>
            <a:r>
              <a:rPr lang="en-GB" sz="1600" dirty="0">
                <a:latin typeface="Times New Roman" panose="02020603050405020304" pitchFamily="18" charset="0"/>
                <a:cs typeface="Times New Roman" panose="02020603050405020304" pitchFamily="18" charset="0"/>
              </a:rPr>
              <a:t>Test in a simulated environment before gradual deployment, gathering user feedback for improvements.</a:t>
            </a:r>
          </a:p>
          <a:p>
            <a:pPr marL="342900" indent="-342900">
              <a:lnSpc>
                <a:spcPct val="160000"/>
              </a:lnSpc>
              <a:buFont typeface="+mj-lt"/>
              <a:buAutoNum type="arabicPeriod" startAt="6"/>
            </a:pPr>
            <a:r>
              <a:rPr lang="en-GB" sz="1600" dirty="0">
                <a:latin typeface="Times New Roman" panose="02020603050405020304" pitchFamily="18" charset="0"/>
                <a:cs typeface="Times New Roman" panose="02020603050405020304" pitchFamily="18" charset="0"/>
              </a:rPr>
              <a:t>Future Scope:</a:t>
            </a:r>
          </a:p>
          <a:p>
            <a:pPr>
              <a:lnSpc>
                <a:spcPct val="160000"/>
              </a:lnSpc>
            </a:pPr>
            <a:r>
              <a:rPr lang="en-GB" sz="1600" dirty="0">
                <a:latin typeface="Times New Roman" panose="02020603050405020304" pitchFamily="18" charset="0"/>
                <a:cs typeface="Times New Roman" panose="02020603050405020304" pitchFamily="18" charset="0"/>
              </a:rPr>
              <a:t>Incorporate advanced technologies like explainable AI, real-time predictions, and multi-modal analysis to improve accuracy, personalization, and retention strategies, expanding across industries.</a:t>
            </a:r>
            <a:br>
              <a:rPr lang="en-GB" sz="1600" dirty="0">
                <a:latin typeface="Times New Roman" panose="02020603050405020304" pitchFamily="18" charset="0"/>
                <a:cs typeface="Times New Roman" panose="02020603050405020304" pitchFamily="18" charset="0"/>
              </a:rPr>
            </a:br>
            <a:br>
              <a:rPr lang="en-PK" sz="18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PK"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PK" dirty="0"/>
          </a:p>
        </p:txBody>
      </p:sp>
      <p:sp>
        <p:nvSpPr>
          <p:cNvPr id="4" name="Title 1">
            <a:extLst>
              <a:ext uri="{FF2B5EF4-FFF2-40B4-BE49-F238E27FC236}">
                <a16:creationId xmlns:a16="http://schemas.microsoft.com/office/drawing/2014/main" id="{9C10A193-A31C-3BE0-B724-ACCB5DACDCD4}"/>
              </a:ext>
            </a:extLst>
          </p:cNvPr>
          <p:cNvSpPr txBox="1">
            <a:spLocks/>
          </p:cNvSpPr>
          <p:nvPr/>
        </p:nvSpPr>
        <p:spPr>
          <a:xfrm>
            <a:off x="1009210" y="712347"/>
            <a:ext cx="9906000" cy="1477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742950" indent="-742950">
              <a:buFont typeface="+mj-lt"/>
              <a:buAutoNum type="arabicPeriod" startAt="6"/>
            </a:pPr>
            <a:r>
              <a:rPr lang="en-US" sz="4400" dirty="0">
                <a:latin typeface="Rockwell" panose="02060603020205020403" pitchFamily="18" charset="0"/>
              </a:rPr>
              <a:t>DEPLOYMENT</a:t>
            </a:r>
          </a:p>
        </p:txBody>
      </p:sp>
    </p:spTree>
    <p:extLst>
      <p:ext uri="{BB962C8B-B14F-4D97-AF65-F5344CB8AC3E}">
        <p14:creationId xmlns:p14="http://schemas.microsoft.com/office/powerpoint/2010/main" val="3198042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460E81-2703-0E50-D546-7BC0561EC3E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113B2B-926E-ECA9-050D-22834EEF342C}"/>
              </a:ext>
            </a:extLst>
          </p:cNvPr>
          <p:cNvSpPr>
            <a:spLocks noGrp="1"/>
          </p:cNvSpPr>
          <p:nvPr>
            <p:ph idx="1"/>
          </p:nvPr>
        </p:nvSpPr>
        <p:spPr>
          <a:xfrm>
            <a:off x="831410" y="1272450"/>
            <a:ext cx="9906000" cy="4861650"/>
          </a:xfrm>
        </p:spPr>
        <p:txBody>
          <a:bodyPr>
            <a:normAutofit/>
          </a:bodyPr>
          <a:lstStyle/>
          <a:p>
            <a:pPr marL="0" indent="0">
              <a:lnSpc>
                <a:spcPct val="160000"/>
              </a:lnSpc>
              <a:buNone/>
            </a:pPr>
            <a:br>
              <a:rPr lang="en-GB" sz="1600" dirty="0">
                <a:latin typeface="Times New Roman" panose="02020603050405020304" pitchFamily="18" charset="0"/>
                <a:cs typeface="Times New Roman" panose="02020603050405020304" pitchFamily="18" charset="0"/>
              </a:rPr>
            </a:br>
            <a:br>
              <a:rPr lang="en-PK" sz="18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PK"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PK" dirty="0"/>
          </a:p>
        </p:txBody>
      </p:sp>
      <p:sp>
        <p:nvSpPr>
          <p:cNvPr id="4" name="Title 1">
            <a:extLst>
              <a:ext uri="{FF2B5EF4-FFF2-40B4-BE49-F238E27FC236}">
                <a16:creationId xmlns:a16="http://schemas.microsoft.com/office/drawing/2014/main" id="{C8E6D76C-B940-9B73-3214-BB1091A5234B}"/>
              </a:ext>
            </a:extLst>
          </p:cNvPr>
          <p:cNvSpPr txBox="1">
            <a:spLocks/>
          </p:cNvSpPr>
          <p:nvPr/>
        </p:nvSpPr>
        <p:spPr>
          <a:xfrm>
            <a:off x="3346010" y="2807847"/>
            <a:ext cx="9906000" cy="1477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7200" dirty="0">
                <a:latin typeface="Rockwell" panose="02060603020205020403" pitchFamily="18" charset="0"/>
              </a:rPr>
              <a:t>thank</a:t>
            </a:r>
            <a:r>
              <a:rPr lang="en-US" sz="4400" dirty="0">
                <a:latin typeface="Rockwell" panose="02060603020205020403" pitchFamily="18" charset="0"/>
              </a:rPr>
              <a:t> </a:t>
            </a:r>
            <a:r>
              <a:rPr lang="en-US" sz="7200" dirty="0">
                <a:latin typeface="Rockwell" panose="02060603020205020403" pitchFamily="18" charset="0"/>
              </a:rPr>
              <a:t>you</a:t>
            </a:r>
          </a:p>
        </p:txBody>
      </p:sp>
    </p:spTree>
    <p:extLst>
      <p:ext uri="{BB962C8B-B14F-4D97-AF65-F5344CB8AC3E}">
        <p14:creationId xmlns:p14="http://schemas.microsoft.com/office/powerpoint/2010/main" val="3234972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pPr marL="457200" indent="-457200">
              <a:buFont typeface="Arial" panose="020B0604020202020204" pitchFamily="34" charset="0"/>
              <a:buChar char="•"/>
            </a:pPr>
            <a:r>
              <a:rPr lang="en-US" sz="2800" dirty="0">
                <a:latin typeface="Rockwell" panose="02060603020205020403" pitchFamily="18" charset="0"/>
              </a:rPr>
              <a:t>Business Goals </a:t>
            </a:r>
          </a:p>
        </p:txBody>
      </p:sp>
      <p:graphicFrame>
        <p:nvGraphicFramePr>
          <p:cNvPr id="4" name="Content Placeholder 3">
            <a:extLst>
              <a:ext uri="{FF2B5EF4-FFF2-40B4-BE49-F238E27FC236}">
                <a16:creationId xmlns:a16="http://schemas.microsoft.com/office/drawing/2014/main" id="{242FA989-6B7C-488C-85ED-CB8D01BA3254}"/>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239291066"/>
              </p:ext>
            </p:extLst>
          </p:nvPr>
        </p:nvGraphicFramePr>
        <p:xfrm>
          <a:off x="477061" y="1871331"/>
          <a:ext cx="11314446" cy="4492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3417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pPr marL="457200" indent="-457200">
              <a:buFont typeface="Arial" panose="020B0604020202020204" pitchFamily="34" charset="0"/>
              <a:buChar char="•"/>
            </a:pPr>
            <a:r>
              <a:rPr lang="en-US" sz="2800" dirty="0">
                <a:latin typeface="Rockwell" panose="02060603020205020403" pitchFamily="18" charset="0"/>
              </a:rPr>
              <a:t>Current Situation Assessment</a:t>
            </a:r>
          </a:p>
        </p:txBody>
      </p:sp>
      <p:sp>
        <p:nvSpPr>
          <p:cNvPr id="6" name="Rectangle 2">
            <a:extLst>
              <a:ext uri="{FF2B5EF4-FFF2-40B4-BE49-F238E27FC236}">
                <a16:creationId xmlns:a16="http://schemas.microsoft.com/office/drawing/2014/main" id="{59807183-51F3-4F4F-5303-BD2B642EE050}"/>
              </a:ext>
            </a:extLst>
          </p:cNvPr>
          <p:cNvSpPr>
            <a:spLocks noGrp="1" noChangeArrowheads="1"/>
          </p:cNvSpPr>
          <p:nvPr>
            <p:ph sz="half" idx="1"/>
          </p:nvPr>
        </p:nvSpPr>
        <p:spPr bwMode="auto">
          <a:xfrm>
            <a:off x="1262595" y="1835827"/>
            <a:ext cx="9379698"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PK" altLang="en-PK" sz="1400" b="1" i="0" u="none" strike="noStrike" cap="none" normalizeH="0" baseline="0" dirty="0">
                <a:ln>
                  <a:noFill/>
                </a:ln>
                <a:solidFill>
                  <a:schemeClr val="tx1"/>
                </a:solidFill>
                <a:effectLst/>
                <a:latin typeface="Arial" panose="020B0604020202020204" pitchFamily="34" charset="0"/>
              </a:rPr>
              <a:t>1. Industry Overview and Churn Challenges</a:t>
            </a:r>
            <a:br>
              <a:rPr kumimoji="0" lang="en-PK" altLang="en-PK" sz="1400" b="0" i="0" u="none" strike="noStrike" cap="none" normalizeH="0" baseline="0" dirty="0">
                <a:ln>
                  <a:noFill/>
                </a:ln>
                <a:solidFill>
                  <a:schemeClr val="tx1"/>
                </a:solidFill>
                <a:effectLst/>
                <a:latin typeface="Arial" panose="020B0604020202020204" pitchFamily="34" charset="0"/>
              </a:rPr>
            </a:br>
            <a:r>
              <a:rPr kumimoji="0" lang="en-PK" altLang="en-PK" sz="1400" b="0" i="0" u="none" strike="noStrike" cap="none" normalizeH="0" baseline="0" dirty="0">
                <a:ln>
                  <a:noFill/>
                </a:ln>
                <a:solidFill>
                  <a:schemeClr val="tx1"/>
                </a:solidFill>
                <a:effectLst/>
                <a:latin typeface="Arial" panose="020B0604020202020204" pitchFamily="34" charset="0"/>
              </a:rPr>
              <a:t>The telecommunication industry faces heightened competition due to globalization and technological advances, increasing customer churn risks. Companies must evaluate retention strategies and address gaps in service quality and customer engagement to stay competitive.</a:t>
            </a:r>
          </a:p>
          <a:p>
            <a:pPr marL="0" marR="0" lvl="0" indent="0" algn="l" defTabSz="914400" rtl="0" eaLnBrk="0" fontAlgn="base" latinLnBrk="0" hangingPunct="0">
              <a:lnSpc>
                <a:spcPct val="150000"/>
              </a:lnSpc>
              <a:spcBef>
                <a:spcPct val="0"/>
              </a:spcBef>
              <a:spcAft>
                <a:spcPct val="0"/>
              </a:spcAft>
              <a:buClrTx/>
              <a:buSzTx/>
              <a:buFontTx/>
              <a:buNone/>
              <a:tabLst/>
            </a:pPr>
            <a:r>
              <a:rPr kumimoji="0" lang="en-PK" altLang="en-PK" sz="1400" b="1" i="0" u="none" strike="noStrike" cap="none" normalizeH="0" baseline="0" dirty="0">
                <a:ln>
                  <a:noFill/>
                </a:ln>
                <a:solidFill>
                  <a:schemeClr val="tx1"/>
                </a:solidFill>
                <a:effectLst/>
                <a:latin typeface="Arial" panose="020B0604020202020204" pitchFamily="34" charset="0"/>
              </a:rPr>
              <a:t>2. Importance of Early Churn Detection</a:t>
            </a:r>
            <a:br>
              <a:rPr kumimoji="0" lang="en-PK" altLang="en-PK" sz="1400" b="0" i="0" u="none" strike="noStrike" cap="none" normalizeH="0" baseline="0" dirty="0">
                <a:ln>
                  <a:noFill/>
                </a:ln>
                <a:solidFill>
                  <a:schemeClr val="tx1"/>
                </a:solidFill>
                <a:effectLst/>
                <a:latin typeface="Arial" panose="020B0604020202020204" pitchFamily="34" charset="0"/>
              </a:rPr>
            </a:br>
            <a:r>
              <a:rPr kumimoji="0" lang="en-PK" altLang="en-PK" sz="1400" b="0" i="0" u="none" strike="noStrike" cap="none" normalizeH="0" baseline="0" dirty="0">
                <a:ln>
                  <a:noFill/>
                </a:ln>
                <a:solidFill>
                  <a:schemeClr val="tx1"/>
                </a:solidFill>
                <a:effectLst/>
                <a:latin typeface="Arial" panose="020B0604020202020204" pitchFamily="34" charset="0"/>
              </a:rPr>
              <a:t>Despite access to rich customer data (e.g., transaction histories, usage patterns), many companies lack robust systems for early churn detection, missing opportunities for proactive interventions to improve satisfaction and retention.</a:t>
            </a:r>
          </a:p>
          <a:p>
            <a:pPr marL="0" marR="0" lvl="0" indent="0" algn="l" defTabSz="914400" rtl="0" eaLnBrk="0" fontAlgn="base" latinLnBrk="0" hangingPunct="0">
              <a:lnSpc>
                <a:spcPct val="150000"/>
              </a:lnSpc>
              <a:spcBef>
                <a:spcPct val="0"/>
              </a:spcBef>
              <a:spcAft>
                <a:spcPct val="0"/>
              </a:spcAft>
              <a:buClrTx/>
              <a:buSzTx/>
              <a:buFontTx/>
              <a:buNone/>
              <a:tabLst/>
            </a:pPr>
            <a:r>
              <a:rPr kumimoji="0" lang="en-PK" altLang="en-PK" sz="1400" b="1" i="0" u="none" strike="noStrike" cap="none" normalizeH="0" baseline="0" dirty="0">
                <a:ln>
                  <a:noFill/>
                </a:ln>
                <a:solidFill>
                  <a:schemeClr val="tx1"/>
                </a:solidFill>
                <a:effectLst/>
                <a:latin typeface="Arial" panose="020B0604020202020204" pitchFamily="34" charset="0"/>
              </a:rPr>
              <a:t>3. Dataset Overview</a:t>
            </a:r>
            <a:br>
              <a:rPr kumimoji="0" lang="en-PK" altLang="en-PK" sz="1400" b="0" i="0" u="none" strike="noStrike" cap="none" normalizeH="0" baseline="0" dirty="0">
                <a:ln>
                  <a:noFill/>
                </a:ln>
                <a:solidFill>
                  <a:schemeClr val="tx1"/>
                </a:solidFill>
                <a:effectLst/>
                <a:latin typeface="Arial" panose="020B0604020202020204" pitchFamily="34" charset="0"/>
              </a:rPr>
            </a:br>
            <a:r>
              <a:rPr kumimoji="0" lang="en-PK" altLang="en-PK" sz="1400" b="0" i="0" u="none" strike="noStrike" cap="none" normalizeH="0" baseline="0" dirty="0">
                <a:ln>
                  <a:noFill/>
                </a:ln>
                <a:solidFill>
                  <a:schemeClr val="tx1"/>
                </a:solidFill>
                <a:effectLst/>
                <a:latin typeface="Arial" panose="020B0604020202020204" pitchFamily="34" charset="0"/>
              </a:rPr>
              <a:t>The dataset contains 10,000 records with 11 attributes, including: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Demographics:</a:t>
            </a:r>
            <a:r>
              <a:rPr kumimoji="0" lang="en-PK" altLang="en-PK" sz="1400" b="0" i="0" u="none" strike="noStrike" cap="none" normalizeH="0" baseline="0" dirty="0">
                <a:ln>
                  <a:noFill/>
                </a:ln>
                <a:solidFill>
                  <a:schemeClr val="tx1"/>
                </a:solidFill>
                <a:effectLst/>
                <a:latin typeface="Arial" panose="020B0604020202020204" pitchFamily="34" charset="0"/>
              </a:rPr>
              <a:t> Age, gender, tenure.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Financial Metrics:</a:t>
            </a:r>
            <a:r>
              <a:rPr kumimoji="0" lang="en-PK" altLang="en-PK" sz="1400" b="0" i="0" u="none" strike="noStrike" cap="none" normalizeH="0" baseline="0" dirty="0">
                <a:ln>
                  <a:noFill/>
                </a:ln>
                <a:solidFill>
                  <a:schemeClr val="tx1"/>
                </a:solidFill>
                <a:effectLst/>
                <a:latin typeface="Arial" panose="020B0604020202020204" pitchFamily="34" charset="0"/>
              </a:rPr>
              <a:t> Credit score, balance, estimated salary.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Product &amp; Activity:</a:t>
            </a:r>
            <a:r>
              <a:rPr kumimoji="0" lang="en-PK" altLang="en-PK" sz="1400" b="0" i="0" u="none" strike="noStrike" cap="none" normalizeH="0" baseline="0" dirty="0">
                <a:ln>
                  <a:noFill/>
                </a:ln>
                <a:solidFill>
                  <a:schemeClr val="tx1"/>
                </a:solidFill>
                <a:effectLst/>
                <a:latin typeface="Arial" panose="020B0604020202020204" pitchFamily="34" charset="0"/>
              </a:rPr>
              <a:t> Products used, account activity, credit card status.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Churn Label:</a:t>
            </a:r>
            <a:r>
              <a:rPr kumimoji="0" lang="en-PK" altLang="en-PK" sz="1400" b="0" i="0" u="none" strike="noStrike" cap="none" normalizeH="0" baseline="0" dirty="0">
                <a:ln>
                  <a:noFill/>
                </a:ln>
                <a:solidFill>
                  <a:schemeClr val="tx1"/>
                </a:solidFill>
                <a:effectLst/>
                <a:latin typeface="Arial" panose="020B0604020202020204" pitchFamily="34" charset="0"/>
              </a:rPr>
              <a:t> Indicates churn status (1: churned, 0: retained).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8410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DFF9E3-09B2-C6A6-DC26-38A4DA2346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FA4EDE-E6EB-826C-EA10-66A6CF4C421F}"/>
              </a:ext>
            </a:extLst>
          </p:cNvPr>
          <p:cNvSpPr>
            <a:spLocks noGrp="1"/>
          </p:cNvSpPr>
          <p:nvPr>
            <p:ph type="title"/>
          </p:nvPr>
        </p:nvSpPr>
        <p:spPr/>
        <p:txBody>
          <a:bodyPr>
            <a:normAutofit/>
          </a:bodyPr>
          <a:lstStyle/>
          <a:p>
            <a:pPr marL="457200" indent="-457200">
              <a:buFont typeface="Arial" panose="020B0604020202020204" pitchFamily="34" charset="0"/>
              <a:buChar char="•"/>
            </a:pPr>
            <a:r>
              <a:rPr lang="en-US" sz="2800" dirty="0">
                <a:latin typeface="Rockwell" panose="02060603020205020403" pitchFamily="18" charset="0"/>
              </a:rPr>
              <a:t>Potential Risks</a:t>
            </a:r>
          </a:p>
        </p:txBody>
      </p:sp>
      <p:graphicFrame>
        <p:nvGraphicFramePr>
          <p:cNvPr id="4" name="Content Placeholder 3">
            <a:extLst>
              <a:ext uri="{FF2B5EF4-FFF2-40B4-BE49-F238E27FC236}">
                <a16:creationId xmlns:a16="http://schemas.microsoft.com/office/drawing/2014/main" id="{67237FB8-BA36-6411-4AD6-6AA3F4E7BA61}"/>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808823398"/>
              </p:ext>
            </p:extLst>
          </p:nvPr>
        </p:nvGraphicFramePr>
        <p:xfrm>
          <a:off x="477061" y="1871331"/>
          <a:ext cx="11314446" cy="4492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9099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pPr marL="742950" indent="-742950">
              <a:buFont typeface="+mj-lt"/>
              <a:buAutoNum type="arabicPeriod" startAt="2"/>
            </a:pPr>
            <a:r>
              <a:rPr lang="en-US" sz="4400" dirty="0">
                <a:latin typeface="Rockwell" panose="02060603020205020403" pitchFamily="18" charset="0"/>
              </a:rPr>
              <a:t>DATA UNDERSTANING</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983036"/>
            <a:ext cx="9905999" cy="4560983"/>
          </a:xfrm>
        </p:spPr>
        <p:txBody>
          <a:bodyPr>
            <a:normAutofit/>
          </a:bodyPr>
          <a:lstStyle/>
          <a:p>
            <a:pPr lvl="1"/>
            <a:r>
              <a:rPr lang="en-GB" sz="1400" b="1" dirty="0"/>
              <a:t>Objective:</a:t>
            </a:r>
          </a:p>
          <a:p>
            <a:pPr marL="457200" lvl="1" indent="0" algn="just">
              <a:lnSpc>
                <a:spcPct val="170000"/>
              </a:lnSpc>
              <a:buNone/>
            </a:pPr>
            <a:r>
              <a:rPr lang="en-GB" sz="1400" dirty="0">
                <a:latin typeface="Times New Roman" panose="02020603050405020304" pitchFamily="18" charset="0"/>
                <a:cs typeface="Times New Roman" panose="02020603050405020304" pitchFamily="18" charset="0"/>
              </a:rPr>
              <a:t>The objective of this phase is to collect and familiarize yourself with the dataset, determine its quality, gain insights, and identify any potential issues that could impact analysis or modelling efforts. This step is crucial for determining the suitability of the data for the modelling phase and ensuring it aligns with the business problem</a:t>
            </a:r>
            <a:r>
              <a:rPr lang="en-GB" sz="1400" dirty="0"/>
              <a:t>.</a:t>
            </a:r>
          </a:p>
          <a:p>
            <a:pPr lvl="1" algn="just">
              <a:lnSpc>
                <a:spcPct val="170000"/>
              </a:lnSpc>
            </a:pPr>
            <a:r>
              <a:rPr lang="en-GB" sz="1800" b="1" dirty="0">
                <a:latin typeface="Times New Roman" panose="02020603050405020304" pitchFamily="18" charset="0"/>
                <a:cs typeface="Times New Roman" panose="02020603050405020304" pitchFamily="18" charset="0"/>
              </a:rPr>
              <a:t>Data Description:</a:t>
            </a:r>
          </a:p>
          <a:p>
            <a:pPr marL="457200" lvl="1" indent="0" algn="just">
              <a:lnSpc>
                <a:spcPct val="170000"/>
              </a:lnSpc>
              <a:buNone/>
            </a:pPr>
            <a:r>
              <a:rPr lang="en-GB" sz="1400" dirty="0">
                <a:latin typeface="Times New Roman" panose="02020603050405020304" pitchFamily="18" charset="0"/>
                <a:cs typeface="Times New Roman" panose="02020603050405020304" pitchFamily="18" charset="0"/>
              </a:rPr>
              <a:t>Shape: The dataset contains 10,002 rows and 14 columns, comprising both numeric </a:t>
            </a:r>
          </a:p>
          <a:p>
            <a:pPr marL="457200" lvl="1" indent="0" algn="just">
              <a:lnSpc>
                <a:spcPct val="170000"/>
              </a:lnSpc>
              <a:buNone/>
            </a:pPr>
            <a:r>
              <a:rPr lang="en-GB" sz="1400" dirty="0">
                <a:latin typeface="Times New Roman" panose="02020603050405020304" pitchFamily="18" charset="0"/>
                <a:cs typeface="Times New Roman" panose="02020603050405020304" pitchFamily="18" charset="0"/>
              </a:rPr>
              <a:t>and categorical features.</a:t>
            </a:r>
          </a:p>
          <a:p>
            <a:pPr marL="457200" lvl="1" indent="0" algn="just">
              <a:lnSpc>
                <a:spcPct val="170000"/>
              </a:lnSpc>
              <a:buNone/>
            </a:pPr>
            <a:endParaRPr lang="en-GB" sz="1400" dirty="0">
              <a:latin typeface="Times New Roman" panose="02020603050405020304" pitchFamily="18" charset="0"/>
              <a:cs typeface="Times New Roman" panose="02020603050405020304" pitchFamily="18" charset="0"/>
            </a:endParaRPr>
          </a:p>
          <a:p>
            <a:pPr marL="457200" lvl="1" indent="0" algn="just">
              <a:lnSpc>
                <a:spcPct val="170000"/>
              </a:lnSpc>
              <a:buNone/>
            </a:pPr>
            <a:endParaRPr lang="en-GB" sz="1400" dirty="0"/>
          </a:p>
          <a:p>
            <a:pPr marL="457200" lvl="1" indent="0">
              <a:buNone/>
            </a:pPr>
            <a:endParaRPr lang="en-US" sz="2400"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04F65B11-37A3-E755-EDF8-26EE256D677C}"/>
              </a:ext>
            </a:extLst>
          </p:cNvPr>
          <p:cNvPicPr>
            <a:picLocks noChangeAspect="1"/>
          </p:cNvPicPr>
          <p:nvPr/>
        </p:nvPicPr>
        <p:blipFill rotWithShape="1">
          <a:blip r:embed="rId2"/>
          <a:srcRect l="1982"/>
          <a:stretch/>
        </p:blipFill>
        <p:spPr bwMode="auto">
          <a:xfrm>
            <a:off x="1670165" y="4976526"/>
            <a:ext cx="4510298" cy="86241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48318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9EBF81-4391-E5A2-A426-ACE57A8E5E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1A7BE5-0443-95C5-1D92-45130478D996}"/>
              </a:ext>
            </a:extLst>
          </p:cNvPr>
          <p:cNvSpPr>
            <a:spLocks noGrp="1"/>
          </p:cNvSpPr>
          <p:nvPr>
            <p:ph type="title"/>
          </p:nvPr>
        </p:nvSpPr>
        <p:spPr>
          <a:xfrm>
            <a:off x="1141413" y="618518"/>
            <a:ext cx="9905998" cy="1478570"/>
          </a:xfrm>
        </p:spPr>
        <p:txBody>
          <a:bodyPr anchor="ctr">
            <a:normAutofit/>
          </a:bodyPr>
          <a:lstStyle/>
          <a:p>
            <a:pPr marL="742950" indent="-742950">
              <a:buFont typeface="+mj-lt"/>
              <a:buAutoNum type="arabicPeriod" startAt="2"/>
            </a:pPr>
            <a:r>
              <a:rPr lang="en-US" dirty="0"/>
              <a:t>DATA UNDERSTANING</a:t>
            </a:r>
          </a:p>
        </p:txBody>
      </p:sp>
      <p:sp>
        <p:nvSpPr>
          <p:cNvPr id="3" name="Content Placeholder 2">
            <a:extLst>
              <a:ext uri="{FF2B5EF4-FFF2-40B4-BE49-F238E27FC236}">
                <a16:creationId xmlns:a16="http://schemas.microsoft.com/office/drawing/2014/main" id="{20C7C5CC-6808-AD0B-0372-0CD917598DFF}"/>
              </a:ext>
            </a:extLst>
          </p:cNvPr>
          <p:cNvSpPr>
            <a:spLocks noGrp="1"/>
          </p:cNvSpPr>
          <p:nvPr>
            <p:ph sz="half" idx="1"/>
          </p:nvPr>
        </p:nvSpPr>
        <p:spPr>
          <a:xfrm>
            <a:off x="1141410" y="2249486"/>
            <a:ext cx="4878389" cy="3541714"/>
          </a:xfrm>
        </p:spPr>
        <p:txBody>
          <a:bodyPr>
            <a:normAutofit fontScale="92500" lnSpcReduction="10000"/>
          </a:bodyPr>
          <a:lstStyle/>
          <a:p>
            <a:pPr lvl="1">
              <a:lnSpc>
                <a:spcPct val="110000"/>
              </a:lnSpc>
            </a:pPr>
            <a:r>
              <a:rPr lang="en-GB" sz="1800" b="1" dirty="0"/>
              <a:t>Summary Statistics:</a:t>
            </a:r>
          </a:p>
          <a:p>
            <a:pPr marL="457200" lvl="1" indent="0" algn="just">
              <a:lnSpc>
                <a:spcPct val="150000"/>
              </a:lnSpc>
              <a:buNone/>
            </a:pPr>
            <a:r>
              <a:rPr lang="en-GB" sz="1400" dirty="0">
                <a:latin typeface="Times New Roman" panose="02020603050405020304" pitchFamily="18" charset="0"/>
                <a:cs typeface="Times New Roman" panose="02020603050405020304" pitchFamily="18" charset="0"/>
              </a:rPr>
              <a:t> A summary of the numerical features was generated using df.describe(), which highlights the following key statistics for the dataset:</a:t>
            </a:r>
          </a:p>
          <a:p>
            <a:pPr marL="457200" lvl="1" indent="0" algn="just">
              <a:lnSpc>
                <a:spcPct val="150000"/>
              </a:lnSpc>
              <a:buNone/>
            </a:pPr>
            <a:r>
              <a:rPr lang="en-GB" sz="1400" dirty="0">
                <a:latin typeface="Times New Roman" panose="02020603050405020304" pitchFamily="18" charset="0"/>
                <a:cs typeface="Times New Roman" panose="02020603050405020304" pitchFamily="18" charset="0"/>
              </a:rPr>
              <a:t> The dataset's numerical features highlight varied customer profiles: </a:t>
            </a:r>
            <a:r>
              <a:rPr lang="en-GB" sz="1400" b="1" dirty="0">
                <a:latin typeface="Times New Roman" panose="02020603050405020304" pitchFamily="18" charset="0"/>
                <a:cs typeface="Times New Roman" panose="02020603050405020304" pitchFamily="18" charset="0"/>
              </a:rPr>
              <a:t>CreditScore</a:t>
            </a:r>
            <a:r>
              <a:rPr lang="en-GB" sz="1400" dirty="0">
                <a:latin typeface="Times New Roman" panose="02020603050405020304" pitchFamily="18" charset="0"/>
                <a:cs typeface="Times New Roman" panose="02020603050405020304" pitchFamily="18" charset="0"/>
              </a:rPr>
              <a:t> ranges from 350 to 850, averaging around 650, indicating diverse creditworthiness; </a:t>
            </a:r>
            <a:r>
              <a:rPr lang="en-GB" sz="1400" b="1" dirty="0">
                <a:latin typeface="Times New Roman" panose="02020603050405020304" pitchFamily="18" charset="0"/>
                <a:cs typeface="Times New Roman" panose="02020603050405020304" pitchFamily="18" charset="0"/>
              </a:rPr>
              <a:t>Age</a:t>
            </a:r>
            <a:r>
              <a:rPr lang="en-GB" sz="1400" dirty="0">
                <a:latin typeface="Times New Roman" panose="02020603050405020304" pitchFamily="18" charset="0"/>
                <a:cs typeface="Times New Roman" panose="02020603050405020304" pitchFamily="18" charset="0"/>
              </a:rPr>
              <a:t> spans 18 to 92 years, with a mean in the mid-30s to 40s; </a:t>
            </a:r>
            <a:r>
              <a:rPr lang="en-GB" sz="1400" b="1" dirty="0">
                <a:latin typeface="Times New Roman" panose="02020603050405020304" pitchFamily="18" charset="0"/>
                <a:cs typeface="Times New Roman" panose="02020603050405020304" pitchFamily="18" charset="0"/>
              </a:rPr>
              <a:t>Balance</a:t>
            </a:r>
            <a:r>
              <a:rPr lang="en-GB" sz="1400" dirty="0">
                <a:latin typeface="Times New Roman" panose="02020603050405020304" pitchFamily="18" charset="0"/>
                <a:cs typeface="Times New Roman" panose="02020603050405020304" pitchFamily="18" charset="0"/>
              </a:rPr>
              <a:t> shows significant variation, from 0 to over 200,000; </a:t>
            </a:r>
            <a:r>
              <a:rPr lang="en-GB" sz="1400" b="1" dirty="0">
                <a:latin typeface="Times New Roman" panose="02020603050405020304" pitchFamily="18" charset="0"/>
                <a:cs typeface="Times New Roman" panose="02020603050405020304" pitchFamily="18" charset="0"/>
              </a:rPr>
              <a:t>EstimatedSalary</a:t>
            </a:r>
            <a:r>
              <a:rPr lang="en-GB" sz="1400" dirty="0">
                <a:latin typeface="Times New Roman" panose="02020603050405020304" pitchFamily="18" charset="0"/>
                <a:cs typeface="Times New Roman" panose="02020603050405020304" pitchFamily="18" charset="0"/>
              </a:rPr>
              <a:t> ranges from nearly 0 to over 200,000, averaging approximately 100,000; and </a:t>
            </a:r>
            <a:r>
              <a:rPr lang="en-GB" sz="1400" b="1" dirty="0">
                <a:latin typeface="Times New Roman" panose="02020603050405020304" pitchFamily="18" charset="0"/>
                <a:cs typeface="Times New Roman" panose="02020603050405020304" pitchFamily="18" charset="0"/>
              </a:rPr>
              <a:t>Tenure</a:t>
            </a:r>
            <a:r>
              <a:rPr lang="en-GB" sz="1400" dirty="0">
                <a:latin typeface="Times New Roman" panose="02020603050405020304" pitchFamily="18" charset="0"/>
                <a:cs typeface="Times New Roman" panose="02020603050405020304" pitchFamily="18" charset="0"/>
              </a:rPr>
              <a:t> spans 0 to 10 years, reflecting varying lengths of customer relationships.</a:t>
            </a:r>
          </a:p>
          <a:p>
            <a:pPr marL="457200" lvl="1" indent="0">
              <a:lnSpc>
                <a:spcPct val="110000"/>
              </a:lnSpc>
              <a:buNone/>
            </a:pPr>
            <a:endParaRPr lang="en-GB" sz="1300" dirty="0"/>
          </a:p>
        </p:txBody>
      </p:sp>
      <p:pic>
        <p:nvPicPr>
          <p:cNvPr id="4" name="Picture 3">
            <a:extLst>
              <a:ext uri="{FF2B5EF4-FFF2-40B4-BE49-F238E27FC236}">
                <a16:creationId xmlns:a16="http://schemas.microsoft.com/office/drawing/2014/main" id="{8D5D0DE2-9C30-F8CF-7BF2-31602F1C2014}"/>
              </a:ext>
            </a:extLst>
          </p:cNvPr>
          <p:cNvPicPr>
            <a:picLocks noChangeAspect="1"/>
          </p:cNvPicPr>
          <p:nvPr/>
        </p:nvPicPr>
        <p:blipFill>
          <a:blip r:embed="rId2"/>
          <a:stretch>
            <a:fillRect/>
          </a:stretch>
        </p:blipFill>
        <p:spPr>
          <a:xfrm>
            <a:off x="6568807" y="2566931"/>
            <a:ext cx="4875211" cy="2333074"/>
          </a:xfrm>
          <a:prstGeom prst="rect">
            <a:avLst/>
          </a:prstGeom>
          <a:noFill/>
        </p:spPr>
      </p:pic>
    </p:spTree>
    <p:extLst>
      <p:ext uri="{BB962C8B-B14F-4D97-AF65-F5344CB8AC3E}">
        <p14:creationId xmlns:p14="http://schemas.microsoft.com/office/powerpoint/2010/main" val="3124574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5387C-7851-5906-976E-2B1D96FD08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FF5861-7F6B-40E2-9831-518ADC7114F4}"/>
              </a:ext>
            </a:extLst>
          </p:cNvPr>
          <p:cNvSpPr>
            <a:spLocks noGrp="1"/>
          </p:cNvSpPr>
          <p:nvPr>
            <p:ph type="title"/>
          </p:nvPr>
        </p:nvSpPr>
        <p:spPr/>
        <p:txBody>
          <a:bodyPr>
            <a:normAutofit/>
          </a:bodyPr>
          <a:lstStyle/>
          <a:p>
            <a:pPr marL="742950" indent="-742950">
              <a:buFont typeface="+mj-lt"/>
              <a:buAutoNum type="arabicPeriod" startAt="2"/>
            </a:pPr>
            <a:r>
              <a:rPr lang="en-US" sz="4400" dirty="0">
                <a:latin typeface="Rockwell" panose="02060603020205020403" pitchFamily="18" charset="0"/>
              </a:rPr>
              <a:t>DATA UNDERSTANING</a:t>
            </a:r>
          </a:p>
        </p:txBody>
      </p:sp>
      <p:pic>
        <p:nvPicPr>
          <p:cNvPr id="5" name="Picture 4">
            <a:extLst>
              <a:ext uri="{FF2B5EF4-FFF2-40B4-BE49-F238E27FC236}">
                <a16:creationId xmlns:a16="http://schemas.microsoft.com/office/drawing/2014/main" id="{D7365A72-325C-3784-3F40-860F0CC8F25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2266155"/>
            <a:ext cx="5943600" cy="2036445"/>
          </a:xfrm>
          <a:prstGeom prst="rect">
            <a:avLst/>
          </a:prstGeom>
          <a:noFill/>
          <a:ln>
            <a:noFill/>
          </a:ln>
        </p:spPr>
      </p:pic>
      <p:sp>
        <p:nvSpPr>
          <p:cNvPr id="7" name="TextBox 6">
            <a:extLst>
              <a:ext uri="{FF2B5EF4-FFF2-40B4-BE49-F238E27FC236}">
                <a16:creationId xmlns:a16="http://schemas.microsoft.com/office/drawing/2014/main" id="{32FFEEE2-5643-68A5-D9E0-EFDF6DA8CD5C}"/>
              </a:ext>
            </a:extLst>
          </p:cNvPr>
          <p:cNvSpPr txBox="1"/>
          <p:nvPr/>
        </p:nvSpPr>
        <p:spPr>
          <a:xfrm>
            <a:off x="645656" y="1766531"/>
            <a:ext cx="6103344" cy="499624"/>
          </a:xfrm>
          <a:prstGeom prst="rect">
            <a:avLst/>
          </a:prstGeom>
          <a:noFill/>
        </p:spPr>
        <p:txBody>
          <a:bodyPr wrap="square">
            <a:spAutoFit/>
          </a:bodyPr>
          <a:lstStyle/>
          <a:p>
            <a:pPr marL="685800" lvl="1" indent="-228600" algn="just" defTabSz="914400">
              <a:lnSpc>
                <a:spcPct val="170000"/>
              </a:lnSpc>
              <a:spcBef>
                <a:spcPts val="500"/>
              </a:spcBef>
              <a:spcAft>
                <a:spcPts val="400"/>
              </a:spcAft>
              <a:buSzPct val="125000"/>
              <a:buFont typeface="Arial" panose="020B0604020202020204" pitchFamily="34" charset="0"/>
              <a:buChar char="•"/>
            </a:pPr>
            <a:r>
              <a:rPr lang="en-PK" b="1" dirty="0">
                <a:latin typeface="Times New Roman" panose="02020603050405020304" pitchFamily="18" charset="0"/>
                <a:cs typeface="Times New Roman" panose="02020603050405020304" pitchFamily="18" charset="0"/>
              </a:rPr>
              <a:t>Correlation results:</a:t>
            </a:r>
          </a:p>
        </p:txBody>
      </p:sp>
      <p:pic>
        <p:nvPicPr>
          <p:cNvPr id="8" name="Picture 7">
            <a:extLst>
              <a:ext uri="{FF2B5EF4-FFF2-40B4-BE49-F238E27FC236}">
                <a16:creationId xmlns:a16="http://schemas.microsoft.com/office/drawing/2014/main" id="{D9030337-C2DE-3559-3F02-2D85F6BD0F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1413" y="4659740"/>
            <a:ext cx="5965854" cy="518188"/>
          </a:xfrm>
          <a:prstGeom prst="rect">
            <a:avLst/>
          </a:prstGeom>
          <a:noFill/>
          <a:ln>
            <a:noFill/>
          </a:ln>
        </p:spPr>
      </p:pic>
    </p:spTree>
    <p:extLst>
      <p:ext uri="{BB962C8B-B14F-4D97-AF65-F5344CB8AC3E}">
        <p14:creationId xmlns:p14="http://schemas.microsoft.com/office/powerpoint/2010/main" val="1995688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C38B8F-F6D5-D86B-EB0D-38FA62957E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B2FBB6-E490-293E-4041-D2122601B032}"/>
              </a:ext>
            </a:extLst>
          </p:cNvPr>
          <p:cNvSpPr>
            <a:spLocks noGrp="1"/>
          </p:cNvSpPr>
          <p:nvPr>
            <p:ph type="title"/>
          </p:nvPr>
        </p:nvSpPr>
        <p:spPr/>
        <p:txBody>
          <a:bodyPr>
            <a:normAutofit/>
          </a:bodyPr>
          <a:lstStyle/>
          <a:p>
            <a:pPr marL="742950" indent="-742950">
              <a:buFont typeface="+mj-lt"/>
              <a:buAutoNum type="arabicPeriod" startAt="2"/>
            </a:pPr>
            <a:r>
              <a:rPr lang="en-US" sz="4400" dirty="0">
                <a:latin typeface="Rockwell" panose="02060603020205020403" pitchFamily="18" charset="0"/>
              </a:rPr>
              <a:t>DATA UNDERSTANING</a:t>
            </a:r>
          </a:p>
        </p:txBody>
      </p:sp>
      <p:sp>
        <p:nvSpPr>
          <p:cNvPr id="3" name="Content Placeholder 2">
            <a:extLst>
              <a:ext uri="{FF2B5EF4-FFF2-40B4-BE49-F238E27FC236}">
                <a16:creationId xmlns:a16="http://schemas.microsoft.com/office/drawing/2014/main" id="{E7802B1D-369C-25B5-66A2-A9DF954B583A}"/>
              </a:ext>
            </a:extLst>
          </p:cNvPr>
          <p:cNvSpPr>
            <a:spLocks noGrp="1"/>
          </p:cNvSpPr>
          <p:nvPr>
            <p:ph idx="1"/>
          </p:nvPr>
        </p:nvSpPr>
        <p:spPr>
          <a:xfrm>
            <a:off x="954127" y="1357803"/>
            <a:ext cx="9905998" cy="5144405"/>
          </a:xfrm>
        </p:spPr>
        <p:txBody>
          <a:bodyPr>
            <a:noAutofit/>
          </a:bodyPr>
          <a:lstStyle/>
          <a:p>
            <a:pPr marL="457200" lvl="1" indent="0" algn="just">
              <a:lnSpc>
                <a:spcPct val="170000"/>
              </a:lnSpc>
              <a:buNone/>
            </a:pPr>
            <a:endParaRPr lang="en-GB" sz="1300" b="1" dirty="0">
              <a:latin typeface="Times New Roman" panose="02020603050405020304" pitchFamily="18" charset="0"/>
              <a:cs typeface="Times New Roman" panose="02020603050405020304" pitchFamily="18" charset="0"/>
            </a:endParaRPr>
          </a:p>
          <a:p>
            <a:pPr lvl="1" algn="just">
              <a:lnSpc>
                <a:spcPct val="150000"/>
              </a:lnSpc>
            </a:pPr>
            <a:r>
              <a:rPr lang="en-GB" sz="1800" b="1" dirty="0">
                <a:latin typeface="Times New Roman" panose="02020603050405020304" pitchFamily="18" charset="0"/>
                <a:cs typeface="Times New Roman" panose="02020603050405020304" pitchFamily="18" charset="0"/>
              </a:rPr>
              <a:t>Data Quality Check Summary:</a:t>
            </a:r>
          </a:p>
          <a:p>
            <a:pPr lvl="1" algn="just">
              <a:lnSpc>
                <a:spcPct val="150000"/>
              </a:lnSpc>
              <a:buFont typeface="Wingdings" panose="05000000000000000000" pitchFamily="2" charset="2"/>
              <a:buChar char="Ø"/>
            </a:pPr>
            <a:r>
              <a:rPr lang="en-GB" sz="1400" b="1" dirty="0">
                <a:latin typeface="Times New Roman" panose="02020603050405020304" pitchFamily="18" charset="0"/>
                <a:cs typeface="Times New Roman" panose="02020603050405020304" pitchFamily="18" charset="0"/>
              </a:rPr>
              <a:t>Missing Values: The HasCrCard column contains missing values, to be addressed during preprocessing.</a:t>
            </a:r>
          </a:p>
          <a:p>
            <a:pPr lvl="1" algn="just">
              <a:lnSpc>
                <a:spcPct val="150000"/>
              </a:lnSpc>
              <a:buFont typeface="Wingdings" panose="05000000000000000000" pitchFamily="2" charset="2"/>
              <a:buChar char="Ø"/>
            </a:pPr>
            <a:r>
              <a:rPr lang="en-GB" sz="1400" b="1" dirty="0">
                <a:latin typeface="Times New Roman" panose="02020603050405020304" pitchFamily="18" charset="0"/>
                <a:cs typeface="Times New Roman" panose="02020603050405020304" pitchFamily="18" charset="0"/>
              </a:rPr>
              <a:t>Data Types: Columns were categorized into categorical (e.g., proto, service) and numerical (e.g., dur, </a:t>
            </a:r>
            <a:r>
              <a:rPr lang="en-GB" sz="1400" b="1" dirty="0" err="1">
                <a:latin typeface="Times New Roman" panose="02020603050405020304" pitchFamily="18" charset="0"/>
                <a:cs typeface="Times New Roman" panose="02020603050405020304" pitchFamily="18" charset="0"/>
              </a:rPr>
              <a:t>spkts</a:t>
            </a:r>
            <a:r>
              <a:rPr lang="en-GB" sz="1400" b="1" dirty="0">
                <a:latin typeface="Times New Roman" panose="02020603050405020304" pitchFamily="18" charset="0"/>
                <a:cs typeface="Times New Roman" panose="02020603050405020304" pitchFamily="18" charset="0"/>
              </a:rPr>
              <a:t>, rate), guiding preprocessing strategies.</a:t>
            </a:r>
          </a:p>
          <a:p>
            <a:pPr lvl="1" algn="just">
              <a:lnSpc>
                <a:spcPct val="150000"/>
              </a:lnSpc>
              <a:buFont typeface="Wingdings" panose="05000000000000000000" pitchFamily="2" charset="2"/>
              <a:buChar char="Ø"/>
            </a:pPr>
            <a:r>
              <a:rPr lang="en-GB" sz="1400" b="1" dirty="0">
                <a:latin typeface="Times New Roman" panose="02020603050405020304" pitchFamily="18" charset="0"/>
                <a:cs typeface="Times New Roman" panose="02020603050405020304" pitchFamily="18" charset="0"/>
              </a:rPr>
              <a:t>Outliers: Numerical features (e.g., CreditScore, Age, Balance) were inspected for outliers; further investigation is needed for extreme values.</a:t>
            </a:r>
          </a:p>
          <a:p>
            <a:pPr lvl="1" algn="just">
              <a:lnSpc>
                <a:spcPct val="150000"/>
              </a:lnSpc>
              <a:buFont typeface="Wingdings" panose="05000000000000000000" pitchFamily="2" charset="2"/>
              <a:buChar char="Ø"/>
            </a:pPr>
            <a:r>
              <a:rPr lang="en-GB" sz="1400" b="1" dirty="0">
                <a:latin typeface="Times New Roman" panose="02020603050405020304" pitchFamily="18" charset="0"/>
                <a:cs typeface="Times New Roman" panose="02020603050405020304" pitchFamily="18" charset="0"/>
              </a:rPr>
              <a:t>Consistency: No inconsistencies were detected in categorical data (Geography, Gender). The target variable (Exited) contains only valid binary values (0, 1).Irrelevant Features: Columns like RowNumber, CustomerId, and Surname were flagged for removal.</a:t>
            </a:r>
          </a:p>
        </p:txBody>
      </p:sp>
    </p:spTree>
    <p:extLst>
      <p:ext uri="{BB962C8B-B14F-4D97-AF65-F5344CB8AC3E}">
        <p14:creationId xmlns:p14="http://schemas.microsoft.com/office/powerpoint/2010/main" val="38655494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000eb13-4031-4729-a8d3-32e605b29105" xsi:nil="true"/>
    <_activity xmlns="9000eb13-4031-4729-a8d3-32e605b2910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338EF38522D3548886000C83321B12C" ma:contentTypeVersion="14" ma:contentTypeDescription="Create a new document." ma:contentTypeScope="" ma:versionID="1f62b114919f6ec828734b39be0f0c7b">
  <xsd:schema xmlns:xsd="http://www.w3.org/2001/XMLSchema" xmlns:xs="http://www.w3.org/2001/XMLSchema" xmlns:p="http://schemas.microsoft.com/office/2006/metadata/properties" xmlns:ns3="9000eb13-4031-4729-a8d3-32e605b29105" xmlns:ns4="1396fa7a-d933-475d-b0c3-b86ab721995d" targetNamespace="http://schemas.microsoft.com/office/2006/metadata/properties" ma:root="true" ma:fieldsID="559998d06d5cb50bddb11dd1148a6230" ns3:_="" ns4:_="">
    <xsd:import namespace="9000eb13-4031-4729-a8d3-32e605b29105"/>
    <xsd:import namespace="1396fa7a-d933-475d-b0c3-b86ab721995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_activity" minOccurs="0"/>
                <xsd:element ref="ns3:MediaServiceObjectDetectorVersions"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00eb13-4031-4729-a8d3-32e605b2910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_activity" ma:index="18" nillable="true" ma:displayName="_activity" ma:hidden="true" ma:internalName="_activity">
      <xsd:simpleType>
        <xsd:restriction base="dms:Note"/>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ServiceDateTaken" ma:index="21"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396fa7a-d933-475d-b0c3-b86ab721995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2.xml><?xml version="1.0" encoding="utf-8"?>
<ds:datastoreItem xmlns:ds="http://schemas.openxmlformats.org/officeDocument/2006/customXml" ds:itemID="{E7866CFD-F94E-4AE5-ACEA-86FEC0F48A10}">
  <ds:schemaRefs>
    <ds:schemaRef ds:uri="http://www.w3.org/XML/1998/namespace"/>
    <ds:schemaRef ds:uri="http://purl.org/dc/dcmitype/"/>
    <ds:schemaRef ds:uri="9000eb13-4031-4729-a8d3-32e605b29105"/>
    <ds:schemaRef ds:uri="1396fa7a-d933-475d-b0c3-b86ab721995d"/>
    <ds:schemaRef ds:uri="http://purl.org/dc/terms/"/>
    <ds:schemaRef ds:uri="http://schemas.microsoft.com/office/2006/metadata/properties"/>
    <ds:schemaRef ds:uri="http://schemas.microsoft.com/office/infopath/2007/PartnerControls"/>
    <ds:schemaRef ds:uri="http://schemas.microsoft.com/office/2006/documentManagement/types"/>
    <ds:schemaRef ds:uri="http://purl.org/dc/elements/1.1/"/>
    <ds:schemaRef ds:uri="http://schemas.openxmlformats.org/package/2006/metadata/core-properties"/>
  </ds:schemaRefs>
</ds:datastoreItem>
</file>

<file path=customXml/itemProps3.xml><?xml version="1.0" encoding="utf-8"?>
<ds:datastoreItem xmlns:ds="http://schemas.openxmlformats.org/officeDocument/2006/customXml" ds:itemID="{11B5768C-E705-4B0C-9D6A-666488CAA1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00eb13-4031-4729-a8d3-32e605b29105"/>
    <ds:schemaRef ds:uri="1396fa7a-d933-475d-b0c3-b86ab721995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170</TotalTime>
  <Words>2298</Words>
  <Application>Microsoft Office PowerPoint</Application>
  <PresentationFormat>Widescreen</PresentationFormat>
  <Paragraphs>319</Paragraphs>
  <Slides>25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Aptos</vt:lpstr>
      <vt:lpstr>Aptos Display</vt:lpstr>
      <vt:lpstr>Arial</vt:lpstr>
      <vt:lpstr>Calibri</vt:lpstr>
      <vt:lpstr>Rockwell</vt:lpstr>
      <vt:lpstr>Symbol</vt:lpstr>
      <vt:lpstr>Tahoma</vt:lpstr>
      <vt:lpstr>Times New Roman</vt:lpstr>
      <vt:lpstr>Tw Cen MT</vt:lpstr>
      <vt:lpstr>Wingdings</vt:lpstr>
      <vt:lpstr>Circuit</vt:lpstr>
      <vt:lpstr>Customer Churn Prediction</vt:lpstr>
      <vt:lpstr> BUSINESS UNDERSTANDING</vt:lpstr>
      <vt:lpstr>Business Goals </vt:lpstr>
      <vt:lpstr>Current Situation Assessment</vt:lpstr>
      <vt:lpstr>Potential Risks</vt:lpstr>
      <vt:lpstr>DATA UNDERSTANING</vt:lpstr>
      <vt:lpstr>DATA UNDERSTANING</vt:lpstr>
      <vt:lpstr>DATA UNDERSTANING</vt:lpstr>
      <vt:lpstr>DATA UNDERSTANING</vt:lpstr>
      <vt:lpstr>DATA UNDERSTANING</vt:lpstr>
      <vt:lpstr>DATA UNDERSTANING</vt:lpstr>
      <vt:lpstr>DATA PREPARATION</vt:lpstr>
      <vt:lpstr>DATA PREPARATION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20CS048</dc:creator>
  <cp:lastModifiedBy>20CS048</cp:lastModifiedBy>
  <cp:revision>22</cp:revision>
  <dcterms:created xsi:type="dcterms:W3CDTF">2024-12-11T08:57:40Z</dcterms:created>
  <dcterms:modified xsi:type="dcterms:W3CDTF">2024-12-12T10:32:18Z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0x0101002338EF38522D3548886000C83321B12C</vt:lpwstr>
  </property>
</Properties>
</file>