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66" d="100"/>
          <a:sy n="66" d="100"/>
        </p:scale>
        <p:origin x="1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122918-B1FB-42B7-8DD9-8D616BC9FEF5}"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05A2E-F6D6-478F-97B8-AC4DD98D349C}" type="slidenum">
              <a:rPr lang="en-US" smtClean="0"/>
              <a:t>‹#›</a:t>
            </a:fld>
            <a:endParaRPr lang="en-US"/>
          </a:p>
        </p:txBody>
      </p:sp>
    </p:spTree>
    <p:extLst>
      <p:ext uri="{BB962C8B-B14F-4D97-AF65-F5344CB8AC3E}">
        <p14:creationId xmlns:p14="http://schemas.microsoft.com/office/powerpoint/2010/main" val="3856418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122918-B1FB-42B7-8DD9-8D616BC9FEF5}"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C05A2E-F6D6-478F-97B8-AC4DD98D349C}" type="slidenum">
              <a:rPr lang="en-US" smtClean="0"/>
              <a:t>‹#›</a:t>
            </a:fld>
            <a:endParaRPr lang="en-US"/>
          </a:p>
        </p:txBody>
      </p:sp>
    </p:spTree>
    <p:extLst>
      <p:ext uri="{BB962C8B-B14F-4D97-AF65-F5344CB8AC3E}">
        <p14:creationId xmlns:p14="http://schemas.microsoft.com/office/powerpoint/2010/main" val="129681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122918-B1FB-42B7-8DD9-8D616BC9FEF5}"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C05A2E-F6D6-478F-97B8-AC4DD98D349C}" type="slidenum">
              <a:rPr lang="en-US" smtClean="0"/>
              <a:t>‹#›</a:t>
            </a:fld>
            <a:endParaRPr lang="en-US"/>
          </a:p>
        </p:txBody>
      </p:sp>
    </p:spTree>
    <p:extLst>
      <p:ext uri="{BB962C8B-B14F-4D97-AF65-F5344CB8AC3E}">
        <p14:creationId xmlns:p14="http://schemas.microsoft.com/office/powerpoint/2010/main" val="1813717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122918-B1FB-42B7-8DD9-8D616BC9FEF5}"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C05A2E-F6D6-478F-97B8-AC4DD98D349C}"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97939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122918-B1FB-42B7-8DD9-8D616BC9FEF5}"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C05A2E-F6D6-478F-97B8-AC4DD98D349C}" type="slidenum">
              <a:rPr lang="en-US" smtClean="0"/>
              <a:t>‹#›</a:t>
            </a:fld>
            <a:endParaRPr lang="en-US"/>
          </a:p>
        </p:txBody>
      </p:sp>
    </p:spTree>
    <p:extLst>
      <p:ext uri="{BB962C8B-B14F-4D97-AF65-F5344CB8AC3E}">
        <p14:creationId xmlns:p14="http://schemas.microsoft.com/office/powerpoint/2010/main" val="632775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122918-B1FB-42B7-8DD9-8D616BC9FEF5}" type="datetimeFigureOut">
              <a:rPr lang="en-US" smtClean="0"/>
              <a:t>8/11/2024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C05A2E-F6D6-478F-97B8-AC4DD98D349C}" type="slidenum">
              <a:rPr lang="en-US" smtClean="0"/>
              <a:t>‹#›</a:t>
            </a:fld>
            <a:endParaRPr lang="en-US"/>
          </a:p>
        </p:txBody>
      </p:sp>
    </p:spTree>
    <p:extLst>
      <p:ext uri="{BB962C8B-B14F-4D97-AF65-F5344CB8AC3E}">
        <p14:creationId xmlns:p14="http://schemas.microsoft.com/office/powerpoint/2010/main" val="3121397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122918-B1FB-42B7-8DD9-8D616BC9FEF5}" type="datetimeFigureOut">
              <a:rPr lang="en-US" smtClean="0"/>
              <a:t>8/11/2024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C05A2E-F6D6-478F-97B8-AC4DD98D349C}" type="slidenum">
              <a:rPr lang="en-US" smtClean="0"/>
              <a:t>‹#›</a:t>
            </a:fld>
            <a:endParaRPr lang="en-US"/>
          </a:p>
        </p:txBody>
      </p:sp>
    </p:spTree>
    <p:extLst>
      <p:ext uri="{BB962C8B-B14F-4D97-AF65-F5344CB8AC3E}">
        <p14:creationId xmlns:p14="http://schemas.microsoft.com/office/powerpoint/2010/main" val="1540815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22918-B1FB-42B7-8DD9-8D616BC9FEF5}"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05A2E-F6D6-478F-97B8-AC4DD98D349C}" type="slidenum">
              <a:rPr lang="en-US" smtClean="0"/>
              <a:t>‹#›</a:t>
            </a:fld>
            <a:endParaRPr lang="en-US"/>
          </a:p>
        </p:txBody>
      </p:sp>
    </p:spTree>
    <p:extLst>
      <p:ext uri="{BB962C8B-B14F-4D97-AF65-F5344CB8AC3E}">
        <p14:creationId xmlns:p14="http://schemas.microsoft.com/office/powerpoint/2010/main" val="1640454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22918-B1FB-42B7-8DD9-8D616BC9FEF5}"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05A2E-F6D6-478F-97B8-AC4DD98D349C}" type="slidenum">
              <a:rPr lang="en-US" smtClean="0"/>
              <a:t>‹#›</a:t>
            </a:fld>
            <a:endParaRPr lang="en-US"/>
          </a:p>
        </p:txBody>
      </p:sp>
    </p:spTree>
    <p:extLst>
      <p:ext uri="{BB962C8B-B14F-4D97-AF65-F5344CB8AC3E}">
        <p14:creationId xmlns:p14="http://schemas.microsoft.com/office/powerpoint/2010/main" val="3606001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22918-B1FB-42B7-8DD9-8D616BC9FEF5}"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05A2E-F6D6-478F-97B8-AC4DD98D349C}" type="slidenum">
              <a:rPr lang="en-US" smtClean="0"/>
              <a:t>‹#›</a:t>
            </a:fld>
            <a:endParaRPr lang="en-US"/>
          </a:p>
        </p:txBody>
      </p:sp>
    </p:spTree>
    <p:extLst>
      <p:ext uri="{BB962C8B-B14F-4D97-AF65-F5344CB8AC3E}">
        <p14:creationId xmlns:p14="http://schemas.microsoft.com/office/powerpoint/2010/main" val="933442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122918-B1FB-42B7-8DD9-8D616BC9FEF5}"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05A2E-F6D6-478F-97B8-AC4DD98D349C}" type="slidenum">
              <a:rPr lang="en-US" smtClean="0"/>
              <a:t>‹#›</a:t>
            </a:fld>
            <a:endParaRPr lang="en-US"/>
          </a:p>
        </p:txBody>
      </p:sp>
    </p:spTree>
    <p:extLst>
      <p:ext uri="{BB962C8B-B14F-4D97-AF65-F5344CB8AC3E}">
        <p14:creationId xmlns:p14="http://schemas.microsoft.com/office/powerpoint/2010/main" val="3900523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122918-B1FB-42B7-8DD9-8D616BC9FEF5}"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C05A2E-F6D6-478F-97B8-AC4DD98D349C}" type="slidenum">
              <a:rPr lang="en-US" smtClean="0"/>
              <a:t>‹#›</a:t>
            </a:fld>
            <a:endParaRPr lang="en-US"/>
          </a:p>
        </p:txBody>
      </p:sp>
    </p:spTree>
    <p:extLst>
      <p:ext uri="{BB962C8B-B14F-4D97-AF65-F5344CB8AC3E}">
        <p14:creationId xmlns:p14="http://schemas.microsoft.com/office/powerpoint/2010/main" val="1571810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122918-B1FB-42B7-8DD9-8D616BC9FEF5}" type="datetimeFigureOut">
              <a:rPr lang="en-US" smtClean="0"/>
              <a:t>8/11/2024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C05A2E-F6D6-478F-97B8-AC4DD98D349C}" type="slidenum">
              <a:rPr lang="en-US" smtClean="0"/>
              <a:t>‹#›</a:t>
            </a:fld>
            <a:endParaRPr lang="en-US"/>
          </a:p>
        </p:txBody>
      </p:sp>
    </p:spTree>
    <p:extLst>
      <p:ext uri="{BB962C8B-B14F-4D97-AF65-F5344CB8AC3E}">
        <p14:creationId xmlns:p14="http://schemas.microsoft.com/office/powerpoint/2010/main" val="4000170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122918-B1FB-42B7-8DD9-8D616BC9FEF5}" type="datetimeFigureOut">
              <a:rPr lang="en-US" smtClean="0"/>
              <a:t>8/11/2024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C05A2E-F6D6-478F-97B8-AC4DD98D349C}" type="slidenum">
              <a:rPr lang="en-US" smtClean="0"/>
              <a:t>‹#›</a:t>
            </a:fld>
            <a:endParaRPr lang="en-US"/>
          </a:p>
        </p:txBody>
      </p:sp>
    </p:spTree>
    <p:extLst>
      <p:ext uri="{BB962C8B-B14F-4D97-AF65-F5344CB8AC3E}">
        <p14:creationId xmlns:p14="http://schemas.microsoft.com/office/powerpoint/2010/main" val="2536999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122918-B1FB-42B7-8DD9-8D616BC9FEF5}" type="datetimeFigureOut">
              <a:rPr lang="en-US" smtClean="0"/>
              <a:t>8/11/2024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C05A2E-F6D6-478F-97B8-AC4DD98D349C}" type="slidenum">
              <a:rPr lang="en-US" smtClean="0"/>
              <a:t>‹#›</a:t>
            </a:fld>
            <a:endParaRPr lang="en-US"/>
          </a:p>
        </p:txBody>
      </p:sp>
    </p:spTree>
    <p:extLst>
      <p:ext uri="{BB962C8B-B14F-4D97-AF65-F5344CB8AC3E}">
        <p14:creationId xmlns:p14="http://schemas.microsoft.com/office/powerpoint/2010/main" val="559355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122918-B1FB-42B7-8DD9-8D616BC9FEF5}"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C05A2E-F6D6-478F-97B8-AC4DD98D349C}" type="slidenum">
              <a:rPr lang="en-US" smtClean="0"/>
              <a:t>‹#›</a:t>
            </a:fld>
            <a:endParaRPr lang="en-US"/>
          </a:p>
        </p:txBody>
      </p:sp>
    </p:spTree>
    <p:extLst>
      <p:ext uri="{BB962C8B-B14F-4D97-AF65-F5344CB8AC3E}">
        <p14:creationId xmlns:p14="http://schemas.microsoft.com/office/powerpoint/2010/main" val="318353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122918-B1FB-42B7-8DD9-8D616BC9FEF5}"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C05A2E-F6D6-478F-97B8-AC4DD98D349C}" type="slidenum">
              <a:rPr lang="en-US" smtClean="0"/>
              <a:t>‹#›</a:t>
            </a:fld>
            <a:endParaRPr lang="en-US"/>
          </a:p>
        </p:txBody>
      </p:sp>
    </p:spTree>
    <p:extLst>
      <p:ext uri="{BB962C8B-B14F-4D97-AF65-F5344CB8AC3E}">
        <p14:creationId xmlns:p14="http://schemas.microsoft.com/office/powerpoint/2010/main" val="610750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7122918-B1FB-42B7-8DD9-8D616BC9FEF5}" type="datetimeFigureOut">
              <a:rPr lang="en-US" smtClean="0"/>
              <a:t>8/11/2024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CC05A2E-F6D6-478F-97B8-AC4DD98D349C}" type="slidenum">
              <a:rPr lang="en-US" smtClean="0"/>
              <a:t>‹#›</a:t>
            </a:fld>
            <a:endParaRPr lang="en-US"/>
          </a:p>
        </p:txBody>
      </p:sp>
    </p:spTree>
    <p:extLst>
      <p:ext uri="{BB962C8B-B14F-4D97-AF65-F5344CB8AC3E}">
        <p14:creationId xmlns:p14="http://schemas.microsoft.com/office/powerpoint/2010/main" val="100864975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5" name="Rectangle 1044">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2CA7F7-3005-C91B-8D5B-E422589EFCD4}"/>
              </a:ext>
            </a:extLst>
          </p:cNvPr>
          <p:cNvSpPr>
            <a:spLocks noGrp="1"/>
          </p:cNvSpPr>
          <p:nvPr>
            <p:ph type="title" idx="4294967295"/>
          </p:nvPr>
        </p:nvSpPr>
        <p:spPr>
          <a:xfrm>
            <a:off x="893802" y="1162050"/>
            <a:ext cx="3078749" cy="970450"/>
          </a:xfrm>
        </p:spPr>
        <p:txBody>
          <a:bodyPr vert="horz" lIns="91440" tIns="45720" rIns="91440" bIns="45720" rtlCol="0" anchor="b">
            <a:noAutofit/>
          </a:bodyPr>
          <a:lstStyle/>
          <a:p>
            <a:pPr algn="l"/>
            <a:r>
              <a:rPr lang="en-US" dirty="0">
                <a:ln>
                  <a:solidFill>
                    <a:srgbClr val="404040">
                      <a:alpha val="10000"/>
                    </a:srgbClr>
                  </a:solidFill>
                </a:ln>
                <a:solidFill>
                  <a:srgbClr val="DADADA"/>
                </a:solidFill>
              </a:rPr>
              <a:t>Phishing Awareness</a:t>
            </a:r>
          </a:p>
        </p:txBody>
      </p:sp>
      <p:sp>
        <p:nvSpPr>
          <p:cNvPr id="6" name="TextBox 5">
            <a:extLst>
              <a:ext uri="{FF2B5EF4-FFF2-40B4-BE49-F238E27FC236}">
                <a16:creationId xmlns:a16="http://schemas.microsoft.com/office/drawing/2014/main" id="{D5E62F8B-E4FE-270E-EF0C-76593149E0AF}"/>
              </a:ext>
            </a:extLst>
          </p:cNvPr>
          <p:cNvSpPr txBox="1"/>
          <p:nvPr/>
        </p:nvSpPr>
        <p:spPr>
          <a:xfrm>
            <a:off x="893803" y="3046899"/>
            <a:ext cx="3078749" cy="2649051"/>
          </a:xfrm>
          <a:prstGeom prst="rect">
            <a:avLst/>
          </a:prstGeom>
        </p:spPr>
        <p:txBody>
          <a:bodyPr vert="horz" lIns="91440" tIns="45720" rIns="91440" bIns="45720" rtlCol="0" anchor="t">
            <a:normAutofit/>
          </a:bodyPr>
          <a:lstStyle/>
          <a:p>
            <a:pPr>
              <a:spcBef>
                <a:spcPct val="20000"/>
              </a:spcBef>
              <a:spcAft>
                <a:spcPts val="600"/>
              </a:spcAft>
              <a:buClr>
                <a:schemeClr val="tx2"/>
              </a:buClr>
              <a:buSzPct val="70000"/>
              <a:buFont typeface="Wingdings 2" charset="2"/>
            </a:pPr>
            <a:r>
              <a:rPr lang="en-US" sz="2600" dirty="0">
                <a:ln>
                  <a:solidFill>
                    <a:srgbClr val="404040">
                      <a:alpha val="10000"/>
                    </a:srgbClr>
                  </a:solidFill>
                </a:ln>
                <a:solidFill>
                  <a:srgbClr val="DADADA"/>
                </a:solidFill>
                <a:effectLst>
                  <a:outerShdw blurRad="9525" dist="25400" dir="14640000" algn="tl" rotWithShape="0">
                    <a:schemeClr val="bg1">
                      <a:alpha val="30000"/>
                    </a:schemeClr>
                  </a:outerShdw>
                </a:effectLst>
              </a:rPr>
              <a:t>By: </a:t>
            </a:r>
          </a:p>
          <a:p>
            <a:pPr>
              <a:spcBef>
                <a:spcPct val="20000"/>
              </a:spcBef>
              <a:spcAft>
                <a:spcPts val="600"/>
              </a:spcAft>
              <a:buClr>
                <a:schemeClr val="tx2"/>
              </a:buClr>
              <a:buSzPct val="70000"/>
              <a:buFont typeface="Wingdings 2" charset="2"/>
            </a:pPr>
            <a:r>
              <a:rPr lang="en-US" sz="2200" dirty="0">
                <a:ln>
                  <a:solidFill>
                    <a:srgbClr val="404040">
                      <a:alpha val="10000"/>
                    </a:srgbClr>
                  </a:solidFill>
                </a:ln>
                <a:solidFill>
                  <a:srgbClr val="DADADA"/>
                </a:solidFill>
                <a:effectLst>
                  <a:outerShdw blurRad="9525" dist="25400" dir="14640000" algn="tl" rotWithShape="0">
                    <a:schemeClr val="bg1">
                      <a:alpha val="30000"/>
                    </a:schemeClr>
                  </a:outerShdw>
                </a:effectLst>
              </a:rPr>
              <a:t>Zawish Noor</a:t>
            </a:r>
          </a:p>
          <a:p>
            <a:pPr>
              <a:spcBef>
                <a:spcPct val="20000"/>
              </a:spcBef>
              <a:spcAft>
                <a:spcPts val="600"/>
              </a:spcAft>
              <a:buClr>
                <a:schemeClr val="tx2"/>
              </a:buClr>
              <a:buSzPct val="70000"/>
              <a:buFont typeface="Wingdings 2" charset="2"/>
            </a:pPr>
            <a:r>
              <a:rPr lang="en-US" sz="2600" dirty="0">
                <a:ln>
                  <a:solidFill>
                    <a:srgbClr val="404040">
                      <a:alpha val="10000"/>
                    </a:srgbClr>
                  </a:solidFill>
                </a:ln>
                <a:solidFill>
                  <a:srgbClr val="DADADA"/>
                </a:solidFill>
                <a:effectLst>
                  <a:outerShdw blurRad="9525" dist="25400" dir="14640000" algn="tl" rotWithShape="0">
                    <a:schemeClr val="bg1">
                      <a:alpha val="30000"/>
                    </a:schemeClr>
                  </a:outerShdw>
                </a:effectLst>
              </a:rPr>
              <a:t>Student Id:</a:t>
            </a:r>
          </a:p>
          <a:p>
            <a:pPr>
              <a:spcBef>
                <a:spcPct val="20000"/>
              </a:spcBef>
              <a:spcAft>
                <a:spcPts val="600"/>
              </a:spcAft>
              <a:buClr>
                <a:schemeClr val="tx2"/>
              </a:buClr>
              <a:buSzPct val="70000"/>
              <a:buFont typeface="Wingdings 2" charset="2"/>
            </a:pPr>
            <a:r>
              <a:rPr lang="en-US" sz="2200" dirty="0">
                <a:ln>
                  <a:solidFill>
                    <a:srgbClr val="404040">
                      <a:alpha val="10000"/>
                    </a:srgbClr>
                  </a:solidFill>
                </a:ln>
                <a:solidFill>
                  <a:srgbClr val="DADADA"/>
                </a:solidFill>
                <a:effectLst>
                  <a:outerShdw blurRad="9525" dist="25400" dir="14640000" algn="tl" rotWithShape="0">
                    <a:schemeClr val="bg1">
                      <a:alpha val="30000"/>
                    </a:schemeClr>
                  </a:outerShdw>
                </a:effectLst>
              </a:rPr>
              <a:t>CA/JL1/20566</a:t>
            </a:r>
          </a:p>
          <a:p>
            <a:pPr>
              <a:spcBef>
                <a:spcPct val="20000"/>
              </a:spcBef>
              <a:spcAft>
                <a:spcPts val="600"/>
              </a:spcAft>
              <a:buClr>
                <a:schemeClr val="tx2"/>
              </a:buClr>
              <a:buSzPct val="70000"/>
              <a:buFont typeface="Wingdings 2" charset="2"/>
            </a:pPr>
            <a:endParaRPr lang="en-US" sz="1600" dirty="0">
              <a:ln>
                <a:solidFill>
                  <a:srgbClr val="404040">
                    <a:alpha val="10000"/>
                  </a:srgbClr>
                </a:solidFill>
              </a:ln>
              <a:solidFill>
                <a:srgbClr val="DADADA"/>
              </a:solidFill>
              <a:effectLst>
                <a:outerShdw blurRad="9525" dist="25400" dir="14640000" algn="tl" rotWithShape="0">
                  <a:schemeClr val="bg1">
                    <a:alpha val="30000"/>
                  </a:schemeClr>
                </a:outerShdw>
              </a:effectLst>
            </a:endParaRPr>
          </a:p>
        </p:txBody>
      </p:sp>
      <p:sp>
        <p:nvSpPr>
          <p:cNvPr id="5" name="TextBox 4">
            <a:extLst>
              <a:ext uri="{FF2B5EF4-FFF2-40B4-BE49-F238E27FC236}">
                <a16:creationId xmlns:a16="http://schemas.microsoft.com/office/drawing/2014/main" id="{28902CF4-5D49-9B01-DA44-A2BF2256F4C2}"/>
              </a:ext>
            </a:extLst>
          </p:cNvPr>
          <p:cNvSpPr txBox="1"/>
          <p:nvPr/>
        </p:nvSpPr>
        <p:spPr>
          <a:xfrm>
            <a:off x="6773913" y="4114353"/>
            <a:ext cx="3909122" cy="1405450"/>
          </a:xfrm>
          <a:prstGeom prst="rect">
            <a:avLst/>
          </a:prstGeom>
        </p:spPr>
        <p:txBody>
          <a:bodyPr vert="horz" lIns="91440" tIns="45720" rIns="91440" bIns="45720" rtlCol="0">
            <a:normAutofit/>
          </a:bodyPr>
          <a:lstStyle/>
          <a:p>
            <a:pPr defTabSz="384048">
              <a:lnSpc>
                <a:spcPct val="90000"/>
              </a:lnSpc>
              <a:spcBef>
                <a:spcPts val="840"/>
              </a:spcBef>
            </a:pPr>
            <a:endParaRPr lang="en-US" sz="2000" dirty="0">
              <a:solidFill>
                <a:schemeClr val="bg1"/>
              </a:solidFill>
            </a:endParaRPr>
          </a:p>
        </p:txBody>
      </p:sp>
      <p:pic>
        <p:nvPicPr>
          <p:cNvPr id="1032" name="Picture 8" descr="Health care providers may be losing up ...">
            <a:extLst>
              <a:ext uri="{FF2B5EF4-FFF2-40B4-BE49-F238E27FC236}">
                <a16:creationId xmlns:a16="http://schemas.microsoft.com/office/drawing/2014/main" id="{8304712F-AF37-6FFE-E158-D6BE4164D4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49" y="990600"/>
            <a:ext cx="6630947" cy="4643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138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0C832B-199D-DB9C-BF14-F3037A862DDC}"/>
              </a:ext>
            </a:extLst>
          </p:cNvPr>
          <p:cNvSpPr>
            <a:spLocks noGrp="1"/>
          </p:cNvSpPr>
          <p:nvPr>
            <p:ph type="title"/>
          </p:nvPr>
        </p:nvSpPr>
        <p:spPr>
          <a:xfrm>
            <a:off x="834013" y="1115568"/>
            <a:ext cx="3487616" cy="4626864"/>
          </a:xfrm>
        </p:spPr>
        <p:txBody>
          <a:bodyPr vert="horz" lIns="91440" tIns="45720" rIns="91440" bIns="45720" rtlCol="0" anchor="ctr">
            <a:normAutofit/>
          </a:bodyPr>
          <a:lstStyle/>
          <a:p>
            <a:pPr algn="l"/>
            <a:r>
              <a:rPr lang="en-US" sz="3600" b="0" i="0" dirty="0"/>
              <a:t>Ways to Protect Your Organization from Phishing Attacks</a:t>
            </a:r>
            <a:br>
              <a:rPr lang="en-US" sz="3600" b="0" i="0" dirty="0"/>
            </a:br>
            <a:endParaRPr lang="en-US" sz="3600" dirty="0"/>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E9F2C6F-C58B-BFB5-5805-FB1AD7CE6572}"/>
              </a:ext>
            </a:extLst>
          </p:cNvPr>
          <p:cNvSpPr txBox="1"/>
          <p:nvPr/>
        </p:nvSpPr>
        <p:spPr>
          <a:xfrm>
            <a:off x="5105398" y="1115568"/>
            <a:ext cx="6245352" cy="4626864"/>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tx2"/>
              </a:buClr>
              <a:buSzPct val="70000"/>
              <a:buFont typeface="Wingdings 2" charset="2"/>
            </a:pPr>
            <a:r>
              <a:rPr lang="en-US" sz="1500" b="1"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 Employee Awareness Training</a:t>
            </a:r>
          </a:p>
          <a:p>
            <a:pPr>
              <a:lnSpc>
                <a:spcPct val="90000"/>
              </a:lnSpc>
              <a:spcBef>
                <a:spcPct val="20000"/>
              </a:spcBef>
              <a:spcAft>
                <a:spcPts val="600"/>
              </a:spcAft>
              <a:buClr>
                <a:schemeClr val="tx2"/>
              </a:buClr>
              <a:buSzPct val="70000"/>
              <a:buFont typeface="Wingdings 2" charset="2"/>
            </a:pPr>
            <a:r>
              <a:rPr lang="en-US" sz="15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It is paramount to train employees to understand phishing strategies, identify signs of phishing, and report suspicious incidents to the security team.</a:t>
            </a:r>
          </a:p>
          <a:p>
            <a:pPr>
              <a:lnSpc>
                <a:spcPct val="90000"/>
              </a:lnSpc>
              <a:spcBef>
                <a:spcPct val="20000"/>
              </a:spcBef>
              <a:spcAft>
                <a:spcPts val="600"/>
              </a:spcAft>
              <a:buClr>
                <a:schemeClr val="tx2"/>
              </a:buClr>
              <a:buSzPct val="70000"/>
              <a:buFont typeface="Wingdings 2" charset="2"/>
            </a:pPr>
            <a:r>
              <a:rPr lang="en-US" sz="15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Similarly, organizations should encourage employees to look for trust badges or stickers from well-known</a:t>
            </a: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cyber security </a:t>
            </a:r>
            <a:r>
              <a:rPr lang="en-US" sz="15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or antivirus companies before interacting with a website. This shows that the website is serious about security and is probably not fake or malicious.</a:t>
            </a:r>
          </a:p>
          <a:p>
            <a:pPr>
              <a:lnSpc>
                <a:spcPct val="90000"/>
              </a:lnSpc>
              <a:spcBef>
                <a:spcPct val="20000"/>
              </a:spcBef>
              <a:spcAft>
                <a:spcPts val="600"/>
              </a:spcAft>
              <a:buClr>
                <a:schemeClr val="tx2"/>
              </a:buClr>
              <a:buSzPct val="70000"/>
              <a:buFont typeface="Wingdings 2" charset="2"/>
            </a:pPr>
            <a:r>
              <a:rPr lang="en-US" sz="1500" b="1"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#2. Deploy Email Security Solutions</a:t>
            </a:r>
          </a:p>
          <a:p>
            <a:pPr>
              <a:lnSpc>
                <a:spcPct val="90000"/>
              </a:lnSpc>
              <a:spcBef>
                <a:spcPct val="20000"/>
              </a:spcBef>
              <a:spcAft>
                <a:spcPts val="600"/>
              </a:spcAft>
              <a:buClr>
                <a:schemeClr val="tx2"/>
              </a:buClr>
              <a:buSzPct val="70000"/>
              <a:buFont typeface="Wingdings 2" charset="2"/>
            </a:pPr>
            <a:r>
              <a:rPr lang="en-US" sz="15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Modern email filtering solutions can protect against malware and other malicious payloads in email messages. Solutions can detect emails that contain malicious links, attachments, spam content, and language that could suggest a phishing attack.</a:t>
            </a:r>
          </a:p>
          <a:p>
            <a:pPr>
              <a:lnSpc>
                <a:spcPct val="90000"/>
              </a:lnSpc>
              <a:spcBef>
                <a:spcPct val="20000"/>
              </a:spcBef>
              <a:spcAft>
                <a:spcPts val="600"/>
              </a:spcAft>
              <a:buClr>
                <a:schemeClr val="tx2"/>
              </a:buClr>
              <a:buSzPct val="70000"/>
              <a:buFont typeface="Wingdings 2" charset="2"/>
            </a:pP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Email security solutions </a:t>
            </a:r>
            <a:r>
              <a:rPr lang="en-US" sz="15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automatically block and quarantine suspicious emails and use sandboxing technology to “detonate” emails to check if they contain malicious code.</a:t>
            </a:r>
          </a:p>
          <a:p>
            <a:pPr>
              <a:lnSpc>
                <a:spcPct val="90000"/>
              </a:lnSpc>
              <a:spcBef>
                <a:spcPct val="20000"/>
              </a:spcBef>
              <a:spcAft>
                <a:spcPts val="600"/>
              </a:spcAft>
              <a:buClr>
                <a:schemeClr val="tx2"/>
              </a:buClr>
              <a:buSzPct val="70000"/>
              <a:buFont typeface="Wingdings 2" charset="2"/>
            </a:pPr>
            <a:endPar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1672785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1F47CA-4BCB-8D6D-8E5C-4DB2DDA061A0}"/>
              </a:ext>
            </a:extLst>
          </p:cNvPr>
          <p:cNvSpPr>
            <a:spLocks noGrp="1"/>
          </p:cNvSpPr>
          <p:nvPr>
            <p:ph type="title"/>
          </p:nvPr>
        </p:nvSpPr>
        <p:spPr>
          <a:xfrm>
            <a:off x="834013" y="1115568"/>
            <a:ext cx="3487616" cy="4626864"/>
          </a:xfrm>
        </p:spPr>
        <p:txBody>
          <a:bodyPr vert="horz" lIns="91440" tIns="45720" rIns="91440" bIns="45720" rtlCol="0" anchor="ctr">
            <a:normAutofit/>
          </a:bodyPr>
          <a:lstStyle/>
          <a:p>
            <a:pPr algn="l"/>
            <a:r>
              <a:rPr lang="en-US" sz="3600" b="0" i="0" dirty="0"/>
              <a:t>Ways to Protect Your Organization from Phishing Attacks</a:t>
            </a:r>
            <a:br>
              <a:rPr lang="en-US" sz="3600" b="0" i="0" dirty="0"/>
            </a:br>
            <a:endParaRPr lang="en-US" sz="3600" dirty="0"/>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8D194AC-8267-8439-9576-E59F549F763D}"/>
              </a:ext>
            </a:extLst>
          </p:cNvPr>
          <p:cNvSpPr txBox="1"/>
          <p:nvPr/>
        </p:nvSpPr>
        <p:spPr>
          <a:xfrm>
            <a:off x="5105398" y="1115568"/>
            <a:ext cx="6245352" cy="4626864"/>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tx2"/>
              </a:buClr>
              <a:buSzPct val="70000"/>
              <a:buFont typeface="Wingdings 2" charset="2"/>
            </a:pPr>
            <a:r>
              <a:rPr lang="en-US" sz="1700" b="1"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#3. Make Use of Endpoint Monitoring and Protection</a:t>
            </a:r>
          </a:p>
          <a:p>
            <a:pPr>
              <a:lnSpc>
                <a:spcPct val="90000"/>
              </a:lnSpc>
              <a:spcBef>
                <a:spcPct val="20000"/>
              </a:spcBef>
              <a:spcAft>
                <a:spcPts val="600"/>
              </a:spcAft>
              <a:buClr>
                <a:schemeClr val="tx2"/>
              </a:buClr>
              <a:buSzPct val="70000"/>
              <a:buFont typeface="Wingdings 2" charset="2"/>
            </a:pPr>
            <a:r>
              <a:rPr lang="en-US" sz="17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increasing use of cloud services and personal devices in the workplace has introduced many new endpoints that may not be fully protected. Security teams must assume that some endpoints will be breached by endpoint attacks. it is essential to monitor endpoints for security threats and implement rapid remediation and response on compromised devices.</a:t>
            </a:r>
          </a:p>
          <a:p>
            <a:pPr>
              <a:lnSpc>
                <a:spcPct val="90000"/>
              </a:lnSpc>
              <a:spcBef>
                <a:spcPct val="20000"/>
              </a:spcBef>
              <a:spcAft>
                <a:spcPts val="600"/>
              </a:spcAft>
              <a:buClr>
                <a:schemeClr val="tx2"/>
              </a:buClr>
              <a:buSzPct val="70000"/>
              <a:buFont typeface="Wingdings 2" charset="2"/>
            </a:pPr>
            <a:r>
              <a:rPr lang="en-US" sz="1700" b="1"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#4. Conduct Phishing Attack Tests</a:t>
            </a:r>
          </a:p>
          <a:p>
            <a:pPr>
              <a:lnSpc>
                <a:spcPct val="90000"/>
              </a:lnSpc>
              <a:spcBef>
                <a:spcPct val="20000"/>
              </a:spcBef>
              <a:spcAft>
                <a:spcPts val="600"/>
              </a:spcAft>
              <a:buClr>
                <a:schemeClr val="tx2"/>
              </a:buClr>
              <a:buSzPct val="70000"/>
              <a:buFont typeface="Wingdings 2" charset="2"/>
            </a:pPr>
            <a:r>
              <a:rPr lang="en-US" sz="17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Simulated phishing attack testing can help security teams evaluate the effectiveness of security awareness training programs and help end users better understand attacks. Even if your employees are good at finding suspicious messages, they should be tested regularly to mimic real phishing attacks. The threat landscape continues to evolve, and cyberattack simulations must also evolve.</a:t>
            </a:r>
          </a:p>
          <a:p>
            <a:pPr>
              <a:lnSpc>
                <a:spcPct val="90000"/>
              </a:lnSpc>
              <a:spcBef>
                <a:spcPct val="20000"/>
              </a:spcBef>
              <a:spcAft>
                <a:spcPts val="600"/>
              </a:spcAft>
              <a:buClr>
                <a:schemeClr val="tx2"/>
              </a:buClr>
              <a:buSzPct val="70000"/>
              <a:buFont typeface="Wingdings 2" charset="2"/>
            </a:pPr>
            <a:br>
              <a:rPr lang="en-US" sz="17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endParaRPr lang="en-US" sz="17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4171643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739449-D97C-4FB1-F38D-38AA78706272}"/>
              </a:ext>
            </a:extLst>
          </p:cNvPr>
          <p:cNvSpPr>
            <a:spLocks noGrp="1"/>
          </p:cNvSpPr>
          <p:nvPr>
            <p:ph type="title"/>
          </p:nvPr>
        </p:nvSpPr>
        <p:spPr>
          <a:xfrm>
            <a:off x="834013" y="1115568"/>
            <a:ext cx="3487616" cy="4626864"/>
          </a:xfrm>
        </p:spPr>
        <p:txBody>
          <a:bodyPr>
            <a:normAutofit/>
          </a:bodyPr>
          <a:lstStyle/>
          <a:p>
            <a:pPr algn="l"/>
            <a:r>
              <a:rPr lang="en-US" sz="3600"/>
              <a:t>What is Phishing?</a:t>
            </a:r>
          </a:p>
        </p:txBody>
      </p:sp>
      <p:cxnSp>
        <p:nvCxnSpPr>
          <p:cNvPr id="9" name="Straight Connector 8">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A60775D-0AFA-5E35-DAB6-5FA9CE68F3AE}"/>
              </a:ext>
            </a:extLst>
          </p:cNvPr>
          <p:cNvSpPr>
            <a:spLocks noGrp="1"/>
          </p:cNvSpPr>
          <p:nvPr>
            <p:ph idx="1"/>
          </p:nvPr>
        </p:nvSpPr>
        <p:spPr>
          <a:xfrm>
            <a:off x="5105398" y="1115568"/>
            <a:ext cx="6245352" cy="4626864"/>
          </a:xfrm>
        </p:spPr>
        <p:txBody>
          <a:bodyPr anchor="ctr">
            <a:normAutofit/>
          </a:bodyPr>
          <a:lstStyle/>
          <a:p>
            <a:pPr marL="36900" indent="0">
              <a:buClr>
                <a:srgbClr val="8DC8E7"/>
              </a:buClr>
              <a:buNone/>
            </a:pPr>
            <a:r>
              <a:rPr lang="en-US" b="0" i="0" dirty="0">
                <a:effectLst/>
                <a:latin typeface="-apple-system"/>
              </a:rPr>
              <a:t>Phishing” refers to an attempt to steal sensitive information, typically in the form of usernames, passwords, credit card numbers, bank account information or other important data in order to utilize or sell the stolen information. By masquerading as a reputable source with an enticing request, an attacker lures in the victim in order to trick them, similarly to how a fisherman uses bait to catch a fish.</a:t>
            </a:r>
          </a:p>
          <a:p>
            <a:pPr>
              <a:buClr>
                <a:srgbClr val="8DC8E7"/>
              </a:buClr>
            </a:pPr>
            <a:endParaRPr lang="en-US" b="1" dirty="0"/>
          </a:p>
        </p:txBody>
      </p:sp>
    </p:spTree>
    <p:extLst>
      <p:ext uri="{BB962C8B-B14F-4D97-AF65-F5344CB8AC3E}">
        <p14:creationId xmlns:p14="http://schemas.microsoft.com/office/powerpoint/2010/main" val="3494923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8E859DC-AF01-AE2A-9D1B-C549D24109BB}"/>
              </a:ext>
            </a:extLst>
          </p:cNvPr>
          <p:cNvSpPr>
            <a:spLocks noGrp="1"/>
          </p:cNvSpPr>
          <p:nvPr>
            <p:ph type="title"/>
          </p:nvPr>
        </p:nvSpPr>
        <p:spPr>
          <a:xfrm>
            <a:off x="834013" y="1115568"/>
            <a:ext cx="3487616" cy="4626864"/>
          </a:xfrm>
        </p:spPr>
        <p:txBody>
          <a:bodyPr vert="horz" lIns="91440" tIns="45720" rIns="91440" bIns="45720" rtlCol="0" anchor="ctr">
            <a:normAutofit/>
          </a:bodyPr>
          <a:lstStyle/>
          <a:p>
            <a:pPr algn="l"/>
            <a:r>
              <a:rPr lang="en-US" sz="3600" b="0" i="0"/>
              <a:t>Common Phishing Techniques</a:t>
            </a:r>
            <a:br>
              <a:rPr lang="en-US" sz="3600" b="0" i="0"/>
            </a:br>
            <a:endParaRPr lang="en-US" sz="3600"/>
          </a:p>
        </p:txBody>
      </p:sp>
      <p:cxnSp>
        <p:nvCxnSpPr>
          <p:cNvPr id="27" name="Straight Connector 26">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7E5A9BF-05EF-96E9-DEAD-5A65D6BEBC71}"/>
              </a:ext>
            </a:extLst>
          </p:cNvPr>
          <p:cNvSpPr txBox="1"/>
          <p:nvPr/>
        </p:nvSpPr>
        <p:spPr>
          <a:xfrm>
            <a:off x="5105398" y="1115568"/>
            <a:ext cx="6245352" cy="4626864"/>
          </a:xfrm>
          <a:prstGeom prst="rect">
            <a:avLst/>
          </a:prstGeom>
        </p:spPr>
        <p:txBody>
          <a:bodyPr vert="horz" lIns="91440" tIns="45720" rIns="91440" bIns="45720" rtlCol="0" anchor="ctr">
            <a:normAutofit/>
          </a:bodyPr>
          <a:lstStyle/>
          <a:p>
            <a:pPr>
              <a:spcBef>
                <a:spcPct val="20000"/>
              </a:spcBef>
              <a:spcAft>
                <a:spcPts val="600"/>
              </a:spcAft>
              <a:buClr>
                <a:schemeClr val="tx2"/>
              </a:buClr>
              <a:buSzPct val="70000"/>
              <a:buFont typeface="Wingdings 2" charset="2"/>
            </a:pPr>
            <a:r>
              <a:rPr lang="en-US" b="1" i="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Email Phishing</a:t>
            </a:r>
          </a:p>
          <a:p>
            <a:pPr>
              <a:spcBef>
                <a:spcPct val="20000"/>
              </a:spcBef>
              <a:spcAft>
                <a:spcPts val="600"/>
              </a:spcAft>
              <a:buClr>
                <a:schemeClr val="tx2"/>
              </a:buClr>
              <a:buSzPct val="70000"/>
              <a:buFont typeface="Wingdings 2" charset="2"/>
            </a:pPr>
            <a:r>
              <a:rPr lang="en-US" b="0" i="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Phishers use a variety of techniques to make their attacks look more believable to their targets and to achieve their goals. Some common phishing techniques include:</a:t>
            </a:r>
          </a:p>
          <a:p>
            <a:pPr>
              <a:spcBef>
                <a:spcPct val="20000"/>
              </a:spcBef>
              <a:spcAft>
                <a:spcPts val="600"/>
              </a:spcAft>
              <a:buClr>
                <a:schemeClr val="tx2"/>
              </a:buClr>
              <a:buSzPct val="70000"/>
              <a:buFont typeface="Wingdings 2" charset="2"/>
            </a:pPr>
            <a:r>
              <a:rPr lang="en-US" b="1" i="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Social Engineering:</a:t>
            </a:r>
            <a:r>
              <a:rPr lang="en-US" b="0" i="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p>
          <a:p>
            <a:pPr>
              <a:spcBef>
                <a:spcPct val="20000"/>
              </a:spcBef>
              <a:spcAft>
                <a:spcPts val="600"/>
              </a:spcAft>
              <a:buClr>
                <a:schemeClr val="tx2"/>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Social engineering </a:t>
            </a:r>
            <a:r>
              <a:rPr lang="en-US" b="0" i="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uses psychology to manipulate the targets of phishing attacks. A phisher may use deception, coercion, bribery, or other techniques to achieve their goal.</a:t>
            </a:r>
          </a:p>
          <a:p>
            <a:pPr>
              <a:spcBef>
                <a:spcPct val="20000"/>
              </a:spcBef>
              <a:spcAft>
                <a:spcPts val="600"/>
              </a:spcAft>
              <a:buClr>
                <a:schemeClr val="tx2"/>
              </a:buClr>
              <a:buSzPct val="70000"/>
              <a:buFont typeface="Wingdings 2" charset="2"/>
            </a:pPr>
            <a:r>
              <a:rPr lang="en-US" b="1" i="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Typosquatting:</a:t>
            </a:r>
            <a:endPar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a:spcBef>
                <a:spcPct val="20000"/>
              </a:spcBef>
              <a:spcAft>
                <a:spcPts val="600"/>
              </a:spcAft>
              <a:buClr>
                <a:schemeClr val="tx2"/>
              </a:buClr>
              <a:buSzPct val="70000"/>
              <a:buFont typeface="Wingdings 2" charset="2"/>
            </a:pPr>
            <a:r>
              <a:rPr lang="en-US" b="0" i="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Phishers may use domains and URLs that look very similar to that of a legitimate, trusted domain. If the target isn’t paying sufficient attention, then may believe that the link is legitimate.</a:t>
            </a:r>
          </a:p>
          <a:p>
            <a:pPr>
              <a:spcBef>
                <a:spcPct val="20000"/>
              </a:spcBef>
              <a:spcAft>
                <a:spcPts val="600"/>
              </a:spcAft>
              <a:buClr>
                <a:schemeClr val="tx2"/>
              </a:buClr>
              <a:buSzPct val="70000"/>
              <a:buFont typeface="Wingdings 2" charset="2"/>
            </a:pPr>
            <a:endParaRPr lang="en-US" b="0" i="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a:spcBef>
                <a:spcPct val="20000"/>
              </a:spcBef>
              <a:spcAft>
                <a:spcPts val="600"/>
              </a:spcAft>
              <a:buClr>
                <a:schemeClr val="tx2"/>
              </a:buClr>
              <a:buSzPct val="70000"/>
              <a:buFont typeface="Wingdings 2" charset="2"/>
            </a:pPr>
            <a:endPar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3532942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DAFFC95-F0D4-9B7B-42EA-52810106397E}"/>
              </a:ext>
            </a:extLst>
          </p:cNvPr>
          <p:cNvSpPr txBox="1"/>
          <p:nvPr/>
        </p:nvSpPr>
        <p:spPr>
          <a:xfrm>
            <a:off x="834013" y="1115568"/>
            <a:ext cx="3487616" cy="4626864"/>
          </a:xfrm>
          <a:prstGeom prst="rect">
            <a:avLst/>
          </a:prstGeom>
        </p:spPr>
        <p:txBody>
          <a:bodyPr vert="horz" lIns="91440" tIns="45720" rIns="91440" bIns="45720" rtlCol="0" anchor="ctr">
            <a:normAutofit/>
          </a:bodyPr>
          <a:lstStyle/>
          <a:p>
            <a:pPr>
              <a:spcBef>
                <a:spcPct val="0"/>
              </a:spcBef>
              <a:spcAft>
                <a:spcPts val="600"/>
              </a:spcAft>
            </a:pPr>
            <a:r>
              <a:rPr lang="en-US" sz="3600" b="0" i="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Common Phishing Techniques</a:t>
            </a:r>
            <a:br>
              <a:rPr lang="en-US" sz="3600" b="0" i="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br>
            <a:endParaRPr lang="en-US" sz="36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p:txBody>
      </p:sp>
      <p:cxnSp>
        <p:nvCxnSpPr>
          <p:cNvPr id="13" name="Straight Connector 12">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6D34153-D0C8-3EC1-DADF-B59BEDAB38E0}"/>
              </a:ext>
            </a:extLst>
          </p:cNvPr>
          <p:cNvSpPr txBox="1"/>
          <p:nvPr/>
        </p:nvSpPr>
        <p:spPr>
          <a:xfrm>
            <a:off x="5105398" y="1115568"/>
            <a:ext cx="6245352" cy="5135330"/>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tx2"/>
              </a:buClr>
              <a:buSzPct val="70000"/>
              <a:buFont typeface="Wingdings 2" charset="2"/>
            </a:pPr>
            <a:r>
              <a:rPr lang="en-US" sz="1500" b="1"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URL Shortening:</a:t>
            </a:r>
          </a:p>
          <a:p>
            <a:pPr>
              <a:lnSpc>
                <a:spcPct val="90000"/>
              </a:lnSpc>
              <a:spcBef>
                <a:spcPct val="20000"/>
              </a:spcBef>
              <a:spcAft>
                <a:spcPts val="600"/>
              </a:spcAft>
              <a:buClr>
                <a:schemeClr val="tx2"/>
              </a:buClr>
              <a:buSzPct val="70000"/>
              <a:buFont typeface="Wingdings 2" charset="2"/>
            </a:pPr>
            <a:r>
              <a:rPr lang="en-US" sz="15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Link shorteners like bit.ly conceal the target destination of a URL. Phishers use this to trick a target into clicking on a link to a phishing page.</a:t>
            </a:r>
          </a:p>
          <a:p>
            <a:pPr>
              <a:lnSpc>
                <a:spcPct val="90000"/>
              </a:lnSpc>
              <a:spcBef>
                <a:spcPct val="20000"/>
              </a:spcBef>
              <a:spcAft>
                <a:spcPts val="600"/>
              </a:spcAft>
              <a:buClr>
                <a:schemeClr val="tx2"/>
              </a:buClr>
              <a:buSzPct val="70000"/>
              <a:buFont typeface="Wingdings 2" charset="2"/>
            </a:pPr>
            <a:r>
              <a:rPr lang="en-US" sz="1500" b="1"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Malicious Redirects:</a:t>
            </a:r>
          </a:p>
          <a:p>
            <a:pPr>
              <a:lnSpc>
                <a:spcPct val="90000"/>
              </a:lnSpc>
              <a:spcBef>
                <a:spcPct val="20000"/>
              </a:spcBef>
              <a:spcAft>
                <a:spcPts val="600"/>
              </a:spcAft>
              <a:buClr>
                <a:schemeClr val="tx2"/>
              </a:buClr>
              <a:buSzPct val="70000"/>
              <a:buFont typeface="Wingdings 2" charset="2"/>
            </a:pPr>
            <a:r>
              <a:rPr lang="en-US" sz="15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Redirects are designed to send a browser to another page if the original URL is unavailable, incorrect, or outdated. Malicious redirects can be used to send a user to a phishing page instead of a legitimate one.</a:t>
            </a:r>
          </a:p>
          <a:p>
            <a:pPr>
              <a:lnSpc>
                <a:spcPct val="90000"/>
              </a:lnSpc>
              <a:spcBef>
                <a:spcPct val="20000"/>
              </a:spcBef>
              <a:spcAft>
                <a:spcPts val="600"/>
              </a:spcAft>
              <a:buClr>
                <a:schemeClr val="tx2"/>
              </a:buClr>
              <a:buSzPct val="70000"/>
              <a:buFont typeface="Wingdings 2" charset="2"/>
            </a:pPr>
            <a:r>
              <a:rPr lang="en-US" sz="1500" b="1"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Hidden Links:</a:t>
            </a:r>
            <a:endPar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a:lnSpc>
                <a:spcPct val="90000"/>
              </a:lnSpc>
              <a:spcBef>
                <a:spcPct val="20000"/>
              </a:spcBef>
              <a:spcAft>
                <a:spcPts val="600"/>
              </a:spcAft>
              <a:buClr>
                <a:schemeClr val="tx2"/>
              </a:buClr>
              <a:buSzPct val="70000"/>
              <a:buFont typeface="Wingdings 2" charset="2"/>
            </a:pPr>
            <a:r>
              <a:rPr lang="en-US" sz="15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Links can be hidden in seemingly harmless text or images. If a user accidentally clicks the hidden link, they are sent to a phishing page.</a:t>
            </a:r>
          </a:p>
          <a:p>
            <a:pPr>
              <a:lnSpc>
                <a:spcPct val="90000"/>
              </a:lnSpc>
              <a:spcBef>
                <a:spcPct val="20000"/>
              </a:spcBef>
              <a:spcAft>
                <a:spcPts val="600"/>
              </a:spcAft>
              <a:buClr>
                <a:schemeClr val="tx2"/>
              </a:buClr>
              <a:buSzPct val="70000"/>
              <a:buFont typeface="Wingdings 2" charset="2"/>
            </a:pPr>
            <a:r>
              <a:rPr lang="en-US" sz="1500" b="1"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Email Spoofing:</a:t>
            </a:r>
            <a:endPar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a:lnSpc>
                <a:spcPct val="90000"/>
              </a:lnSpc>
              <a:spcBef>
                <a:spcPct val="20000"/>
              </a:spcBef>
              <a:spcAft>
                <a:spcPts val="600"/>
              </a:spcAft>
              <a:buClr>
                <a:schemeClr val="tx2"/>
              </a:buClr>
              <a:buSzPct val="70000"/>
              <a:buFont typeface="Wingdings 2" charset="2"/>
            </a:pPr>
            <a:r>
              <a:rPr lang="en-US" sz="15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 </a:t>
            </a: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spoofed email</a:t>
            </a:r>
            <a:r>
              <a:rPr lang="en-US" sz="15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is designed so that the display name of the email belongs to someone that the email recipient trusts. The sender field in an email is just data and is under the control of the sender. Phishers use this fact to make emails appear to come from trusted email accounts.</a:t>
            </a:r>
          </a:p>
          <a:p>
            <a:pPr>
              <a:lnSpc>
                <a:spcPct val="90000"/>
              </a:lnSpc>
              <a:spcBef>
                <a:spcPct val="20000"/>
              </a:spcBef>
              <a:spcAft>
                <a:spcPts val="600"/>
              </a:spcAft>
              <a:buClr>
                <a:schemeClr val="tx2"/>
              </a:buClr>
              <a:buSzPct val="70000"/>
              <a:buFont typeface="Wingdings 2" charset="2"/>
            </a:pPr>
            <a:endParaRPr lang="en-US" sz="15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a:lnSpc>
                <a:spcPct val="90000"/>
              </a:lnSpc>
              <a:spcBef>
                <a:spcPct val="20000"/>
              </a:spcBef>
              <a:spcAft>
                <a:spcPts val="600"/>
              </a:spcAft>
              <a:buClr>
                <a:schemeClr val="tx2"/>
              </a:buClr>
              <a:buSzPct val="70000"/>
              <a:buFont typeface="Wingdings 2" charset="2"/>
            </a:pPr>
            <a:endPar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2141776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781FAC-1785-5960-F602-57F2477D1A2E}"/>
              </a:ext>
            </a:extLst>
          </p:cNvPr>
          <p:cNvSpPr>
            <a:spLocks noGrp="1"/>
          </p:cNvSpPr>
          <p:nvPr>
            <p:ph type="title"/>
          </p:nvPr>
        </p:nvSpPr>
        <p:spPr>
          <a:xfrm>
            <a:off x="834013" y="1115568"/>
            <a:ext cx="3487616" cy="4626864"/>
          </a:xfrm>
        </p:spPr>
        <p:txBody>
          <a:bodyPr vert="horz" lIns="91440" tIns="45720" rIns="91440" bIns="45720" rtlCol="0" anchor="ctr">
            <a:normAutofit/>
          </a:bodyPr>
          <a:lstStyle/>
          <a:p>
            <a:pPr algn="l"/>
            <a:r>
              <a:rPr lang="en-US" sz="3600" b="0" i="0" dirty="0"/>
              <a:t> Types of Phishing Attacks</a:t>
            </a:r>
            <a:br>
              <a:rPr lang="en-US" sz="3600" b="0" i="0" dirty="0"/>
            </a:br>
            <a:endParaRPr lang="en-US" sz="3600" dirty="0"/>
          </a:p>
        </p:txBody>
      </p:sp>
      <p:cxnSp>
        <p:nvCxnSpPr>
          <p:cNvPr id="17" name="Straight Connector 16">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BFF7D80-649F-FB52-0019-85B5E7C56381}"/>
              </a:ext>
            </a:extLst>
          </p:cNvPr>
          <p:cNvSpPr txBox="1"/>
          <p:nvPr/>
        </p:nvSpPr>
        <p:spPr>
          <a:xfrm>
            <a:off x="5105398" y="1115568"/>
            <a:ext cx="6245352" cy="4626864"/>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tx2"/>
              </a:buClr>
              <a:buSzPct val="70000"/>
              <a:buFont typeface="Wingdings 2" charset="2"/>
            </a:pPr>
            <a:r>
              <a:rPr lang="en-US" sz="1400" b="1"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 Email Phishing</a:t>
            </a:r>
          </a:p>
          <a:p>
            <a:pPr>
              <a:lnSpc>
                <a:spcPct val="90000"/>
              </a:lnSpc>
              <a:spcBef>
                <a:spcPct val="20000"/>
              </a:spcBef>
              <a:spcAft>
                <a:spcPts val="600"/>
              </a:spcAft>
              <a:buClr>
                <a:schemeClr val="tx2"/>
              </a:buClr>
              <a:buSzPct val="70000"/>
              <a:buFont typeface="Wingdings 2" charset="2"/>
            </a:pPr>
            <a:r>
              <a:rPr lang="en-US" sz="14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Most phishing attacks are sent via email. Attackers typically register fake domain names that mimic real organizations and send thousands of common requests to victims.</a:t>
            </a:r>
          </a:p>
          <a:p>
            <a:pPr>
              <a:lnSpc>
                <a:spcPct val="90000"/>
              </a:lnSpc>
              <a:spcBef>
                <a:spcPct val="20000"/>
              </a:spcBef>
              <a:spcAft>
                <a:spcPts val="600"/>
              </a:spcAft>
              <a:buClr>
                <a:schemeClr val="tx2"/>
              </a:buClr>
              <a:buSzPct val="70000"/>
              <a:buFont typeface="Wingdings 2" charset="2"/>
            </a:pPr>
            <a:r>
              <a:rPr lang="en-US" sz="14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For fake domains, attackers may add or replace characters (e.g., my-bank.com instead of mybank.com), use subdomains (e.g., mybank.host.com), or use the trusted organization’s name as the email username (e.g., mybank@host.com).</a:t>
            </a:r>
          </a:p>
          <a:p>
            <a:pPr>
              <a:lnSpc>
                <a:spcPct val="90000"/>
              </a:lnSpc>
              <a:spcBef>
                <a:spcPct val="20000"/>
              </a:spcBef>
              <a:spcAft>
                <a:spcPts val="600"/>
              </a:spcAft>
              <a:buClr>
                <a:schemeClr val="tx2"/>
              </a:buClr>
              <a:buSzPct val="70000"/>
              <a:buFont typeface="Wingdings 2" charset="2"/>
            </a:pPr>
            <a:endParaRPr lang="en-US" sz="14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a:lnSpc>
                <a:spcPct val="90000"/>
              </a:lnSpc>
              <a:spcBef>
                <a:spcPct val="20000"/>
              </a:spcBef>
              <a:spcAft>
                <a:spcPts val="600"/>
              </a:spcAft>
              <a:buClr>
                <a:schemeClr val="tx2"/>
              </a:buClr>
              <a:buSzPct val="70000"/>
              <a:buFont typeface="Wingdings 2" charset="2"/>
            </a:pPr>
            <a:r>
              <a:rPr lang="en-US" sz="1400" b="1"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#2. Spear Phishing</a:t>
            </a:r>
          </a:p>
          <a:p>
            <a:pPr>
              <a:lnSpc>
                <a:spcPct val="90000"/>
              </a:lnSpc>
              <a:spcBef>
                <a:spcPct val="20000"/>
              </a:spcBef>
              <a:spcAft>
                <a:spcPts val="600"/>
              </a:spcAft>
              <a:buClr>
                <a:schemeClr val="tx2"/>
              </a:buClr>
              <a:buSzPct val="70000"/>
              <a:buFont typeface="Wingdings 2" charset="2"/>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Spear phishing</a:t>
            </a:r>
            <a:r>
              <a:rPr lang="en-US" sz="14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includes malicious emails sent to specific people. The attacker typically already has some or all the following information about the victim:</a:t>
            </a:r>
          </a:p>
          <a:p>
            <a:pPr>
              <a:lnSpc>
                <a:spcPct val="90000"/>
              </a:lnSpc>
              <a:spcBef>
                <a:spcPct val="20000"/>
              </a:spcBef>
              <a:spcAft>
                <a:spcPts val="600"/>
              </a:spcAft>
              <a:buClr>
                <a:schemeClr val="tx2"/>
              </a:buClr>
              <a:buSzPct val="70000"/>
              <a:buFont typeface="Wingdings 2" charset="2"/>
              <a:buChar char="•"/>
            </a:pPr>
            <a:r>
              <a:rPr lang="en-US" sz="14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Name</a:t>
            </a:r>
          </a:p>
          <a:p>
            <a:pPr>
              <a:lnSpc>
                <a:spcPct val="90000"/>
              </a:lnSpc>
              <a:spcBef>
                <a:spcPct val="20000"/>
              </a:spcBef>
              <a:spcAft>
                <a:spcPts val="600"/>
              </a:spcAft>
              <a:buClr>
                <a:schemeClr val="tx2"/>
              </a:buClr>
              <a:buSzPct val="70000"/>
              <a:buFont typeface="Wingdings 2" charset="2"/>
              <a:buChar char="•"/>
            </a:pPr>
            <a:r>
              <a:rPr lang="en-US" sz="14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Place of employment</a:t>
            </a:r>
          </a:p>
          <a:p>
            <a:pPr>
              <a:lnSpc>
                <a:spcPct val="90000"/>
              </a:lnSpc>
              <a:spcBef>
                <a:spcPct val="20000"/>
              </a:spcBef>
              <a:spcAft>
                <a:spcPts val="600"/>
              </a:spcAft>
              <a:buClr>
                <a:schemeClr val="tx2"/>
              </a:buClr>
              <a:buSzPct val="70000"/>
              <a:buFont typeface="Wingdings 2" charset="2"/>
              <a:buChar char="•"/>
            </a:pPr>
            <a:r>
              <a:rPr lang="en-US" sz="14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Job title</a:t>
            </a:r>
          </a:p>
          <a:p>
            <a:pPr>
              <a:lnSpc>
                <a:spcPct val="90000"/>
              </a:lnSpc>
              <a:spcBef>
                <a:spcPct val="20000"/>
              </a:spcBef>
              <a:spcAft>
                <a:spcPts val="600"/>
              </a:spcAft>
              <a:buClr>
                <a:schemeClr val="tx2"/>
              </a:buClr>
              <a:buSzPct val="70000"/>
              <a:buFont typeface="Wingdings 2" charset="2"/>
              <a:buChar char="•"/>
            </a:pPr>
            <a:r>
              <a:rPr lang="en-US" sz="14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Email address</a:t>
            </a:r>
          </a:p>
          <a:p>
            <a:pPr>
              <a:lnSpc>
                <a:spcPct val="90000"/>
              </a:lnSpc>
              <a:spcBef>
                <a:spcPct val="20000"/>
              </a:spcBef>
              <a:spcAft>
                <a:spcPts val="600"/>
              </a:spcAft>
              <a:buClr>
                <a:schemeClr val="tx2"/>
              </a:buClr>
              <a:buSzPct val="70000"/>
              <a:buFont typeface="Wingdings 2" charset="2"/>
              <a:buChar char="•"/>
            </a:pPr>
            <a:r>
              <a:rPr lang="en-US" sz="14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Specific information about their job role</a:t>
            </a:r>
          </a:p>
          <a:p>
            <a:pPr>
              <a:lnSpc>
                <a:spcPct val="90000"/>
              </a:lnSpc>
              <a:spcBef>
                <a:spcPct val="20000"/>
              </a:spcBef>
              <a:spcAft>
                <a:spcPts val="600"/>
              </a:spcAft>
              <a:buClr>
                <a:schemeClr val="tx2"/>
              </a:buClr>
              <a:buSzPct val="70000"/>
              <a:buFont typeface="Wingdings 2" charset="2"/>
            </a:pPr>
            <a:endPar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930792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B6EA2B-E91A-34C0-9254-28AA759FF8A1}"/>
              </a:ext>
            </a:extLst>
          </p:cNvPr>
          <p:cNvSpPr>
            <a:spLocks noGrp="1"/>
          </p:cNvSpPr>
          <p:nvPr>
            <p:ph type="title"/>
          </p:nvPr>
        </p:nvSpPr>
        <p:spPr>
          <a:xfrm>
            <a:off x="834013" y="1115568"/>
            <a:ext cx="3487616" cy="4626864"/>
          </a:xfrm>
        </p:spPr>
        <p:txBody>
          <a:bodyPr vert="horz" lIns="91440" tIns="45720" rIns="91440" bIns="45720" rtlCol="0" anchor="ctr">
            <a:normAutofit/>
          </a:bodyPr>
          <a:lstStyle/>
          <a:p>
            <a:pPr algn="l"/>
            <a:r>
              <a:rPr lang="en-US" sz="3600" b="0" i="0"/>
              <a:t> Types of Phishing Attacks</a:t>
            </a:r>
            <a:br>
              <a:rPr lang="en-US" sz="3600" b="0" i="0"/>
            </a:br>
            <a:endParaRPr lang="en-US" sz="3600"/>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32E270F-45A0-E940-257C-A4492782635C}"/>
              </a:ext>
            </a:extLst>
          </p:cNvPr>
          <p:cNvSpPr txBox="1"/>
          <p:nvPr/>
        </p:nvSpPr>
        <p:spPr>
          <a:xfrm>
            <a:off x="5105398" y="1115568"/>
            <a:ext cx="6245352" cy="4626864"/>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tx2"/>
              </a:buClr>
              <a:buSzPct val="70000"/>
              <a:buFont typeface="Wingdings 2" charset="2"/>
            </a:pPr>
            <a:r>
              <a:rPr lang="en-US" sz="1500" b="1"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#3. Whaling</a:t>
            </a:r>
          </a:p>
          <a:p>
            <a:pPr>
              <a:lnSpc>
                <a:spcPct val="90000"/>
              </a:lnSpc>
              <a:spcBef>
                <a:spcPct val="20000"/>
              </a:spcBef>
              <a:spcAft>
                <a:spcPts val="600"/>
              </a:spcAft>
              <a:buClr>
                <a:schemeClr val="tx2"/>
              </a:buClr>
              <a:buSzPct val="70000"/>
              <a:buFont typeface="Wingdings 2" charset="2"/>
            </a:pP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Whaling attacks</a:t>
            </a:r>
            <a:r>
              <a:rPr lang="en-US" sz="15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target senior management and other highly privileged roles. The goal of whaling is the same as other types of phishing attacks, but the technique is often very subtle. Senior employees commonly have a lot of information in the public domain, and attackers can use this information to craft highly effective attacks.</a:t>
            </a:r>
          </a:p>
          <a:p>
            <a:pPr>
              <a:lnSpc>
                <a:spcPct val="90000"/>
              </a:lnSpc>
              <a:spcBef>
                <a:spcPct val="20000"/>
              </a:spcBef>
              <a:spcAft>
                <a:spcPts val="600"/>
              </a:spcAft>
              <a:buClr>
                <a:schemeClr val="tx2"/>
              </a:buClr>
              <a:buSzPct val="70000"/>
              <a:buFont typeface="Wingdings 2" charset="2"/>
            </a:pPr>
            <a:endPar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a:lnSpc>
                <a:spcPct val="90000"/>
              </a:lnSpc>
              <a:spcBef>
                <a:spcPct val="20000"/>
              </a:spcBef>
              <a:spcAft>
                <a:spcPts val="600"/>
              </a:spcAft>
              <a:buClr>
                <a:schemeClr val="tx2"/>
              </a:buClr>
              <a:buSzPct val="70000"/>
              <a:buFont typeface="Wingdings 2" charset="2"/>
            </a:pPr>
            <a:r>
              <a:rPr lang="en-US" sz="1500" b="1"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#4. Smishing and Vishing</a:t>
            </a:r>
          </a:p>
          <a:p>
            <a:pPr>
              <a:lnSpc>
                <a:spcPct val="90000"/>
              </a:lnSpc>
              <a:spcBef>
                <a:spcPct val="20000"/>
              </a:spcBef>
              <a:spcAft>
                <a:spcPts val="600"/>
              </a:spcAft>
              <a:buClr>
                <a:schemeClr val="tx2"/>
              </a:buClr>
              <a:buSzPct val="70000"/>
              <a:buFont typeface="Wingdings 2" charset="2"/>
            </a:pPr>
            <a:r>
              <a:rPr lang="en-US" sz="15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This is a phishing attack that uses a phone instead of written communication. </a:t>
            </a:r>
            <a:r>
              <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Smishing</a:t>
            </a:r>
            <a:r>
              <a:rPr lang="en-US" sz="15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involves sending fraudulent SMS messages, while vishing involves phone conversations.</a:t>
            </a:r>
          </a:p>
          <a:p>
            <a:pPr>
              <a:lnSpc>
                <a:spcPct val="90000"/>
              </a:lnSpc>
              <a:spcBef>
                <a:spcPct val="20000"/>
              </a:spcBef>
              <a:spcAft>
                <a:spcPts val="600"/>
              </a:spcAft>
              <a:buClr>
                <a:schemeClr val="tx2"/>
              </a:buClr>
              <a:buSzPct val="70000"/>
              <a:buFont typeface="Wingdings 2" charset="2"/>
            </a:pPr>
            <a:r>
              <a:rPr lang="en-US" sz="15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In a typical voice phishing scam, an attacker pretends to be a scam investigator for a credit card company or bank, informing victims that their account has been breached. Criminals then ask the victim to provide payment card information, supposedly to verify their identity or transfer money to a secure account (which is really the attacker’s).</a:t>
            </a:r>
          </a:p>
          <a:p>
            <a:pPr>
              <a:lnSpc>
                <a:spcPct val="90000"/>
              </a:lnSpc>
              <a:spcBef>
                <a:spcPct val="20000"/>
              </a:spcBef>
              <a:spcAft>
                <a:spcPts val="600"/>
              </a:spcAft>
              <a:buClr>
                <a:schemeClr val="tx2"/>
              </a:buClr>
              <a:buSzPct val="70000"/>
              <a:buFont typeface="Wingdings 2" charset="2"/>
            </a:pPr>
            <a:endParaRPr lang="en-US" sz="15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a:lnSpc>
                <a:spcPct val="90000"/>
              </a:lnSpc>
              <a:spcBef>
                <a:spcPct val="20000"/>
              </a:spcBef>
              <a:spcAft>
                <a:spcPts val="600"/>
              </a:spcAft>
              <a:buClr>
                <a:schemeClr val="tx2"/>
              </a:buClr>
              <a:buSzPct val="70000"/>
              <a:buFont typeface="Wingdings 2" charset="2"/>
            </a:pPr>
            <a:endPar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1971139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2AECF9-A190-71F5-5ECA-E2ACD030E252}"/>
              </a:ext>
            </a:extLst>
          </p:cNvPr>
          <p:cNvSpPr>
            <a:spLocks noGrp="1"/>
          </p:cNvSpPr>
          <p:nvPr>
            <p:ph type="title"/>
          </p:nvPr>
        </p:nvSpPr>
        <p:spPr>
          <a:xfrm>
            <a:off x="834013" y="1115568"/>
            <a:ext cx="3487616" cy="4626864"/>
          </a:xfrm>
        </p:spPr>
        <p:txBody>
          <a:bodyPr vert="horz" lIns="91440" tIns="45720" rIns="91440" bIns="45720" rtlCol="0" anchor="ctr">
            <a:normAutofit/>
          </a:bodyPr>
          <a:lstStyle/>
          <a:p>
            <a:pPr algn="l"/>
            <a:r>
              <a:rPr lang="en-US" sz="3600" b="0" i="0" dirty="0"/>
              <a:t>What are the Signs of Phishing?</a:t>
            </a:r>
            <a:br>
              <a:rPr lang="en-US" sz="3600" b="0" i="0" dirty="0"/>
            </a:br>
            <a:endParaRPr lang="en-US" sz="3600" dirty="0"/>
          </a:p>
        </p:txBody>
      </p:sp>
      <p:cxnSp>
        <p:nvCxnSpPr>
          <p:cNvPr id="12" name="Straight Connector 11">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403A536-0849-4403-3941-A48BAF193116}"/>
              </a:ext>
            </a:extLst>
          </p:cNvPr>
          <p:cNvSpPr txBox="1"/>
          <p:nvPr/>
        </p:nvSpPr>
        <p:spPr>
          <a:xfrm>
            <a:off x="5105398" y="1115568"/>
            <a:ext cx="6245352" cy="4626864"/>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tx2"/>
              </a:buClr>
              <a:buSzPct val="70000"/>
              <a:buFont typeface="Wingdings 2" charset="2"/>
            </a:pPr>
            <a:r>
              <a:rPr lang="en-US" sz="1500" b="1"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Threats or a Sense of Urgency</a:t>
            </a:r>
          </a:p>
          <a:p>
            <a:pPr>
              <a:lnSpc>
                <a:spcPct val="90000"/>
              </a:lnSpc>
              <a:spcBef>
                <a:spcPct val="20000"/>
              </a:spcBef>
              <a:spcAft>
                <a:spcPts val="600"/>
              </a:spcAft>
              <a:buClr>
                <a:schemeClr val="tx2"/>
              </a:buClr>
              <a:buSzPct val="70000"/>
              <a:buFont typeface="Wingdings 2" charset="2"/>
            </a:pPr>
            <a:r>
              <a:rPr lang="en-US" sz="15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Emails that threaten negative consequences should always be treated with skepticism. Another strategy is to use urgency to encourage or demand immediate action. Phishers hope that by reading the email in a hurry, they will not thoroughly scrutinize the content and will not discover inconsistencies.</a:t>
            </a:r>
          </a:p>
          <a:p>
            <a:pPr>
              <a:lnSpc>
                <a:spcPct val="90000"/>
              </a:lnSpc>
              <a:spcBef>
                <a:spcPct val="20000"/>
              </a:spcBef>
              <a:spcAft>
                <a:spcPts val="600"/>
              </a:spcAft>
              <a:buClr>
                <a:schemeClr val="tx2"/>
              </a:buClr>
              <a:buSzPct val="70000"/>
              <a:buFont typeface="Wingdings 2" charset="2"/>
            </a:pPr>
            <a:r>
              <a:rPr lang="en-US" sz="1500" b="1"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Message Style</a:t>
            </a:r>
          </a:p>
          <a:p>
            <a:pPr>
              <a:lnSpc>
                <a:spcPct val="90000"/>
              </a:lnSpc>
              <a:spcBef>
                <a:spcPct val="20000"/>
              </a:spcBef>
              <a:spcAft>
                <a:spcPts val="600"/>
              </a:spcAft>
              <a:buClr>
                <a:schemeClr val="tx2"/>
              </a:buClr>
              <a:buSzPct val="70000"/>
              <a:buFont typeface="Wingdings 2" charset="2"/>
            </a:pPr>
            <a:r>
              <a:rPr lang="en-US" sz="1500"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An immediate indication of phishing is that a message is written with inappropriate language or tone. If, for example, a colleague from work sounds overly casual or a close friend uses formal language, this should trigger suspicion. Recipients of the message should check for anything else that could indicate a phishing message.</a:t>
            </a:r>
          </a:p>
          <a:p>
            <a:pPr>
              <a:lnSpc>
                <a:spcPct val="90000"/>
              </a:lnSpc>
              <a:spcBef>
                <a:spcPct val="20000"/>
              </a:spcBef>
              <a:spcAft>
                <a:spcPts val="600"/>
              </a:spcAft>
              <a:buClr>
                <a:schemeClr val="tx2"/>
              </a:buClr>
              <a:buSzPct val="70000"/>
              <a:buFont typeface="Wingdings 2" charset="2"/>
            </a:pPr>
            <a:endParaRPr lang="en-US" sz="1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211402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D53D5-DD27-69BB-429E-9A06833EAE66}"/>
              </a:ext>
            </a:extLst>
          </p:cNvPr>
          <p:cNvSpPr>
            <a:spLocks noGrp="1"/>
          </p:cNvSpPr>
          <p:nvPr>
            <p:ph type="title"/>
          </p:nvPr>
        </p:nvSpPr>
        <p:spPr>
          <a:xfrm>
            <a:off x="834013" y="1115568"/>
            <a:ext cx="3487616" cy="4626864"/>
          </a:xfrm>
        </p:spPr>
        <p:txBody>
          <a:bodyPr vert="horz" lIns="91440" tIns="45720" rIns="91440" bIns="45720" rtlCol="0" anchor="ctr">
            <a:normAutofit/>
          </a:bodyPr>
          <a:lstStyle/>
          <a:p>
            <a:pPr algn="l"/>
            <a:r>
              <a:rPr lang="en-US" sz="3600" b="0" i="0" dirty="0"/>
              <a:t>What are the Signs of Phishing?</a:t>
            </a:r>
            <a:br>
              <a:rPr lang="en-US" sz="3600" b="0" i="0" dirty="0"/>
            </a:br>
            <a:endParaRPr lang="en-US" sz="3600" dirty="0"/>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67188A9-B545-461D-D6AE-6AD10212EF3B}"/>
              </a:ext>
            </a:extLst>
          </p:cNvPr>
          <p:cNvSpPr txBox="1"/>
          <p:nvPr/>
        </p:nvSpPr>
        <p:spPr>
          <a:xfrm>
            <a:off x="5105398" y="1115568"/>
            <a:ext cx="6245352" cy="4626864"/>
          </a:xfrm>
          <a:prstGeom prst="rect">
            <a:avLst/>
          </a:prstGeom>
        </p:spPr>
        <p:txBody>
          <a:bodyPr vert="horz" lIns="91440" tIns="45720" rIns="91440" bIns="45720" rtlCol="0" anchor="ctr">
            <a:normAutofit/>
          </a:bodyPr>
          <a:lstStyle/>
          <a:p>
            <a:pPr>
              <a:spcBef>
                <a:spcPct val="20000"/>
              </a:spcBef>
              <a:spcAft>
                <a:spcPts val="600"/>
              </a:spcAft>
              <a:buClr>
                <a:schemeClr val="tx2"/>
              </a:buClr>
              <a:buSzPct val="70000"/>
              <a:buFont typeface="Wingdings 2" charset="2"/>
            </a:pPr>
            <a:r>
              <a:rPr lang="en-US" b="1" i="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Unusual Requests</a:t>
            </a:r>
          </a:p>
          <a:p>
            <a:pPr>
              <a:spcBef>
                <a:spcPct val="20000"/>
              </a:spcBef>
              <a:spcAft>
                <a:spcPts val="600"/>
              </a:spcAft>
              <a:buClr>
                <a:schemeClr val="tx2"/>
              </a:buClr>
              <a:buSzPct val="70000"/>
              <a:buFont typeface="Wingdings 2" charset="2"/>
            </a:pPr>
            <a:r>
              <a:rPr lang="en-US" b="0" i="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If an email requires you to perform non-standard actions, it could indicate that the email is malicious. For example, if an email claims to be from a specific IT team and asks for software to be installed, but these activities are usually handled centrally by the IT department, the email is probably malicious.</a:t>
            </a:r>
          </a:p>
          <a:p>
            <a:pPr>
              <a:spcBef>
                <a:spcPct val="20000"/>
              </a:spcBef>
              <a:spcAft>
                <a:spcPts val="600"/>
              </a:spcAft>
              <a:buClr>
                <a:schemeClr val="tx2"/>
              </a:buClr>
              <a:buSzPct val="70000"/>
              <a:buFont typeface="Wingdings 2" charset="2"/>
            </a:pPr>
            <a:r>
              <a:rPr lang="en-US" b="1" i="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Linguistic Errors</a:t>
            </a:r>
          </a:p>
          <a:p>
            <a:pPr>
              <a:spcBef>
                <a:spcPct val="20000"/>
              </a:spcBef>
              <a:spcAft>
                <a:spcPts val="600"/>
              </a:spcAft>
              <a:buClr>
                <a:schemeClr val="tx2"/>
              </a:buClr>
              <a:buSzPct val="70000"/>
              <a:buFont typeface="Wingdings 2" charset="2"/>
            </a:pPr>
            <a:r>
              <a:rPr lang="en-US" b="0" i="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Misspellings and grammatical misuse are another sign of phishing emails. Most companies have set up spell-checking in their email clients for outgoing emails. Therefore, emails with spelling or grammatical errors should raise suspicion, as they may not originate from the claimed source.</a:t>
            </a:r>
          </a:p>
          <a:p>
            <a:pPr>
              <a:spcBef>
                <a:spcPct val="20000"/>
              </a:spcBef>
              <a:spcAft>
                <a:spcPts val="600"/>
              </a:spcAft>
              <a:buClr>
                <a:schemeClr val="tx2"/>
              </a:buClr>
              <a:buSzPct val="70000"/>
              <a:buFont typeface="Wingdings 2" charset="2"/>
            </a:pPr>
            <a:endParaRPr lang="en-US" b="0" i="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a:spcBef>
                <a:spcPct val="20000"/>
              </a:spcBef>
              <a:spcAft>
                <a:spcPts val="600"/>
              </a:spcAft>
              <a:buClr>
                <a:schemeClr val="tx2"/>
              </a:buClr>
              <a:buSzPct val="70000"/>
              <a:buFont typeface="Wingdings 2" charset="2"/>
            </a:pPr>
            <a:endPar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2775143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745191-768F-A313-82B1-0057CB31882E}"/>
              </a:ext>
            </a:extLst>
          </p:cNvPr>
          <p:cNvSpPr>
            <a:spLocks noGrp="1"/>
          </p:cNvSpPr>
          <p:nvPr>
            <p:ph type="title"/>
          </p:nvPr>
        </p:nvSpPr>
        <p:spPr>
          <a:xfrm>
            <a:off x="834013" y="1115568"/>
            <a:ext cx="3487616" cy="4626864"/>
          </a:xfrm>
        </p:spPr>
        <p:txBody>
          <a:bodyPr vert="horz" lIns="91440" tIns="45720" rIns="91440" bIns="45720" rtlCol="0" anchor="ctr">
            <a:normAutofit/>
          </a:bodyPr>
          <a:lstStyle/>
          <a:p>
            <a:pPr algn="l"/>
            <a:r>
              <a:rPr lang="en-US" sz="3600" b="0" i="0"/>
              <a:t>What are the Signs of Phishing?</a:t>
            </a:r>
            <a:br>
              <a:rPr lang="en-US" sz="3600" b="0" i="0"/>
            </a:br>
            <a:endParaRPr lang="en-US" sz="3600"/>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C8C99ED-9DE7-2C7A-E41C-B37AC69265A7}"/>
              </a:ext>
            </a:extLst>
          </p:cNvPr>
          <p:cNvSpPr txBox="1"/>
          <p:nvPr/>
        </p:nvSpPr>
        <p:spPr>
          <a:xfrm>
            <a:off x="5105398" y="1115568"/>
            <a:ext cx="6245352" cy="4626864"/>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tx2"/>
              </a:buClr>
              <a:buSzPct val="70000"/>
              <a:buFont typeface="Wingdings 2" charset="2"/>
            </a:pPr>
            <a:r>
              <a:rPr lang="en-US" sz="1500" b="1" i="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Inconsistencies in Web Addresses</a:t>
            </a:r>
          </a:p>
          <a:p>
            <a:pPr>
              <a:lnSpc>
                <a:spcPct val="90000"/>
              </a:lnSpc>
              <a:spcBef>
                <a:spcPct val="20000"/>
              </a:spcBef>
              <a:spcAft>
                <a:spcPts val="600"/>
              </a:spcAft>
              <a:buClr>
                <a:schemeClr val="tx2"/>
              </a:buClr>
              <a:buSzPct val="70000"/>
              <a:buFont typeface="Wingdings 2" charset="2"/>
            </a:pPr>
            <a:r>
              <a:rPr lang="en-US" sz="1500" b="0" i="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Another easy way to identify potential phishing attacks is to look for mismatched email addresses, links, and domain names. For example, it’s a good idea to check a previous communication that matches the sender’s email address.</a:t>
            </a:r>
          </a:p>
          <a:p>
            <a:pPr>
              <a:lnSpc>
                <a:spcPct val="90000"/>
              </a:lnSpc>
              <a:spcBef>
                <a:spcPct val="20000"/>
              </a:spcBef>
              <a:spcAft>
                <a:spcPts val="600"/>
              </a:spcAft>
              <a:buClr>
                <a:schemeClr val="tx2"/>
              </a:buClr>
              <a:buSzPct val="70000"/>
              <a:buFont typeface="Wingdings 2" charset="2"/>
            </a:pPr>
            <a:r>
              <a:rPr lang="en-US" sz="1500" b="0" i="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Recipients should always hover over a link in an email before clicking it to see the actual link destination. If the email is believed to be sent by Bank of America, but the domain of the email address does not contain “bankofamerica.com”, that is a sign of a phishing email.</a:t>
            </a:r>
          </a:p>
          <a:p>
            <a:pPr>
              <a:lnSpc>
                <a:spcPct val="90000"/>
              </a:lnSpc>
              <a:spcBef>
                <a:spcPct val="20000"/>
              </a:spcBef>
              <a:spcAft>
                <a:spcPts val="600"/>
              </a:spcAft>
              <a:buClr>
                <a:schemeClr val="tx2"/>
              </a:buClr>
              <a:buSzPct val="70000"/>
              <a:buFont typeface="Wingdings 2" charset="2"/>
            </a:pPr>
            <a:r>
              <a:rPr lang="en-US" sz="1500" b="1" i="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Request for Credentials, Payment Information, or Other Personal Details</a:t>
            </a:r>
          </a:p>
          <a:p>
            <a:pPr>
              <a:lnSpc>
                <a:spcPct val="90000"/>
              </a:lnSpc>
              <a:spcBef>
                <a:spcPct val="20000"/>
              </a:spcBef>
              <a:spcAft>
                <a:spcPts val="600"/>
              </a:spcAft>
              <a:buClr>
                <a:schemeClr val="tx2"/>
              </a:buClr>
              <a:buSzPct val="70000"/>
              <a:buFont typeface="Wingdings 2" charset="2"/>
            </a:pPr>
            <a:r>
              <a:rPr lang="en-US" sz="1500" b="0" i="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In many phishing emails, attackers create fake login pages linked from emails that appear to be official. The fake login page typically has a login box or a request for financial account information. If the email is unexpected, the recipient should not enter login credentials or click the link. As a precaution, recipients should directly visit the website they think is the source of the email.</a:t>
            </a:r>
          </a:p>
          <a:p>
            <a:pPr>
              <a:lnSpc>
                <a:spcPct val="90000"/>
              </a:lnSpc>
              <a:spcBef>
                <a:spcPct val="20000"/>
              </a:spcBef>
              <a:spcAft>
                <a:spcPts val="600"/>
              </a:spcAft>
              <a:buClr>
                <a:schemeClr val="tx2"/>
              </a:buClr>
              <a:buSzPct val="70000"/>
              <a:buFont typeface="Wingdings 2" charset="2"/>
            </a:pPr>
            <a:endParaRPr lang="en-US" sz="15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36291708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55</TotalTime>
  <Words>1406</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Calisto MT</vt:lpstr>
      <vt:lpstr>Wingdings 2</vt:lpstr>
      <vt:lpstr>Slate</vt:lpstr>
      <vt:lpstr>Phishing Awareness</vt:lpstr>
      <vt:lpstr>What is Phishing?</vt:lpstr>
      <vt:lpstr>Common Phishing Techniques </vt:lpstr>
      <vt:lpstr>PowerPoint Presentation</vt:lpstr>
      <vt:lpstr> Types of Phishing Attacks </vt:lpstr>
      <vt:lpstr> Types of Phishing Attacks </vt:lpstr>
      <vt:lpstr>What are the Signs of Phishing? </vt:lpstr>
      <vt:lpstr>What are the Signs of Phishing? </vt:lpstr>
      <vt:lpstr>What are the Signs of Phishing? </vt:lpstr>
      <vt:lpstr>Ways to Protect Your Organization from Phishing Attacks </vt:lpstr>
      <vt:lpstr>Ways to Protect Your Organization from Phishing Attacks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zawish noor</dc:creator>
  <cp:lastModifiedBy>zawish noor</cp:lastModifiedBy>
  <cp:revision>2</cp:revision>
  <dcterms:created xsi:type="dcterms:W3CDTF">2024-08-11T09:38:26Z</dcterms:created>
  <dcterms:modified xsi:type="dcterms:W3CDTF">2024-08-11T10:33:59Z</dcterms:modified>
</cp:coreProperties>
</file>