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6CB963C-627D-4DEB-8DC4-1F41F67C1FB0}">
  <a:tblStyle styleId="{C6CB963C-627D-4DEB-8DC4-1F41F67C1FB0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74" name="Shape 7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indent="0" lvl="2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indent="0" lvl="3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indent="0" lvl="4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indent="0" lvl="5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indent="0" lvl="6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indent="0" lvl="7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indent="0" lvl="8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Font typeface="Calibri"/>
              <a:buNone/>
              <a:defRPr b="0" i="0" sz="44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ólo el título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Font typeface="Calibri"/>
              <a:buNone/>
              <a:defRPr b="0" i="0" sz="44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-31750"/>
            <a:ext cx="3851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Font typeface="Calibri"/>
              <a:buNone/>
              <a:defRPr b="1" i="0" sz="20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indent="0" lvl="2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indent="0" lvl="3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indent="0" lvl="4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indent="0" lvl="5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indent="0" lvl="6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indent="0" lvl="7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indent="0" lvl="8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498850" y="1339850"/>
            <a:ext cx="5111700" cy="54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666666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666666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666666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UT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Font typeface="Calibri"/>
              <a:buNone/>
              <a:defRPr b="0" i="0" sz="44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goto.com/test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HTML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457200" y="4955189"/>
            <a:ext cx="8229600" cy="164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3750"/>
              <a:buFont typeface="Arial"/>
            </a:pPr>
            <a:r>
              <a:rPr lang="en-US"/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Global and Event Attributes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Common set of attributes shared by all the HTML elements: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Global: id, class, style, title, lang, dir, accesskey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Events: onload, onunload, onblur, onchange, onclick, onsubmit, etc.</a:t>
            </a:r>
          </a:p>
          <a:p>
            <a:pPr indent="-228600" lvl="2" marL="1371600">
              <a:spcBef>
                <a:spcPts val="0"/>
              </a:spcBef>
            </a:pPr>
            <a:r>
              <a:rPr lang="en-US"/>
              <a:t>Are common to subgroups of HTML elements, for example form elements share form events.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Workshop Time</a:t>
            </a:r>
          </a:p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HTML structure</a:t>
            </a:r>
          </a:p>
        </p:txBody>
      </p:sp>
      <p:pic>
        <p:nvPicPr>
          <p:cNvPr descr="Screen Shot 2016-05-24 at 6.13.10 PM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693" y="1803724"/>
            <a:ext cx="6100624" cy="42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XHTML vs HTML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Extensible HyperText Markup Language (XHTML) is a family of XML markup languages that mirror or extend versions of the widely used Hypertext Markup Language (HTML)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Born in year 2000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Its main purpose was to split structure from design on an HTML document and to create some sort of constraints in an attempt for HTML code standardization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XHTML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Is stricter than HTML (a lot of bad code)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Is HTML defined as an XML application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Is supported by all major browsers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Behavior differences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Parse XML error causes document processing to be aborted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All CSS selectors become case-sensitive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cont..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US"/>
              <a:t>Syntax differences: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each element should have a closing tag.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is case-sensitive for elements and attributes names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attribute minimization it’s not permitted, so all property's values should be enclosed with quotes (“)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Recommendations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Always enclose attributes values with “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Always use lower-case, W3C recommends it and XHTML requires it.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When opening tag, make sure to create its corresponding closing one.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Each tag has a reason to exist, use them accordingly.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More fundamentals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URLs, paths, other tags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URL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Uniform Resource Locator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Requests are done by referencing an URL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Theoretically: is unique in the World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Structure: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scheme://subdomain.domain.tld:port/uri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Some common schemes: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http, https, ftp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Assuming the following </a:t>
            </a:r>
            <a:r>
              <a:rPr b="1" lang="en-US"/>
              <a:t>Folder Structure: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mysite.com/</a:t>
            </a:r>
            <a:r>
              <a:rPr b="1" lang="en-US"/>
              <a:t>index.html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mysite.com/test.html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mysite.com/examples/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mysite.com/examples/</a:t>
            </a:r>
            <a:r>
              <a:rPr b="1" lang="en-US"/>
              <a:t>index.html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mysite.com/examples/one.html</a:t>
            </a:r>
          </a:p>
        </p:txBody>
      </p:sp>
      <p:sp>
        <p:nvSpPr>
          <p:cNvPr id="191" name="Shape 191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Relative vs Absolute URLs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Agenda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History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HTML versions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Definition and Purpose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XHTML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/>
              <a:t>HTML structure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/>
              <a:t>Other Related Concepts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HTML Elements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HTML5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Relative vs Absolute URLs</a:t>
            </a:r>
          </a:p>
        </p:txBody>
      </p:sp>
      <p:graphicFrame>
        <p:nvGraphicFramePr>
          <p:cNvPr id="197" name="Shape 197"/>
          <p:cNvGraphicFramePr/>
          <p:nvPr/>
        </p:nvGraphicFramePr>
        <p:xfrm>
          <a:off x="495300" y="195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{C6CB963C-627D-4DEB-8DC4-1F41F67C1FB0}</a:tableStyleId>
              </a:tblPr>
              <a:tblGrid>
                <a:gridCol w="1094675"/>
                <a:gridCol w="3971325"/>
                <a:gridCol w="3247675"/>
              </a:tblGrid>
              <a:tr h="539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</a:rPr>
                        <a:t>Type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</a:rPr>
                        <a:t>Anchor element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900"/>
                        <a:t>Resulting URL</a:t>
                      </a:r>
                    </a:p>
                  </a:txBody>
                  <a:tcPr marT="121900" marB="121900" marR="91425" marL="91425"/>
                </a:tc>
              </a:tr>
              <a:tr h="828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Absolute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&lt;a href=”http://mysite.com/test.html”&gt; Test &lt;/a&gt;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http://mysite.com/test.html</a:t>
                      </a:r>
                    </a:p>
                  </a:txBody>
                  <a:tcPr marT="121900" marB="121900" marR="91425" marL="91425"/>
                </a:tc>
              </a:tr>
              <a:tr h="545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Relative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&lt;a href=”test.html”&gt; Test &lt;/a&gt;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http://mysite.com/test.html</a:t>
                      </a:r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  <p:sp>
        <p:nvSpPr>
          <p:cNvPr id="198" name="Shape 198"/>
          <p:cNvSpPr txBox="1"/>
          <p:nvPr/>
        </p:nvSpPr>
        <p:spPr>
          <a:xfrm>
            <a:off x="500525" y="1514427"/>
            <a:ext cx="33117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Browser URL: </a:t>
            </a:r>
            <a:r>
              <a:rPr b="1" lang="en-US"/>
              <a:t>http://mysite.com/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424325" y="4054428"/>
            <a:ext cx="474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Browser URL:</a:t>
            </a:r>
            <a:r>
              <a:rPr lang="en-US"/>
              <a:t> </a:t>
            </a:r>
            <a:r>
              <a:rPr b="1" lang="en-US"/>
              <a:t>http://mysite.com/examples/</a:t>
            </a:r>
          </a:p>
        </p:txBody>
      </p:sp>
      <p:graphicFrame>
        <p:nvGraphicFramePr>
          <p:cNvPr id="200" name="Shape 200"/>
          <p:cNvGraphicFramePr/>
          <p:nvPr/>
        </p:nvGraphicFramePr>
        <p:xfrm>
          <a:off x="495300" y="441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{C6CB963C-627D-4DEB-8DC4-1F41F67C1FB0}</a:tableStyleId>
              </a:tblPr>
              <a:tblGrid>
                <a:gridCol w="1094675"/>
                <a:gridCol w="3712975"/>
                <a:gridCol w="3506025"/>
              </a:tblGrid>
              <a:tr h="539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</a:rPr>
                        <a:t>Type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</a:rPr>
                        <a:t>Anchor element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900"/>
                        <a:t>Resulting URL</a:t>
                      </a:r>
                    </a:p>
                  </a:txBody>
                  <a:tcPr marT="121900" marB="121900" marR="91425" marL="91425"/>
                </a:tc>
              </a:tr>
              <a:tr h="828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Absolute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&lt;a href=”http://mysite.com/test.html”&gt; Test &lt;/a&gt;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http://mysite.com/test.html</a:t>
                      </a:r>
                    </a:p>
                  </a:txBody>
                  <a:tcPr marT="121900" marB="121900" marR="91425" marL="91425"/>
                </a:tc>
              </a:tr>
              <a:tr h="545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Relative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&lt;a href=”test.html”&gt; Test &lt;/a&gt;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rgbClr val="FF0000"/>
                          </a:solidFill>
                        </a:rPr>
                        <a:t>http://mysite.com/examples/test.html</a:t>
                      </a:r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Root Relative</a:t>
            </a:r>
          </a:p>
        </p:txBody>
      </p:sp>
      <p:graphicFrame>
        <p:nvGraphicFramePr>
          <p:cNvPr id="206" name="Shape 206"/>
          <p:cNvGraphicFramePr/>
          <p:nvPr/>
        </p:nvGraphicFramePr>
        <p:xfrm>
          <a:off x="495300" y="195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{C6CB963C-627D-4DEB-8DC4-1F41F67C1FB0}</a:tableStyleId>
              </a:tblPr>
              <a:tblGrid>
                <a:gridCol w="1094675"/>
                <a:gridCol w="3971325"/>
                <a:gridCol w="3247675"/>
              </a:tblGrid>
              <a:tr h="539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</a:rPr>
                        <a:t>Type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</a:rPr>
                        <a:t>Anchor element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900"/>
                        <a:t>Resulting URL</a:t>
                      </a:r>
                    </a:p>
                  </a:txBody>
                  <a:tcPr marT="121900" marB="121900" marR="91425" marL="91425"/>
                </a:tc>
              </a:tr>
              <a:tr h="828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Absolute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&lt;a href=”http://mysite.com/test.html”&gt; Test &lt;/a&gt;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http://mysite.com/test.html</a:t>
                      </a:r>
                    </a:p>
                  </a:txBody>
                  <a:tcPr marT="121900" marB="121900" marR="91425" marL="91425"/>
                </a:tc>
              </a:tr>
              <a:tr h="545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Relative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&lt;a href=”</a:t>
                      </a:r>
                      <a:r>
                        <a:rPr b="1" lang="en-US" sz="190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test.html”&gt; Test &lt;/a&gt;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http://mysite.com/test.html</a:t>
                      </a:r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  <p:sp>
        <p:nvSpPr>
          <p:cNvPr id="207" name="Shape 207"/>
          <p:cNvSpPr txBox="1"/>
          <p:nvPr/>
        </p:nvSpPr>
        <p:spPr>
          <a:xfrm>
            <a:off x="500525" y="1514427"/>
            <a:ext cx="33117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Browser URL: </a:t>
            </a:r>
            <a:r>
              <a:rPr b="1" lang="en-US"/>
              <a:t>http://mysite.com/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424325" y="4054428"/>
            <a:ext cx="474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Browser URL:</a:t>
            </a:r>
            <a:r>
              <a:rPr lang="en-US"/>
              <a:t> </a:t>
            </a:r>
            <a:r>
              <a:rPr b="1" lang="en-US"/>
              <a:t>http://mysite.com/examples/</a:t>
            </a:r>
          </a:p>
        </p:txBody>
      </p:sp>
      <p:graphicFrame>
        <p:nvGraphicFramePr>
          <p:cNvPr id="209" name="Shape 209"/>
          <p:cNvGraphicFramePr/>
          <p:nvPr/>
        </p:nvGraphicFramePr>
        <p:xfrm>
          <a:off x="495300" y="441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{C6CB963C-627D-4DEB-8DC4-1F41F67C1FB0}</a:tableStyleId>
              </a:tblPr>
              <a:tblGrid>
                <a:gridCol w="1094675"/>
                <a:gridCol w="3712975"/>
                <a:gridCol w="3506025"/>
              </a:tblGrid>
              <a:tr h="539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</a:rPr>
                        <a:t>Type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</a:rPr>
                        <a:t>Anchor element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900"/>
                        <a:t>Resulting URL</a:t>
                      </a:r>
                    </a:p>
                  </a:txBody>
                  <a:tcPr marT="121900" marB="121900" marR="91425" marL="91425"/>
                </a:tc>
              </a:tr>
              <a:tr h="828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Absolute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&lt;a href=”http://mysite.com/test.html”&gt; Test &lt;/a&gt;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http://mysite.com/test.html</a:t>
                      </a:r>
                    </a:p>
                  </a:txBody>
                  <a:tcPr marT="121900" marB="121900" marR="91425" marL="91425"/>
                </a:tc>
              </a:tr>
              <a:tr h="545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Relative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&lt;a href=”</a:t>
                      </a:r>
                      <a:r>
                        <a:rPr b="1" lang="en-US" sz="190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test.html”&gt; Test &lt;/a&gt;</a:t>
                      </a:r>
                    </a:p>
                  </a:txBody>
                  <a:tcPr marT="121900" marB="12190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900"/>
                        <a:t>http://mysite.com/test.html</a:t>
                      </a:r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Virtual vs Physical path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Virtual → /example/1.html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Physical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Windows → C:\Site\test.com\example\1.html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Unix → /var/www/test.com/example/1.html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F0000"/>
                </a:solidFill>
              </a:rPr>
              <a:t>Note:  Add a trailing slash to subfolder references, ie: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http://goto.com/test/</a:t>
            </a:r>
            <a:r>
              <a:rPr lang="en-US" sz="2400">
                <a:solidFill>
                  <a:srgbClr val="FF0000"/>
                </a:solidFill>
              </a:rPr>
              <a:t>, reduces from 2 to 1 requests to the server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HTML Elements</a:t>
            </a:r>
          </a:p>
        </p:txBody>
      </p:sp>
      <p:sp>
        <p:nvSpPr>
          <p:cNvPr id="222" name="Shape 2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Common HTML Elements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12954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Comments → &lt;!-- comment here --&gt;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Doctype → it's optional in some cases, it defaults to HTML5, but it's recommended to include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Required Elements → html, body, head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Headings → h1 to h6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Text Related →	p, span, pre, br, b, i, strong, italic, ul, ol, li,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Wrappers → div, fieldset, 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Media → iframe, img, a, form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Form → input, button, label, textarea, select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Not common but important elements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&lt;head&gt; tag has: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&lt;title&gt; → Page title, very important for SEO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&lt;base&gt; → All relative url will use this as base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Courier New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ie: &lt;base href=”http://google.com/” /&gt;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&lt;style&gt; → Add CSS to the document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&lt;meta&gt; → Meta tags (keywords), important for SEO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="http://www.google.com/logos/doodles/2015/first-day-of-fall-2015-northern-hemisphere-6003706315145216-thp.png" property="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og:image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"&gt;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&lt;link&gt; → links the HTML with external document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&lt;link rel="stylesheet" type="text/css" href="mystyle.css"&gt;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HTML special details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entities, encoding, conditional comments, bookmarks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HTML bookmarks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Add an id attribute to an anchor element: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&lt;a id="tips"&gt;Useful Tips Section&lt;/a&gt;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Create link to that section on the same doc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&lt;a href="#tips"&gt;Visit the Useful Tips Section&lt;/a&gt;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An external link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&lt;a href="http://goto.com/html_links.htm#tips"&gt;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Visit the Useful Tips Section&lt;/a&gt;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Conditional Comments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Available only for IE (ver 10 and below only)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Identifies a portion of HTML to be created if condition matches.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Examples: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&lt;![if lt IE 8]&gt;</a:t>
            </a:r>
            <a:br>
              <a:rPr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&lt;p&gt;Please upgrade to Internet Explorer version 8.&lt;/p&gt;</a:t>
            </a:r>
            <a:br>
              <a:rPr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&lt;![endif]&gt;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&lt;!--[if IE 8]&gt;</a:t>
            </a:r>
            <a:br>
              <a:rPr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&lt;p&gt;Welcome to Internet Explorer 8.&lt;/p&gt;</a:t>
            </a:r>
            <a:br>
              <a:rPr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&lt;![endif]--&gt;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HTML entities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Reserved and special characters could be represented as an HTML entity.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Entities format: 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&amp;entity_name; </a:t>
            </a:r>
            <a:r>
              <a:rPr lang="en-US"/>
              <a:t>or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&amp;#entity_number;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When to use them: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Lets say you want to put this text in a p: “X &lt; Y”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At your HTML you try: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&lt;p&gt; X &lt; y &lt;/p&gt;</a:t>
            </a:r>
            <a:r>
              <a:rPr lang="en-US"/>
              <a:t> (see the issue?)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You will convert that to: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&lt;p&gt; X &amp;lt; Y &lt;/p&gt;</a:t>
            </a:r>
            <a:r>
              <a:rPr lang="en-US"/>
              <a:t> using entities.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HyperText Markup Language is the standard markup language used to create web pages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Its written in form of HTML elements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purpose of the Web Browser is to read HTML documents</a:t>
            </a: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What’s HTML?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Encoding (Character Encoding)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ASCII, first character encoding. 127 different alphanumeric characters that could be used on the internet.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Supported numbers (0-9),letters (A-Z), and some special characters like ! $ + - ( ) @ &lt; &gt; 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ANSI (Windows-1252) was the default character set for Windows (up to Windows 95). It supported 256 different codes.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...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ISO-8859-1, (extension to ASCII), was the default character set for HTML 4. It also supported 256 different codes.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Because ANSI and ISO was too limited, the default character encoding was changed to Unicode (UTF-8) in HTML5.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Unicode covers (almost) all the characters and symbols in the world.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Charset tag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To determine the charset of the doc: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HTML 4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&lt;meta http-equiv="Content-Type" content="text/html;charset=ISO-8859-1"&gt;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HTML 5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&lt;meta charset="UTF-8"&gt;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Forms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html elements, HTTP verbs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HTML elements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form attributes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-US"/>
              <a:t>action</a:t>
            </a:r>
            <a:r>
              <a:rPr lang="en-US"/>
              <a:t>: defines which url will receive the request upon submission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-US"/>
              <a:t>method</a:t>
            </a:r>
            <a:r>
              <a:rPr lang="en-US"/>
              <a:t>: defines the HTTP verb to submit on the request, values (post or get)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form, input(text,password,submit, reset, radio, checkbox, hidden, email, phone), select, label, textarea, button,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 Verbs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Existent verbs: PUT, POST, GET, DELETE, PATCH, HEAD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Most common in forms: GET or POST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POST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Data is included in the body of the request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Not “visible” to users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Data is included in the query string (URL)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Has a max limit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his image rendered as PNG in"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625" y="2446425"/>
            <a:ext cx="3332750" cy="33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More Global Attributes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data-*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draggable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contextmenu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dropzone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hidden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spellcheck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translate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contenteditable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New HTML elements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Semantic tags like: header, footer, section, article.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New Input types: number, date, time, calendar, range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New graphic elements: &lt;canvas&gt;, svg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Multimedia elements: &lt;audio&gt;, video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New HTML APIs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Localstorage, SessionStorage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Drag and Drop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Geolocation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Web Workers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App Cache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Server Side Events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cont ...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Development its on going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Describes the </a:t>
            </a:r>
            <a:r>
              <a:rPr b="1" lang="en-US"/>
              <a:t>structure</a:t>
            </a:r>
            <a:r>
              <a:rPr lang="en-US"/>
              <a:t> of a website semantically along with </a:t>
            </a:r>
            <a:r>
              <a:rPr b="1" lang="en-US"/>
              <a:t>hints</a:t>
            </a:r>
            <a:r>
              <a:rPr lang="en-US"/>
              <a:t> of presentation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It's a </a:t>
            </a:r>
            <a:r>
              <a:rPr b="1" lang="en-US"/>
              <a:t>markup</a:t>
            </a:r>
            <a:r>
              <a:rPr lang="en-US"/>
              <a:t> instead of a programming language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HTML history</a:t>
            </a:r>
          </a:p>
        </p:txBody>
      </p:sp>
      <p:pic>
        <p:nvPicPr>
          <p:cNvPr descr="html-html5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262266"/>
            <a:ext cx="8397726" cy="158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HTML elements structure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/>
              <a:t>&lt;</a:t>
            </a:r>
            <a:r>
              <a:rPr b="1" lang="en-US" sz="4800"/>
              <a:t>tag</a:t>
            </a:r>
            <a:r>
              <a:rPr lang="en-US" sz="4800"/>
              <a:t> attribute1=”value” attribute2=”...”&gt;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4800"/>
              <a:t>innerHTML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4800"/>
              <a:t>&lt;/</a:t>
            </a:r>
            <a:r>
              <a:rPr b="1" lang="en-US" sz="4800"/>
              <a:t>tag</a:t>
            </a:r>
            <a:r>
              <a:rPr lang="en-US" sz="4800"/>
              <a:t>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HTML elements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Are the building blocks of 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Are keywords surrounded by angle brackets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Can represent text, input fields, style, page properties, images, objects, links, headings.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HTML elements = HTML tags (usually), strictly speaking, an HTML element is everything between the start and the end of the </a:t>
            </a:r>
            <a:r>
              <a:rPr b="1" lang="en-US"/>
              <a:t>HTML tag</a:t>
            </a:r>
            <a:r>
              <a:rPr lang="en-US"/>
              <a:t>, including the tags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815825" y="2746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HTML elements structure rules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Elements should have open and close tags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Tags can have more than one property (attribute)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There are some predefined attributes for each different tag type. ie: href, src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HTML elements can be nested in other elements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...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Element content is everything between the open and close tag.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Some HTML elements has no content, ie: &lt;br /&gt;, &lt;hr /&gt;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Most HTML elements can be nested (contain others HTML elements in their content)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Tags are not case sensitive (XHTML requires lowercase)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