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7" r:id="rId5"/>
    <p:sldId id="256" r:id="rId6"/>
    <p:sldId id="258" r:id="rId7"/>
    <p:sldId id="259" r:id="rId8"/>
    <p:sldId id="260" r:id="rId9"/>
    <p:sldId id="261" r:id="rId10"/>
    <p:sldId id="262" r:id="rId11"/>
    <p:sldId id="263" r:id="rId12"/>
    <p:sldId id="264" r:id="rId13"/>
    <p:sldId id="266"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3E0"/>
    <a:srgbClr val="F9F6F1"/>
    <a:srgbClr val="F5DEB3"/>
    <a:srgbClr val="5C4033"/>
    <a:srgbClr val="556B2F"/>
    <a:srgbClr val="D3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77" d="100"/>
          <a:sy n="77"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B41D-9255-214D-A764-7FB31FE4A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71EE35-E54F-891D-EEE9-168D7D15F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02000B-C4D8-7462-3AA6-2C31CDD016F4}"/>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5" name="Footer Placeholder 4">
            <a:extLst>
              <a:ext uri="{FF2B5EF4-FFF2-40B4-BE49-F238E27FC236}">
                <a16:creationId xmlns:a16="http://schemas.microsoft.com/office/drawing/2014/main" id="{EE99DC71-E059-7FCE-277F-FE12E7C0F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29C30-9DD4-8851-A352-D07AA0E9EB4C}"/>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453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0CA9-85F1-21BC-B342-AE2FFC256E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12867D-B3F4-3A22-15DF-84966E92A6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856CE-6F78-4806-C1AE-3D52523C3F48}"/>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5" name="Footer Placeholder 4">
            <a:extLst>
              <a:ext uri="{FF2B5EF4-FFF2-40B4-BE49-F238E27FC236}">
                <a16:creationId xmlns:a16="http://schemas.microsoft.com/office/drawing/2014/main" id="{84B01D58-FAB7-3A2C-5C71-CB91D92D8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32CB4-8603-6814-6F38-90C8E8AF0441}"/>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542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9D257-996A-A6CF-E85E-DCFAFE5D5D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954D1F-F74C-4E46-8F92-2AAF63F11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93BC3-7E97-D218-17DB-08AEC888D158}"/>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5" name="Footer Placeholder 4">
            <a:extLst>
              <a:ext uri="{FF2B5EF4-FFF2-40B4-BE49-F238E27FC236}">
                <a16:creationId xmlns:a16="http://schemas.microsoft.com/office/drawing/2014/main" id="{62BAB0F9-EAD9-DE88-43ED-7880C3B21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2DD6A-7BDF-1EE1-77E2-4C4A466FCEFA}"/>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217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BE1F-072C-AF02-3023-165729EF1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50632-61AF-3AC2-7B8E-FA46DF518D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A5541-0709-2A3C-16FB-E2933D4E8085}"/>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5" name="Footer Placeholder 4">
            <a:extLst>
              <a:ext uri="{FF2B5EF4-FFF2-40B4-BE49-F238E27FC236}">
                <a16:creationId xmlns:a16="http://schemas.microsoft.com/office/drawing/2014/main" id="{59241266-217A-9EFB-D71C-D5202BD18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C8CAA-32CF-DB99-EE9D-69941D4CEE3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641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62DB-119F-E2C5-EE51-207E05C9D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CA264-917C-CC2D-38CD-19C8251C6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0ACB3-CBC3-D54F-B48D-C4EA365532D8}"/>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5" name="Footer Placeholder 4">
            <a:extLst>
              <a:ext uri="{FF2B5EF4-FFF2-40B4-BE49-F238E27FC236}">
                <a16:creationId xmlns:a16="http://schemas.microsoft.com/office/drawing/2014/main" id="{75CC9997-DF96-0434-B5CA-44B7D432A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3D76F-295F-09CA-1E0A-935188E683D7}"/>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4923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DABC-0456-A2CC-7C41-FFFF78F49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C2F31-099D-87F6-3CED-EC1D86E14C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750E0-264C-D676-04E1-9DCBA5E7A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6F27A-A19C-72B1-85DB-334053AB689A}"/>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6" name="Footer Placeholder 5">
            <a:extLst>
              <a:ext uri="{FF2B5EF4-FFF2-40B4-BE49-F238E27FC236}">
                <a16:creationId xmlns:a16="http://schemas.microsoft.com/office/drawing/2014/main" id="{B0107E8A-FC01-D545-9F81-A6D57BB8B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E6436-2C9F-C1D1-507A-DBF6C3A47119}"/>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3871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3CCC-42E5-1A41-C8F2-38BF88160A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2B1167-D5DD-1EE3-B837-15ACC3E77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0AFF7-1270-13EE-D05B-CC5F16782B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B42999-AA2F-9A8A-477B-238377135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05B82-1887-BD2F-767D-29B13EC9C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6C88D3-F72D-F14F-FF5B-B5A503087623}"/>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8" name="Footer Placeholder 7">
            <a:extLst>
              <a:ext uri="{FF2B5EF4-FFF2-40B4-BE49-F238E27FC236}">
                <a16:creationId xmlns:a16="http://schemas.microsoft.com/office/drawing/2014/main" id="{A5C720C7-021C-FE22-BA05-E4DB0A593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8501D-5259-7C60-4F1E-9CFF1A2CF87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2632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AADA-4627-7C26-1C8C-DFF0CA648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FFEB5-DA20-A192-C4DC-1496B5D7F9A8}"/>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4" name="Footer Placeholder 3">
            <a:extLst>
              <a:ext uri="{FF2B5EF4-FFF2-40B4-BE49-F238E27FC236}">
                <a16:creationId xmlns:a16="http://schemas.microsoft.com/office/drawing/2014/main" id="{B3CD4FC3-B5ED-B7D4-0D6F-EEC07A5864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471779-D320-E8E7-3A33-C444155CEDA7}"/>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3869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B19B3-3A07-45D1-F1DC-67EF315A5C8D}"/>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3" name="Footer Placeholder 2">
            <a:extLst>
              <a:ext uri="{FF2B5EF4-FFF2-40B4-BE49-F238E27FC236}">
                <a16:creationId xmlns:a16="http://schemas.microsoft.com/office/drawing/2014/main" id="{E1D2CE21-1E9E-84E7-B4F1-1F6298AC38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DE88ED-B332-030F-460E-A856F328BEF3}"/>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3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5DEE-7012-2C06-150D-C66F12328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27DAEB-5985-6DBD-DE5D-508FA4BC4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5A30E9-6145-29D1-4544-975AB3DD5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80816-DC14-0765-4D06-7C99755ED58E}"/>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6" name="Footer Placeholder 5">
            <a:extLst>
              <a:ext uri="{FF2B5EF4-FFF2-40B4-BE49-F238E27FC236}">
                <a16:creationId xmlns:a16="http://schemas.microsoft.com/office/drawing/2014/main" id="{7740A3B0-DE51-2054-C275-207B2DB52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59AD8-8655-ED37-6F4D-A751021AF121}"/>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5364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4872-C269-0A91-C847-953DEE7F7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125593-B82D-7C8E-B2F0-1EBB19A1E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A3371E-4F95-82E9-42CB-7A53611E4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68CDF-6B86-96AB-7F68-DCF5AC024B5D}"/>
              </a:ext>
            </a:extLst>
          </p:cNvPr>
          <p:cNvSpPr>
            <a:spLocks noGrp="1"/>
          </p:cNvSpPr>
          <p:nvPr>
            <p:ph type="dt" sz="half" idx="10"/>
          </p:nvPr>
        </p:nvSpPr>
        <p:spPr/>
        <p:txBody>
          <a:bodyPr/>
          <a:lstStyle/>
          <a:p>
            <a:fld id="{37A2730A-859E-B540-ADF3-E97069AD1FDB}" type="datetimeFigureOut">
              <a:rPr lang="en-US" smtClean="0"/>
              <a:t>9/9/2024</a:t>
            </a:fld>
            <a:endParaRPr lang="en-US"/>
          </a:p>
        </p:txBody>
      </p:sp>
      <p:sp>
        <p:nvSpPr>
          <p:cNvPr id="6" name="Footer Placeholder 5">
            <a:extLst>
              <a:ext uri="{FF2B5EF4-FFF2-40B4-BE49-F238E27FC236}">
                <a16:creationId xmlns:a16="http://schemas.microsoft.com/office/drawing/2014/main" id="{70E3B093-8574-AD68-25F1-C32C67EFC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B2383-1255-6B2E-1E60-23C0E59EE1B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6030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E31BE-AD53-1C64-BDF7-3F2C19CA8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D5E251-3461-F38A-A2A9-4732CC803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C0197-B39E-AB7F-3B3A-D02DB69B8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9/9/2024</a:t>
            </a:fld>
            <a:endParaRPr lang="en-US"/>
          </a:p>
        </p:txBody>
      </p:sp>
      <p:sp>
        <p:nvSpPr>
          <p:cNvPr id="5" name="Footer Placeholder 4">
            <a:extLst>
              <a:ext uri="{FF2B5EF4-FFF2-40B4-BE49-F238E27FC236}">
                <a16:creationId xmlns:a16="http://schemas.microsoft.com/office/drawing/2014/main" id="{9AA6E221-8E4E-DE92-EC7E-8A27B74D6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1FA63C-1988-D27F-EA2B-D87101686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777962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app.powerbi.com/view?r=eyJrIjoiYWQwMTk0MGMtNTg2NS00ZDE0LTg2MTMtYTVjYjc3YTY5MTliIiwidCI6ImRmODY3OWNkLWE4MGUtNDVkOC05OWFjLWM4M2VkN2ZmOTVhMCJ9"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app.powerbi.com/view?r=eyJrIjoiYWQwMTk0MGMtNTg2NS00ZDE0LTg2MTMtYTVjYjc3YTY5MTliIiwidCI6ImRmODY3OWNkLWE4MGUtNDVkOC05OWFjLWM4M2VkN2ZmOTVhMCJ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app.powerbi.com/view?r=eyJrIjoiYWQwMTk0MGMtNTg2NS00ZDE0LTg2MTMtYTVjYjc3YTY5MTliIiwidCI6ImRmODY3OWNkLWE4MGUtNDVkOC05OWFjLWM4M2VkN2ZmOTVhMCJ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s://app.powerbi.com/view?r=eyJrIjoiYWQwMTk0MGMtNTg2NS00ZDE0LTg2MTMtYTVjYjc3YTY5MTliIiwidCI6ImRmODY3OWNkLWE4MGUtNDVkOC05OWFjLWM4M2VkN2ZmOTVhMCJ9"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app.powerbi.com/view?r=eyJrIjoiYWQwMTk0MGMtNTg2NS00ZDE0LTg2MTMtYTVjYjc3YTY5MTliIiwidCI6ImRmODY3OWNkLWE4MGUtNDVkOC05OWFjLWM4M2VkN2ZmOTVhMCJ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EB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E3F14A-368B-FDFB-6AEE-65AB579BE98D}"/>
              </a:ext>
            </a:extLst>
          </p:cNvPr>
          <p:cNvSpPr>
            <a:spLocks noGrp="1"/>
          </p:cNvSpPr>
          <p:nvPr>
            <p:ph type="ctrTitle"/>
          </p:nvPr>
        </p:nvSpPr>
        <p:spPr>
          <a:xfrm>
            <a:off x="3754240" y="2743200"/>
            <a:ext cx="8080513" cy="1371600"/>
          </a:xfrm>
        </p:spPr>
        <p:txBody>
          <a:bodyPr anchor="ctr">
            <a:noAutofit/>
          </a:bodyPr>
          <a:lstStyle/>
          <a:p>
            <a:r>
              <a:rPr lang="en-US" sz="6600" b="1">
                <a:solidFill>
                  <a:srgbClr val="D32F2F"/>
                </a:solidFill>
                <a:latin typeface="Impact" panose="020B0806030902050204" pitchFamily="34" charset="0"/>
              </a:rPr>
              <a:t>PIZZA SALES ANALYSIS</a:t>
            </a:r>
          </a:p>
        </p:txBody>
      </p:sp>
      <p:pic>
        <p:nvPicPr>
          <p:cNvPr id="18" name="Picture 17">
            <a:extLst>
              <a:ext uri="{FF2B5EF4-FFF2-40B4-BE49-F238E27FC236}">
                <a16:creationId xmlns:a16="http://schemas.microsoft.com/office/drawing/2014/main" id="{1ABA2618-DC71-53D2-C69E-E418E42799E6}"/>
              </a:ext>
            </a:extLst>
          </p:cNvPr>
          <p:cNvPicPr>
            <a:picLocks noChangeAspect="1"/>
          </p:cNvPicPr>
          <p:nvPr/>
        </p:nvPicPr>
        <p:blipFill>
          <a:blip r:embed="rId2"/>
          <a:stretch>
            <a:fillRect/>
          </a:stretch>
        </p:blipFill>
        <p:spPr>
          <a:xfrm>
            <a:off x="42653" y="1873526"/>
            <a:ext cx="4715442" cy="3110948"/>
          </a:xfrm>
          <a:prstGeom prst="rect">
            <a:avLst/>
          </a:prstGeom>
        </p:spPr>
      </p:pic>
      <p:sp>
        <p:nvSpPr>
          <p:cNvPr id="35" name="TextBox 34">
            <a:extLst>
              <a:ext uri="{FF2B5EF4-FFF2-40B4-BE49-F238E27FC236}">
                <a16:creationId xmlns:a16="http://schemas.microsoft.com/office/drawing/2014/main" id="{7CA8169F-EE9C-FF9D-9121-92B1CDC9BF6B}"/>
              </a:ext>
            </a:extLst>
          </p:cNvPr>
          <p:cNvSpPr txBox="1"/>
          <p:nvPr/>
        </p:nvSpPr>
        <p:spPr>
          <a:xfrm>
            <a:off x="8674111" y="3681660"/>
            <a:ext cx="3201902" cy="369332"/>
          </a:xfrm>
          <a:prstGeom prst="rect">
            <a:avLst/>
          </a:prstGeom>
          <a:noFill/>
        </p:spPr>
        <p:txBody>
          <a:bodyPr wrap="none" rtlCol="0">
            <a:spAutoFit/>
          </a:bodyPr>
          <a:lstStyle/>
          <a:p>
            <a:r>
              <a:rPr lang="en-US" b="1">
                <a:solidFill>
                  <a:srgbClr val="5C4033"/>
                </a:solidFill>
              </a:rPr>
              <a:t>Presented By: Zay Yar Htay</a:t>
            </a:r>
          </a:p>
        </p:txBody>
      </p:sp>
      <p:sp>
        <p:nvSpPr>
          <p:cNvPr id="36" name="TextBox 35">
            <a:extLst>
              <a:ext uri="{FF2B5EF4-FFF2-40B4-BE49-F238E27FC236}">
                <a16:creationId xmlns:a16="http://schemas.microsoft.com/office/drawing/2014/main" id="{9EB0467F-48FF-38BC-4AE6-5A1C06816824}"/>
              </a:ext>
            </a:extLst>
          </p:cNvPr>
          <p:cNvSpPr txBox="1"/>
          <p:nvPr/>
        </p:nvSpPr>
        <p:spPr>
          <a:xfrm>
            <a:off x="9750424" y="6404187"/>
            <a:ext cx="1394100" cy="369332"/>
          </a:xfrm>
          <a:prstGeom prst="rect">
            <a:avLst/>
          </a:prstGeom>
          <a:noFill/>
        </p:spPr>
        <p:txBody>
          <a:bodyPr wrap="none" rtlCol="0">
            <a:spAutoFit/>
          </a:bodyPr>
          <a:lstStyle/>
          <a:p>
            <a:r>
              <a:rPr lang="en-US" b="1">
                <a:solidFill>
                  <a:srgbClr val="5C4033"/>
                </a:solidFill>
              </a:rPr>
              <a:t>Tools Used</a:t>
            </a:r>
          </a:p>
        </p:txBody>
      </p:sp>
      <p:pic>
        <p:nvPicPr>
          <p:cNvPr id="38" name="Picture 37">
            <a:extLst>
              <a:ext uri="{FF2B5EF4-FFF2-40B4-BE49-F238E27FC236}">
                <a16:creationId xmlns:a16="http://schemas.microsoft.com/office/drawing/2014/main" id="{723FBA6C-3B7A-E623-7ECB-8F635F8DBFD8}"/>
              </a:ext>
            </a:extLst>
          </p:cNvPr>
          <p:cNvPicPr>
            <a:picLocks noChangeAspect="1"/>
          </p:cNvPicPr>
          <p:nvPr/>
        </p:nvPicPr>
        <p:blipFill>
          <a:blip r:embed="rId3"/>
          <a:stretch>
            <a:fillRect/>
          </a:stretch>
        </p:blipFill>
        <p:spPr>
          <a:xfrm>
            <a:off x="11037579" y="6347937"/>
            <a:ext cx="457200" cy="478647"/>
          </a:xfrm>
          <a:prstGeom prst="rect">
            <a:avLst/>
          </a:prstGeom>
        </p:spPr>
      </p:pic>
      <p:pic>
        <p:nvPicPr>
          <p:cNvPr id="39" name="Add-in_Icon" descr="Icon for Microsoft Power BI.">
            <a:extLst>
              <a:ext uri="{FF2B5EF4-FFF2-40B4-BE49-F238E27FC236}">
                <a16:creationId xmlns:a16="http://schemas.microsoft.com/office/drawing/2014/main" id="{CDABBD98-EF4F-AA61-89F1-0A747A1548F6}"/>
              </a:ext>
            </a:extLst>
          </p:cNvPr>
          <p:cNvPicPr/>
          <p:nvPr/>
        </p:nvPicPr>
        <p:blipFill>
          <a:blip r:embed="rId4"/>
          <a:stretch>
            <a:fillRect/>
          </a:stretch>
        </p:blipFill>
        <p:spPr bwMode="auto">
          <a:xfrm>
            <a:off x="11532768" y="6347938"/>
            <a:ext cx="457200" cy="457200"/>
          </a:xfrm>
          <a:prstGeom prst="rect">
            <a:avLst/>
          </a:prstGeom>
          <a:noFill/>
        </p:spPr>
      </p:pic>
      <p:pic>
        <p:nvPicPr>
          <p:cNvPr id="40" name="Picture 39">
            <a:extLst>
              <a:ext uri="{FF2B5EF4-FFF2-40B4-BE49-F238E27FC236}">
                <a16:creationId xmlns:a16="http://schemas.microsoft.com/office/drawing/2014/main" id="{C5E86D6E-D487-C137-1EE0-529FE0300220}"/>
              </a:ext>
            </a:extLst>
          </p:cNvPr>
          <p:cNvPicPr>
            <a:picLocks noChangeAspect="1"/>
          </p:cNvPicPr>
          <p:nvPr/>
        </p:nvPicPr>
        <p:blipFill rotWithShape="1">
          <a:blip r:embed="rId5">
            <a:alphaModFix amt="20000"/>
          </a:blip>
          <a:srcRect l="36087" b="40000"/>
          <a:stretch/>
        </p:blipFill>
        <p:spPr>
          <a:xfrm>
            <a:off x="9940" y="2743201"/>
            <a:ext cx="4383154" cy="4114800"/>
          </a:xfrm>
          <a:prstGeom prst="rect">
            <a:avLst/>
          </a:prstGeom>
        </p:spPr>
      </p:pic>
      <p:pic>
        <p:nvPicPr>
          <p:cNvPr id="41" name="Picture 40">
            <a:extLst>
              <a:ext uri="{FF2B5EF4-FFF2-40B4-BE49-F238E27FC236}">
                <a16:creationId xmlns:a16="http://schemas.microsoft.com/office/drawing/2014/main" id="{11A6FC79-6EE8-1296-5AF5-21B67E178982}"/>
              </a:ext>
            </a:extLst>
          </p:cNvPr>
          <p:cNvPicPr>
            <a:picLocks noChangeAspect="1"/>
          </p:cNvPicPr>
          <p:nvPr/>
        </p:nvPicPr>
        <p:blipFill rotWithShape="1">
          <a:blip r:embed="rId5">
            <a:alphaModFix amt="20000"/>
          </a:blip>
          <a:srcRect t="48188" r="33236"/>
          <a:stretch/>
        </p:blipFill>
        <p:spPr>
          <a:xfrm>
            <a:off x="7603436" y="-1"/>
            <a:ext cx="4578624" cy="3553239"/>
          </a:xfrm>
          <a:prstGeom prst="rect">
            <a:avLst/>
          </a:prstGeom>
        </p:spPr>
      </p:pic>
      <p:sp>
        <p:nvSpPr>
          <p:cNvPr id="2" name="TextBox 1">
            <a:extLst>
              <a:ext uri="{FF2B5EF4-FFF2-40B4-BE49-F238E27FC236}">
                <a16:creationId xmlns:a16="http://schemas.microsoft.com/office/drawing/2014/main" id="{4CC4021B-D78D-8596-8DDE-5DC9E910A0E9}"/>
              </a:ext>
            </a:extLst>
          </p:cNvPr>
          <p:cNvSpPr txBox="1"/>
          <p:nvPr/>
        </p:nvSpPr>
        <p:spPr>
          <a:xfrm>
            <a:off x="7837290" y="6425677"/>
            <a:ext cx="1947713" cy="323165"/>
          </a:xfrm>
          <a:prstGeom prst="rect">
            <a:avLst/>
          </a:prstGeom>
          <a:noFill/>
        </p:spPr>
        <p:txBody>
          <a:bodyPr wrap="none" rtlCol="0">
            <a:spAutoFit/>
          </a:bodyPr>
          <a:lstStyle/>
          <a:p>
            <a:r>
              <a:rPr lang="en-US" sz="1500" u="sng">
                <a:hlinkClick r:id="rId6"/>
              </a:rPr>
              <a:t>Interactive Report Link</a:t>
            </a:r>
            <a:endParaRPr lang="en-US" sz="1500" u="sng"/>
          </a:p>
        </p:txBody>
      </p:sp>
    </p:spTree>
    <p:extLst>
      <p:ext uri="{BB962C8B-B14F-4D97-AF65-F5344CB8AC3E}">
        <p14:creationId xmlns:p14="http://schemas.microsoft.com/office/powerpoint/2010/main" val="228275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DEB3"/>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A236B2BA-9B4E-B15E-FA27-7944BFBF9777}"/>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0" y="2743200"/>
            <a:ext cx="12192000" cy="1371600"/>
          </a:xfrm>
        </p:spPr>
        <p:txBody>
          <a:bodyPr anchor="ctr">
            <a:noAutofit/>
          </a:bodyPr>
          <a:lstStyle/>
          <a:p>
            <a:r>
              <a:rPr lang="en-US" sz="6600">
                <a:solidFill>
                  <a:srgbClr val="D32F2F"/>
                </a:solidFill>
                <a:latin typeface="Arial Black" panose="020B0A04020102020204" pitchFamily="34" charset="0"/>
              </a:rPr>
              <a:t>THANK YOU</a:t>
            </a:r>
          </a:p>
        </p:txBody>
      </p:sp>
      <p:pic>
        <p:nvPicPr>
          <p:cNvPr id="29" name="Picture 28">
            <a:extLst>
              <a:ext uri="{FF2B5EF4-FFF2-40B4-BE49-F238E27FC236}">
                <a16:creationId xmlns:a16="http://schemas.microsoft.com/office/drawing/2014/main" id="{9D399F7E-5EE4-6F7A-A003-7658469B1863}"/>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spTree>
    <p:extLst>
      <p:ext uri="{BB962C8B-B14F-4D97-AF65-F5344CB8AC3E}">
        <p14:creationId xmlns:p14="http://schemas.microsoft.com/office/powerpoint/2010/main" val="1571757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79095"/>
            <a:ext cx="12192000" cy="5851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Plato Pizza Sales Analysis Interactive report</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DEB3"/>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0" y="1311966"/>
            <a:ext cx="12192000" cy="1371600"/>
          </a:xfrm>
        </p:spPr>
        <p:txBody>
          <a:bodyPr anchor="ctr">
            <a:noAutofit/>
          </a:bodyPr>
          <a:lstStyle/>
          <a:p>
            <a:r>
              <a:rPr lang="en-US" sz="6600">
                <a:solidFill>
                  <a:srgbClr val="D32F2F"/>
                </a:solidFill>
                <a:latin typeface="Arial Black" panose="020B0A04020102020204" pitchFamily="34" charset="0"/>
              </a:rPr>
              <a:t>AGENDA</a:t>
            </a:r>
          </a:p>
        </p:txBody>
      </p:sp>
      <p:sp>
        <p:nvSpPr>
          <p:cNvPr id="5" name="Oval 4">
            <a:extLst>
              <a:ext uri="{FF2B5EF4-FFF2-40B4-BE49-F238E27FC236}">
                <a16:creationId xmlns:a16="http://schemas.microsoft.com/office/drawing/2014/main" id="{B859C038-AD68-B3AB-8FCA-72F5499B3B68}"/>
              </a:ext>
            </a:extLst>
          </p:cNvPr>
          <p:cNvSpPr/>
          <p:nvPr/>
        </p:nvSpPr>
        <p:spPr>
          <a:xfrm>
            <a:off x="5400261" y="2733261"/>
            <a:ext cx="1391478" cy="1391478"/>
          </a:xfrm>
          <a:prstGeom prst="ellipse">
            <a:avLst/>
          </a:prstGeom>
          <a:solidFill>
            <a:srgbClr val="F9F6F1"/>
          </a:solidFill>
          <a:ln w="63500">
            <a:solidFill>
              <a:srgbClr val="5C4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a:solidFill>
                  <a:srgbClr val="D32F2F"/>
                </a:solidFill>
              </a:rPr>
              <a:t>2</a:t>
            </a:r>
          </a:p>
        </p:txBody>
      </p:sp>
      <p:sp>
        <p:nvSpPr>
          <p:cNvPr id="9" name="TextBox 8">
            <a:extLst>
              <a:ext uri="{FF2B5EF4-FFF2-40B4-BE49-F238E27FC236}">
                <a16:creationId xmlns:a16="http://schemas.microsoft.com/office/drawing/2014/main" id="{C94A6D92-4E46-AA88-AB0B-E6D674298088}"/>
              </a:ext>
            </a:extLst>
          </p:cNvPr>
          <p:cNvSpPr txBox="1"/>
          <p:nvPr/>
        </p:nvSpPr>
        <p:spPr>
          <a:xfrm>
            <a:off x="5495034" y="4174434"/>
            <a:ext cx="1201932" cy="369332"/>
          </a:xfrm>
          <a:prstGeom prst="rect">
            <a:avLst/>
          </a:prstGeom>
          <a:noFill/>
        </p:spPr>
        <p:txBody>
          <a:bodyPr wrap="square" rtlCol="0">
            <a:spAutoFit/>
          </a:bodyPr>
          <a:lstStyle/>
          <a:p>
            <a:r>
              <a:rPr lang="en-US" b="1">
                <a:solidFill>
                  <a:srgbClr val="D32F2F"/>
                </a:solidFill>
              </a:rPr>
              <a:t>OBJECTIVE</a:t>
            </a:r>
          </a:p>
        </p:txBody>
      </p:sp>
      <p:sp>
        <p:nvSpPr>
          <p:cNvPr id="13" name="Oval 12">
            <a:extLst>
              <a:ext uri="{FF2B5EF4-FFF2-40B4-BE49-F238E27FC236}">
                <a16:creationId xmlns:a16="http://schemas.microsoft.com/office/drawing/2014/main" id="{D91CEE01-6A1F-E92D-DDA0-9B111FA7F1D0}"/>
              </a:ext>
            </a:extLst>
          </p:cNvPr>
          <p:cNvSpPr/>
          <p:nvPr/>
        </p:nvSpPr>
        <p:spPr>
          <a:xfrm>
            <a:off x="1537252" y="2733261"/>
            <a:ext cx="1391478" cy="1391478"/>
          </a:xfrm>
          <a:prstGeom prst="ellipse">
            <a:avLst/>
          </a:prstGeom>
          <a:solidFill>
            <a:srgbClr val="F9F6F1"/>
          </a:solidFill>
          <a:ln w="63500">
            <a:solidFill>
              <a:srgbClr val="5C4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a:solidFill>
                  <a:srgbClr val="D32F2F"/>
                </a:solidFill>
              </a:rPr>
              <a:t>1</a:t>
            </a:r>
          </a:p>
        </p:txBody>
      </p:sp>
      <p:sp>
        <p:nvSpPr>
          <p:cNvPr id="18" name="TextBox 17">
            <a:extLst>
              <a:ext uri="{FF2B5EF4-FFF2-40B4-BE49-F238E27FC236}">
                <a16:creationId xmlns:a16="http://schemas.microsoft.com/office/drawing/2014/main" id="{D6199B6D-D5AD-CDD3-104F-E60055475E9E}"/>
              </a:ext>
            </a:extLst>
          </p:cNvPr>
          <p:cNvSpPr txBox="1"/>
          <p:nvPr/>
        </p:nvSpPr>
        <p:spPr>
          <a:xfrm>
            <a:off x="1177605" y="4174434"/>
            <a:ext cx="2110771" cy="369332"/>
          </a:xfrm>
          <a:prstGeom prst="rect">
            <a:avLst/>
          </a:prstGeom>
          <a:noFill/>
        </p:spPr>
        <p:txBody>
          <a:bodyPr wrap="none" rtlCol="0">
            <a:spAutoFit/>
          </a:bodyPr>
          <a:lstStyle/>
          <a:p>
            <a:r>
              <a:rPr lang="en-US" b="1">
                <a:solidFill>
                  <a:srgbClr val="D32F2F"/>
                </a:solidFill>
              </a:rPr>
              <a:t>PROJECT OVERVIEW</a:t>
            </a:r>
          </a:p>
        </p:txBody>
      </p:sp>
      <p:sp>
        <p:nvSpPr>
          <p:cNvPr id="23" name="Oval 22">
            <a:extLst>
              <a:ext uri="{FF2B5EF4-FFF2-40B4-BE49-F238E27FC236}">
                <a16:creationId xmlns:a16="http://schemas.microsoft.com/office/drawing/2014/main" id="{DD50302A-6BB5-CCD5-1147-4634872E6A78}"/>
              </a:ext>
            </a:extLst>
          </p:cNvPr>
          <p:cNvSpPr/>
          <p:nvPr/>
        </p:nvSpPr>
        <p:spPr>
          <a:xfrm>
            <a:off x="8995084" y="2733261"/>
            <a:ext cx="1391478" cy="1391478"/>
          </a:xfrm>
          <a:prstGeom prst="ellipse">
            <a:avLst/>
          </a:prstGeom>
          <a:solidFill>
            <a:srgbClr val="F9F6F1"/>
          </a:solidFill>
          <a:ln w="63500">
            <a:solidFill>
              <a:srgbClr val="5C40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a:solidFill>
                  <a:srgbClr val="D32F2F"/>
                </a:solidFill>
              </a:rPr>
              <a:t>3</a:t>
            </a:r>
          </a:p>
        </p:txBody>
      </p:sp>
      <p:sp>
        <p:nvSpPr>
          <p:cNvPr id="24" name="TextBox 23">
            <a:extLst>
              <a:ext uri="{FF2B5EF4-FFF2-40B4-BE49-F238E27FC236}">
                <a16:creationId xmlns:a16="http://schemas.microsoft.com/office/drawing/2014/main" id="{D66E0885-6CD3-D121-8242-F7C5D0A8D4B8}"/>
              </a:ext>
            </a:extLst>
          </p:cNvPr>
          <p:cNvSpPr txBox="1"/>
          <p:nvPr/>
        </p:nvSpPr>
        <p:spPr>
          <a:xfrm>
            <a:off x="8006140" y="4174434"/>
            <a:ext cx="3369365" cy="369332"/>
          </a:xfrm>
          <a:prstGeom prst="rect">
            <a:avLst/>
          </a:prstGeom>
          <a:noFill/>
        </p:spPr>
        <p:txBody>
          <a:bodyPr wrap="square" rtlCol="0">
            <a:spAutoFit/>
          </a:bodyPr>
          <a:lstStyle/>
          <a:p>
            <a:r>
              <a:rPr lang="en-US" b="1">
                <a:solidFill>
                  <a:srgbClr val="D32F2F"/>
                </a:solidFill>
              </a:rPr>
              <a:t>INSIGHTS &amp; RECOMMENCATIONS</a:t>
            </a:r>
          </a:p>
        </p:txBody>
      </p:sp>
      <p:pic>
        <p:nvPicPr>
          <p:cNvPr id="28" name="Picture 27">
            <a:extLst>
              <a:ext uri="{FF2B5EF4-FFF2-40B4-BE49-F238E27FC236}">
                <a16:creationId xmlns:a16="http://schemas.microsoft.com/office/drawing/2014/main" id="{A236B2BA-9B4E-B15E-FA27-7944BFBF9777}"/>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pic>
        <p:nvPicPr>
          <p:cNvPr id="29" name="Picture 28">
            <a:extLst>
              <a:ext uri="{FF2B5EF4-FFF2-40B4-BE49-F238E27FC236}">
                <a16:creationId xmlns:a16="http://schemas.microsoft.com/office/drawing/2014/main" id="{9D399F7E-5EE4-6F7A-A003-7658469B1863}"/>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spTree>
    <p:extLst>
      <p:ext uri="{BB962C8B-B14F-4D97-AF65-F5344CB8AC3E}">
        <p14:creationId xmlns:p14="http://schemas.microsoft.com/office/powerpoint/2010/main" val="82560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DEB3"/>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E885D9-1FEB-0D67-C528-973827272615}"/>
              </a:ext>
            </a:extLst>
          </p:cNvPr>
          <p:cNvSpPr/>
          <p:nvPr/>
        </p:nvSpPr>
        <p:spPr>
          <a:xfrm>
            <a:off x="1" y="0"/>
            <a:ext cx="6096000" cy="6858000"/>
          </a:xfrm>
          <a:prstGeom prst="rect">
            <a:avLst/>
          </a:prstGeom>
          <a:solidFill>
            <a:srgbClr val="F9F6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9940" y="0"/>
            <a:ext cx="6096001" cy="6857999"/>
          </a:xfrm>
        </p:spPr>
        <p:txBody>
          <a:bodyPr anchor="ctr">
            <a:noAutofit/>
          </a:bodyPr>
          <a:lstStyle/>
          <a:p>
            <a:r>
              <a:rPr lang="en-US" sz="6600">
                <a:solidFill>
                  <a:srgbClr val="5C4033"/>
                </a:solidFill>
                <a:latin typeface="Arial Black" panose="020B0A04020102020204" pitchFamily="34" charset="0"/>
              </a:rPr>
              <a:t>PROJECT OVERVIEW</a:t>
            </a:r>
          </a:p>
        </p:txBody>
      </p:sp>
      <p:sp>
        <p:nvSpPr>
          <p:cNvPr id="2" name="TextBox 1">
            <a:extLst>
              <a:ext uri="{FF2B5EF4-FFF2-40B4-BE49-F238E27FC236}">
                <a16:creationId xmlns:a16="http://schemas.microsoft.com/office/drawing/2014/main" id="{27B89A78-1CE5-8397-32BA-66E205409862}"/>
              </a:ext>
            </a:extLst>
          </p:cNvPr>
          <p:cNvSpPr txBox="1"/>
          <p:nvPr/>
        </p:nvSpPr>
        <p:spPr>
          <a:xfrm>
            <a:off x="6559826" y="1166843"/>
            <a:ext cx="5029199" cy="4524315"/>
          </a:xfrm>
          <a:prstGeom prst="rect">
            <a:avLst/>
          </a:prstGeom>
          <a:noFill/>
        </p:spPr>
        <p:txBody>
          <a:bodyPr wrap="square" rtlCol="0">
            <a:spAutoFit/>
          </a:bodyPr>
          <a:lstStyle/>
          <a:p>
            <a:pPr algn="just"/>
            <a:r>
              <a:rPr lang="en-US" sz="2400">
                <a:solidFill>
                  <a:srgbClr val="5C4033"/>
                </a:solidFill>
              </a:rPr>
              <a:t>This project focuses on analyzing sales data from Plato Pizza Place, a fictitious pizza restaurant, to gain insights into customer behavior, order composition, revenue trends, and menu optimization. The dataset, provided by Maven Analytics, includes records of all orders placed over a year, detailing the date and time of each order, the pizzas served, and additional information on pizza types, sizes, prices, and ingredients.</a:t>
            </a:r>
          </a:p>
        </p:txBody>
      </p:sp>
      <p:pic>
        <p:nvPicPr>
          <p:cNvPr id="11" name="Picture 10">
            <a:extLst>
              <a:ext uri="{FF2B5EF4-FFF2-40B4-BE49-F238E27FC236}">
                <a16:creationId xmlns:a16="http://schemas.microsoft.com/office/drawing/2014/main" id="{9C74EE32-9A7E-9E8D-64B6-9DC61B27206C}"/>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pic>
        <p:nvPicPr>
          <p:cNvPr id="12" name="Picture 11">
            <a:extLst>
              <a:ext uri="{FF2B5EF4-FFF2-40B4-BE49-F238E27FC236}">
                <a16:creationId xmlns:a16="http://schemas.microsoft.com/office/drawing/2014/main" id="{41C1D6E6-F4F2-2032-139B-124F1EE0229D}"/>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spTree>
    <p:extLst>
      <p:ext uri="{BB962C8B-B14F-4D97-AF65-F5344CB8AC3E}">
        <p14:creationId xmlns:p14="http://schemas.microsoft.com/office/powerpoint/2010/main" val="115207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DEB3"/>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E885D9-1FEB-0D67-C528-973827272615}"/>
              </a:ext>
            </a:extLst>
          </p:cNvPr>
          <p:cNvSpPr/>
          <p:nvPr/>
        </p:nvSpPr>
        <p:spPr>
          <a:xfrm>
            <a:off x="1" y="0"/>
            <a:ext cx="6096000" cy="6858000"/>
          </a:xfrm>
          <a:prstGeom prst="rect">
            <a:avLst/>
          </a:prstGeom>
          <a:solidFill>
            <a:srgbClr val="F9F6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9940" y="0"/>
            <a:ext cx="6096001" cy="6857999"/>
          </a:xfrm>
        </p:spPr>
        <p:txBody>
          <a:bodyPr anchor="ctr">
            <a:noAutofit/>
          </a:bodyPr>
          <a:lstStyle/>
          <a:p>
            <a:r>
              <a:rPr lang="en-US" sz="6600">
                <a:solidFill>
                  <a:srgbClr val="5C4033"/>
                </a:solidFill>
                <a:latin typeface="Arial Black" panose="020B0A04020102020204" pitchFamily="34" charset="0"/>
              </a:rPr>
              <a:t>OBJECTIVE</a:t>
            </a:r>
          </a:p>
        </p:txBody>
      </p:sp>
      <p:sp>
        <p:nvSpPr>
          <p:cNvPr id="2" name="TextBox 1">
            <a:extLst>
              <a:ext uri="{FF2B5EF4-FFF2-40B4-BE49-F238E27FC236}">
                <a16:creationId xmlns:a16="http://schemas.microsoft.com/office/drawing/2014/main" id="{27B89A78-1CE5-8397-32BA-66E205409862}"/>
              </a:ext>
            </a:extLst>
          </p:cNvPr>
          <p:cNvSpPr txBox="1"/>
          <p:nvPr/>
        </p:nvSpPr>
        <p:spPr>
          <a:xfrm>
            <a:off x="6559826" y="1351508"/>
            <a:ext cx="5029199" cy="4154984"/>
          </a:xfrm>
          <a:prstGeom prst="rect">
            <a:avLst/>
          </a:prstGeom>
          <a:noFill/>
        </p:spPr>
        <p:txBody>
          <a:bodyPr wrap="square" rtlCol="0">
            <a:spAutoFit/>
          </a:bodyPr>
          <a:lstStyle/>
          <a:p>
            <a:pPr algn="just"/>
            <a:r>
              <a:rPr lang="en-US" sz="2400">
                <a:solidFill>
                  <a:srgbClr val="5C4033"/>
                </a:solidFill>
              </a:rPr>
              <a:t>This project aimed to provide actionable insights that could guide Plato Pizza Place's strategic decisions, from optimizing the menu to enhancing customer engagement. The analysis focused on understanding </a:t>
            </a:r>
            <a:r>
              <a:rPr lang="en-US" sz="2400" b="1">
                <a:solidFill>
                  <a:srgbClr val="5C4033"/>
                </a:solidFill>
              </a:rPr>
              <a:t>daily customer traffic, identifying peak hours, determining bestselling and underperforming pizzas, and assessing revenue patterns</a:t>
            </a:r>
            <a:r>
              <a:rPr lang="en-US" sz="2400">
                <a:solidFill>
                  <a:srgbClr val="5C4033"/>
                </a:solidFill>
              </a:rPr>
              <a:t> to uncover potential seasonality in sales.</a:t>
            </a:r>
          </a:p>
        </p:txBody>
      </p:sp>
      <p:pic>
        <p:nvPicPr>
          <p:cNvPr id="5" name="Picture 4">
            <a:extLst>
              <a:ext uri="{FF2B5EF4-FFF2-40B4-BE49-F238E27FC236}">
                <a16:creationId xmlns:a16="http://schemas.microsoft.com/office/drawing/2014/main" id="{773F8998-E5B8-BF93-E11B-1D52648D1214}"/>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pic>
        <p:nvPicPr>
          <p:cNvPr id="6" name="Picture 5">
            <a:extLst>
              <a:ext uri="{FF2B5EF4-FFF2-40B4-BE49-F238E27FC236}">
                <a16:creationId xmlns:a16="http://schemas.microsoft.com/office/drawing/2014/main" id="{4FD317B5-755E-5C8D-217A-A7EC1A8F91E0}"/>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spTree>
    <p:extLst>
      <p:ext uri="{BB962C8B-B14F-4D97-AF65-F5344CB8AC3E}">
        <p14:creationId xmlns:p14="http://schemas.microsoft.com/office/powerpoint/2010/main" val="31778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E885D9-1FEB-0D67-C528-973827272615}"/>
              </a:ext>
            </a:extLst>
          </p:cNvPr>
          <p:cNvSpPr/>
          <p:nvPr/>
        </p:nvSpPr>
        <p:spPr>
          <a:xfrm>
            <a:off x="1" y="0"/>
            <a:ext cx="6096000" cy="6858000"/>
          </a:xfrm>
          <a:prstGeom prst="rect">
            <a:avLst/>
          </a:prstGeom>
          <a:solidFill>
            <a:srgbClr val="FAF3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9940" y="89452"/>
            <a:ext cx="6096001" cy="477078"/>
          </a:xfrm>
        </p:spPr>
        <p:txBody>
          <a:bodyPr anchor="ctr">
            <a:noAutofit/>
          </a:bodyPr>
          <a:lstStyle/>
          <a:p>
            <a:r>
              <a:rPr lang="en-US" sz="2400">
                <a:solidFill>
                  <a:srgbClr val="5C4033"/>
                </a:solidFill>
                <a:latin typeface="Arial Black" panose="020B0A04020102020204" pitchFamily="34" charset="0"/>
              </a:rPr>
              <a:t>INSIGHTS &amp; RECOMMENCATION</a:t>
            </a:r>
            <a:endParaRPr lang="en-US" sz="4400">
              <a:solidFill>
                <a:srgbClr val="5C4033"/>
              </a:solidFill>
              <a:latin typeface="Arial Black" panose="020B0A04020102020204" pitchFamily="34" charset="0"/>
            </a:endParaRPr>
          </a:p>
        </p:txBody>
      </p:sp>
      <p:sp>
        <p:nvSpPr>
          <p:cNvPr id="2" name="TextBox 1">
            <a:extLst>
              <a:ext uri="{FF2B5EF4-FFF2-40B4-BE49-F238E27FC236}">
                <a16:creationId xmlns:a16="http://schemas.microsoft.com/office/drawing/2014/main" id="{27B89A78-1CE5-8397-32BA-66E205409862}"/>
              </a:ext>
            </a:extLst>
          </p:cNvPr>
          <p:cNvSpPr txBox="1"/>
          <p:nvPr/>
        </p:nvSpPr>
        <p:spPr>
          <a:xfrm>
            <a:off x="6096000" y="628234"/>
            <a:ext cx="6086060" cy="5601533"/>
          </a:xfrm>
          <a:prstGeom prst="rect">
            <a:avLst/>
          </a:prstGeom>
          <a:noFill/>
        </p:spPr>
        <p:txBody>
          <a:bodyPr wrap="square" rtlCol="0">
            <a:spAutoFit/>
          </a:bodyPr>
          <a:lstStyle/>
          <a:p>
            <a:pPr algn="l"/>
            <a:r>
              <a:rPr lang="en-US" sz="1500" b="1" i="0">
                <a:solidFill>
                  <a:srgbClr val="5C4033"/>
                </a:solidFill>
                <a:effectLst/>
                <a:latin typeface="Arial" panose="020B0604020202020204" pitchFamily="34" charset="0"/>
                <a:cs typeface="Arial" panose="020B0604020202020204" pitchFamily="34" charset="0"/>
              </a:rPr>
              <a:t>How many customers do we have each day?</a:t>
            </a:r>
          </a:p>
          <a:p>
            <a:pPr algn="l"/>
            <a:endParaRPr lang="en-US" sz="1300" b="1" i="0">
              <a:solidFill>
                <a:srgbClr val="5C4033"/>
              </a:solidFill>
              <a:effectLst/>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Insight</a:t>
            </a:r>
          </a:p>
          <a:p>
            <a:pPr algn="l"/>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Daily Customer Variation:</a:t>
            </a:r>
            <a:r>
              <a:rPr lang="en-US" sz="1200" b="0" i="0">
                <a:solidFill>
                  <a:srgbClr val="5C4033"/>
                </a:solidFill>
                <a:effectLst/>
                <a:latin typeface="Arial" panose="020B0604020202020204" pitchFamily="34" charset="0"/>
                <a:cs typeface="Arial" panose="020B0604020202020204" pitchFamily="34" charset="0"/>
              </a:rPr>
              <a:t> The data reveals a fluctuation in daily customer numbers, ranging from a low of 27 customers to a high of 115 customers. Key observations include:</a:t>
            </a:r>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Average Daily Customers:</a:t>
            </a:r>
            <a:r>
              <a:rPr lang="en-US" sz="1200" b="0" i="0">
                <a:solidFill>
                  <a:srgbClr val="5C4033"/>
                </a:solidFill>
                <a:effectLst/>
                <a:latin typeface="Arial" panose="020B0604020202020204" pitchFamily="34" charset="0"/>
                <a:cs typeface="Arial" panose="020B0604020202020204" pitchFamily="34" charset="0"/>
              </a:rPr>
              <a:t> Most days see between 50 to 70 customers.</a:t>
            </a:r>
          </a:p>
          <a:p>
            <a:pPr algn="just"/>
            <a:r>
              <a:rPr lang="en-US" sz="1200" b="1" i="0">
                <a:solidFill>
                  <a:srgbClr val="5C4033"/>
                </a:solidFill>
                <a:effectLst/>
                <a:latin typeface="Arial" panose="020B0604020202020204" pitchFamily="34" charset="0"/>
                <a:cs typeface="Arial" panose="020B0604020202020204" pitchFamily="34" charset="0"/>
              </a:rPr>
              <a:t>High Traffic Days:</a:t>
            </a:r>
            <a:r>
              <a:rPr lang="en-US" sz="1200" b="0" i="0">
                <a:solidFill>
                  <a:srgbClr val="5C4033"/>
                </a:solidFill>
                <a:effectLst/>
                <a:latin typeface="Arial" panose="020B0604020202020204" pitchFamily="34" charset="0"/>
                <a:cs typeface="Arial" panose="020B0604020202020204" pitchFamily="34" charset="0"/>
              </a:rPr>
              <a:t> Notable dates include November 27 (115 customers), November 26 (113 customers), and October 15 (107 customers). These dates likely correspond with special events, holidays, or successful promotions. Additionally, July 4 (105 customers), and July 3 (93 customers) also stand out as additional high-traffic days, indicating potential holiday-related spikes.</a:t>
            </a:r>
          </a:p>
          <a:p>
            <a:pPr algn="just"/>
            <a:r>
              <a:rPr lang="en-US" sz="1200" b="1" i="0">
                <a:solidFill>
                  <a:srgbClr val="5C4033"/>
                </a:solidFill>
                <a:effectLst/>
                <a:latin typeface="Arial" panose="020B0604020202020204" pitchFamily="34" charset="0"/>
                <a:cs typeface="Arial" panose="020B0604020202020204" pitchFamily="34" charset="0"/>
              </a:rPr>
              <a:t>Monthly Performance:</a:t>
            </a:r>
            <a:r>
              <a:rPr lang="en-US" sz="1200" b="0" i="0">
                <a:solidFill>
                  <a:srgbClr val="5C4033"/>
                </a:solidFill>
                <a:effectLst/>
                <a:latin typeface="Arial" panose="020B0604020202020204" pitchFamily="34" charset="0"/>
                <a:cs typeface="Arial" panose="020B0604020202020204" pitchFamily="34" charset="0"/>
              </a:rPr>
              <a:t> Looking back at 2015, July emerged as the top-performing month in terms of customer count, followed closely by May, March, and November. Meanwhile, September and October recorded the lowest customer counts.</a:t>
            </a:r>
          </a:p>
          <a:p>
            <a:pPr algn="l"/>
            <a:endParaRPr lang="en-US" sz="1200">
              <a:solidFill>
                <a:srgbClr val="5C4033"/>
              </a:solidFill>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Recommendation</a:t>
            </a:r>
          </a:p>
          <a:p>
            <a:pPr algn="l"/>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Leverage High-Traffic Days:</a:t>
            </a:r>
            <a:r>
              <a:rPr lang="en-US" sz="1200" b="0" i="0">
                <a:solidFill>
                  <a:srgbClr val="5C4033"/>
                </a:solidFill>
                <a:effectLst/>
                <a:latin typeface="Arial" panose="020B0604020202020204" pitchFamily="34" charset="0"/>
                <a:cs typeface="Arial" panose="020B0604020202020204" pitchFamily="34" charset="0"/>
              </a:rPr>
              <a:t> Focus on scheduling additional staff, preparing inventory, and launching targeted promotions on identified high-traffic days like November 27, November 26, and October 15, as well as July 3-4. Understanding the underlying factors (events, promotions, holidays) driving these spikes can help replicate success on other days.</a:t>
            </a:r>
          </a:p>
          <a:p>
            <a:pPr algn="just"/>
            <a:r>
              <a:rPr lang="en-US" sz="1200" b="1" i="0">
                <a:solidFill>
                  <a:srgbClr val="5C4033"/>
                </a:solidFill>
                <a:effectLst/>
                <a:latin typeface="Arial" panose="020B0604020202020204" pitchFamily="34" charset="0"/>
                <a:cs typeface="Arial" panose="020B0604020202020204" pitchFamily="34" charset="0"/>
              </a:rPr>
              <a:t>Enhance Customer Engagement During Low Performing Months:</a:t>
            </a:r>
            <a:r>
              <a:rPr lang="en-US" sz="1200" b="0" i="0">
                <a:solidFill>
                  <a:srgbClr val="5C4033"/>
                </a:solidFill>
                <a:effectLst/>
                <a:latin typeface="Arial" panose="020B0604020202020204" pitchFamily="34" charset="0"/>
                <a:cs typeface="Arial" panose="020B0604020202020204" pitchFamily="34" charset="0"/>
              </a:rPr>
              <a:t> September and October saw the lowest customer counts. Consider running special promotions, introducing limited-time offers, or holding events during these months to increase customer traffic.</a:t>
            </a:r>
          </a:p>
        </p:txBody>
      </p:sp>
      <p:pic>
        <p:nvPicPr>
          <p:cNvPr id="8" name="Picture 7">
            <a:extLst>
              <a:ext uri="{FF2B5EF4-FFF2-40B4-BE49-F238E27FC236}">
                <a16:creationId xmlns:a16="http://schemas.microsoft.com/office/drawing/2014/main" id="{969AC262-B988-ACB9-64BA-9AF627D40B36}"/>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pic>
        <p:nvPicPr>
          <p:cNvPr id="10" name="Picture 9">
            <a:extLst>
              <a:ext uri="{FF2B5EF4-FFF2-40B4-BE49-F238E27FC236}">
                <a16:creationId xmlns:a16="http://schemas.microsoft.com/office/drawing/2014/main" id="{D5E52295-6D7F-33CF-75D7-3618E954F296}"/>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pic>
        <p:nvPicPr>
          <p:cNvPr id="11" name="Picture 10">
            <a:extLst>
              <a:ext uri="{FF2B5EF4-FFF2-40B4-BE49-F238E27FC236}">
                <a16:creationId xmlns:a16="http://schemas.microsoft.com/office/drawing/2014/main" id="{B4C74B00-D2F7-EBBA-3A72-762795CEA1F4}"/>
              </a:ext>
            </a:extLst>
          </p:cNvPr>
          <p:cNvPicPr>
            <a:picLocks noChangeAspect="1"/>
          </p:cNvPicPr>
          <p:nvPr/>
        </p:nvPicPr>
        <p:blipFill>
          <a:blip r:embed="rId3"/>
          <a:stretch>
            <a:fillRect/>
          </a:stretch>
        </p:blipFill>
        <p:spPr>
          <a:xfrm>
            <a:off x="36472" y="2568563"/>
            <a:ext cx="6023058" cy="1720874"/>
          </a:xfrm>
          <a:prstGeom prst="rect">
            <a:avLst/>
          </a:prstGeom>
        </p:spPr>
      </p:pic>
      <p:sp>
        <p:nvSpPr>
          <p:cNvPr id="12" name="TextBox 11">
            <a:extLst>
              <a:ext uri="{FF2B5EF4-FFF2-40B4-BE49-F238E27FC236}">
                <a16:creationId xmlns:a16="http://schemas.microsoft.com/office/drawing/2014/main" id="{D0A50A1B-B8B0-791B-9B5F-00E915D3D233}"/>
              </a:ext>
            </a:extLst>
          </p:cNvPr>
          <p:cNvSpPr txBox="1"/>
          <p:nvPr/>
        </p:nvSpPr>
        <p:spPr>
          <a:xfrm>
            <a:off x="82907" y="6466108"/>
            <a:ext cx="1947713" cy="323165"/>
          </a:xfrm>
          <a:prstGeom prst="rect">
            <a:avLst/>
          </a:prstGeom>
          <a:noFill/>
        </p:spPr>
        <p:txBody>
          <a:bodyPr wrap="none" rtlCol="0">
            <a:spAutoFit/>
          </a:bodyPr>
          <a:lstStyle/>
          <a:p>
            <a:r>
              <a:rPr lang="en-US" sz="1500" u="sng">
                <a:hlinkClick r:id="rId4"/>
              </a:rPr>
              <a:t>Interactive Report Link</a:t>
            </a:r>
            <a:endParaRPr lang="en-US" sz="1500" u="sng"/>
          </a:p>
        </p:txBody>
      </p:sp>
    </p:spTree>
    <p:extLst>
      <p:ext uri="{BB962C8B-B14F-4D97-AF65-F5344CB8AC3E}">
        <p14:creationId xmlns:p14="http://schemas.microsoft.com/office/powerpoint/2010/main" val="379600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E885D9-1FEB-0D67-C528-973827272615}"/>
              </a:ext>
            </a:extLst>
          </p:cNvPr>
          <p:cNvSpPr/>
          <p:nvPr/>
        </p:nvSpPr>
        <p:spPr>
          <a:xfrm>
            <a:off x="1" y="0"/>
            <a:ext cx="6096000" cy="6858000"/>
          </a:xfrm>
          <a:prstGeom prst="rect">
            <a:avLst/>
          </a:prstGeom>
          <a:solidFill>
            <a:srgbClr val="FAF3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9940" y="89452"/>
            <a:ext cx="6096001" cy="477078"/>
          </a:xfrm>
        </p:spPr>
        <p:txBody>
          <a:bodyPr anchor="ctr">
            <a:noAutofit/>
          </a:bodyPr>
          <a:lstStyle/>
          <a:p>
            <a:r>
              <a:rPr lang="en-US" sz="2400">
                <a:solidFill>
                  <a:srgbClr val="5C4033"/>
                </a:solidFill>
                <a:latin typeface="Arial Black" panose="020B0A04020102020204" pitchFamily="34" charset="0"/>
              </a:rPr>
              <a:t>INSIGHTS &amp; RECOMMENCATION</a:t>
            </a:r>
            <a:endParaRPr lang="en-US" sz="4400">
              <a:solidFill>
                <a:srgbClr val="5C4033"/>
              </a:solidFill>
              <a:latin typeface="Arial Black" panose="020B0A04020102020204" pitchFamily="34" charset="0"/>
            </a:endParaRPr>
          </a:p>
        </p:txBody>
      </p:sp>
      <p:sp>
        <p:nvSpPr>
          <p:cNvPr id="2" name="TextBox 1">
            <a:extLst>
              <a:ext uri="{FF2B5EF4-FFF2-40B4-BE49-F238E27FC236}">
                <a16:creationId xmlns:a16="http://schemas.microsoft.com/office/drawing/2014/main" id="{27B89A78-1CE5-8397-32BA-66E205409862}"/>
              </a:ext>
            </a:extLst>
          </p:cNvPr>
          <p:cNvSpPr txBox="1"/>
          <p:nvPr/>
        </p:nvSpPr>
        <p:spPr>
          <a:xfrm>
            <a:off x="6105940" y="-18097"/>
            <a:ext cx="5950225" cy="6894195"/>
          </a:xfrm>
          <a:prstGeom prst="rect">
            <a:avLst/>
          </a:prstGeom>
          <a:noFill/>
        </p:spPr>
        <p:txBody>
          <a:bodyPr wrap="square" rtlCol="0">
            <a:spAutoFit/>
          </a:bodyPr>
          <a:lstStyle/>
          <a:p>
            <a:pPr algn="l"/>
            <a:r>
              <a:rPr lang="en-US" sz="1500" b="1" i="0">
                <a:solidFill>
                  <a:srgbClr val="5C4033"/>
                </a:solidFill>
                <a:effectLst/>
                <a:latin typeface="Arial" panose="020B0604020202020204" pitchFamily="34" charset="0"/>
                <a:cs typeface="Arial" panose="020B0604020202020204" pitchFamily="34" charset="0"/>
              </a:rPr>
              <a:t>Are there any peak hours?</a:t>
            </a:r>
          </a:p>
          <a:p>
            <a:pPr algn="l"/>
            <a:endParaRPr lang="en-US" sz="1300" b="1" i="0">
              <a:solidFill>
                <a:srgbClr val="5C4033"/>
              </a:solidFill>
              <a:effectLst/>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Insight</a:t>
            </a:r>
          </a:p>
          <a:p>
            <a:pPr algn="l"/>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Busiest Hours:</a:t>
            </a:r>
            <a:r>
              <a:rPr lang="en-US" sz="1200" i="0">
                <a:solidFill>
                  <a:srgbClr val="5C4033"/>
                </a:solidFill>
                <a:effectLst/>
                <a:latin typeface="Arial" panose="020B0604020202020204" pitchFamily="34" charset="0"/>
                <a:cs typeface="Arial" panose="020B0604020202020204" pitchFamily="34" charset="0"/>
              </a:rPr>
              <a:t> Lunchtime, particularly 12:00 PM to 2:00 PM, sees the highest order volumes on weekdays, emphasizing lunch breaks as peak ordering times.</a:t>
            </a:r>
          </a:p>
          <a:p>
            <a:pPr algn="just"/>
            <a:r>
              <a:rPr lang="en-US" sz="1200" b="1" i="0">
                <a:solidFill>
                  <a:srgbClr val="5C4033"/>
                </a:solidFill>
                <a:effectLst/>
                <a:latin typeface="Arial" panose="020B0604020202020204" pitchFamily="34" charset="0"/>
                <a:cs typeface="Arial" panose="020B0604020202020204" pitchFamily="34" charset="0"/>
              </a:rPr>
              <a:t>Weekday Patterns:</a:t>
            </a:r>
            <a:r>
              <a:rPr lang="en-US" sz="1200" i="0">
                <a:solidFill>
                  <a:srgbClr val="5C4033"/>
                </a:solidFill>
                <a:effectLst/>
                <a:latin typeface="Arial" panose="020B0604020202020204" pitchFamily="34" charset="0"/>
                <a:cs typeface="Arial" panose="020B0604020202020204" pitchFamily="34" charset="0"/>
              </a:rPr>
              <a:t> Mondays and Wednesdays mirror this trend, showing consistent midday orders that gradually decrease towards the evenings. However, slight variations might occur, with certain hours on Wednesdays seeing a marginally higher customer count compared to Mondays.</a:t>
            </a:r>
          </a:p>
          <a:p>
            <a:pPr algn="just"/>
            <a:r>
              <a:rPr lang="en-US" sz="1200" b="1" i="0">
                <a:solidFill>
                  <a:srgbClr val="5C4033"/>
                </a:solidFill>
                <a:effectLst/>
                <a:latin typeface="Arial" panose="020B0604020202020204" pitchFamily="34" charset="0"/>
                <a:cs typeface="Arial" panose="020B0604020202020204" pitchFamily="34" charset="0"/>
              </a:rPr>
              <a:t>Weekend Behavior:</a:t>
            </a:r>
            <a:r>
              <a:rPr lang="en-US" sz="1200" i="0">
                <a:solidFill>
                  <a:srgbClr val="5C4033"/>
                </a:solidFill>
                <a:effectLst/>
                <a:latin typeface="Arial" panose="020B0604020202020204" pitchFamily="34" charset="0"/>
                <a:cs typeface="Arial" panose="020B0604020202020204" pitchFamily="34" charset="0"/>
              </a:rPr>
              <a:t> Saturdays and Sundays exhibit lower lunchtime orders compared to weekdays but show an uptick in dinner orders, particularly from 6:00 PM to 8:00 PM, suggesting that weekends are popular for social gatherings and family dinners.</a:t>
            </a:r>
          </a:p>
          <a:p>
            <a:pPr algn="just"/>
            <a:r>
              <a:rPr lang="en-US" sz="1200" b="1" i="0">
                <a:solidFill>
                  <a:srgbClr val="5C4033"/>
                </a:solidFill>
                <a:effectLst/>
                <a:latin typeface="Arial" panose="020B0604020202020204" pitchFamily="34" charset="0"/>
                <a:cs typeface="Arial" panose="020B0604020202020204" pitchFamily="34" charset="0"/>
              </a:rPr>
              <a:t>Late-Night Orders:</a:t>
            </a:r>
            <a:r>
              <a:rPr lang="en-US" sz="1200" i="0">
                <a:solidFill>
                  <a:srgbClr val="5C4033"/>
                </a:solidFill>
                <a:effectLst/>
                <a:latin typeface="Arial" panose="020B0604020202020204" pitchFamily="34" charset="0"/>
                <a:cs typeface="Arial" panose="020B0604020202020204" pitchFamily="34" charset="0"/>
              </a:rPr>
              <a:t> Late-night orders are minimal, with only a handful of customers placing orders after 9:00 PM. This highlights pizza's strong association with daytime and evening dining, rather than late-night snacking.</a:t>
            </a:r>
          </a:p>
          <a:p>
            <a:pPr algn="l"/>
            <a:endParaRPr lang="en-US" sz="1200">
              <a:solidFill>
                <a:srgbClr val="5C4033"/>
              </a:solidFill>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Recommendation</a:t>
            </a:r>
          </a:p>
          <a:p>
            <a:pPr algn="l"/>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Optimize Staffing During Peak Hours:</a:t>
            </a:r>
            <a:r>
              <a:rPr lang="en-US" sz="1200" i="0">
                <a:solidFill>
                  <a:srgbClr val="5C4033"/>
                </a:solidFill>
                <a:effectLst/>
                <a:latin typeface="Arial" panose="020B0604020202020204" pitchFamily="34" charset="0"/>
                <a:cs typeface="Arial" panose="020B0604020202020204" pitchFamily="34" charset="0"/>
              </a:rPr>
              <a:t> Ensure that the busiest hours, especially around lunchtime from 12:00 PM to 2:00 PM on weekdays, are well-staffed to manage the increased order volume efficiently. This could help reduce wait times and improve customer satisfaction.</a:t>
            </a:r>
          </a:p>
          <a:p>
            <a:pPr algn="just"/>
            <a:r>
              <a:rPr lang="en-US" sz="1200" b="1" i="0">
                <a:solidFill>
                  <a:srgbClr val="5C4033"/>
                </a:solidFill>
                <a:effectLst/>
                <a:latin typeface="Arial" panose="020B0604020202020204" pitchFamily="34" charset="0"/>
                <a:cs typeface="Arial" panose="020B0604020202020204" pitchFamily="34" charset="0"/>
              </a:rPr>
              <a:t>Targeted Promotions:</a:t>
            </a:r>
            <a:r>
              <a:rPr lang="en-US" sz="1200" i="0">
                <a:solidFill>
                  <a:srgbClr val="5C4033"/>
                </a:solidFill>
                <a:effectLst/>
                <a:latin typeface="Arial" panose="020B0604020202020204" pitchFamily="34" charset="0"/>
                <a:cs typeface="Arial" panose="020B0604020202020204" pitchFamily="34" charset="0"/>
              </a:rPr>
              <a:t> Introduce targeted lunch promotions on weekdays to capitalize on the already high traffic. Consider launching new lunch combos or limited-time offers to increase the average order size during these peak hours.</a:t>
            </a:r>
          </a:p>
          <a:p>
            <a:pPr algn="just"/>
            <a:r>
              <a:rPr lang="en-US" sz="1200" b="1" i="0">
                <a:solidFill>
                  <a:srgbClr val="5C4033"/>
                </a:solidFill>
                <a:effectLst/>
                <a:latin typeface="Arial" panose="020B0604020202020204" pitchFamily="34" charset="0"/>
                <a:cs typeface="Arial" panose="020B0604020202020204" pitchFamily="34" charset="0"/>
              </a:rPr>
              <a:t>Weekend Dinner Focus:</a:t>
            </a:r>
            <a:r>
              <a:rPr lang="en-US" sz="1200" i="0">
                <a:solidFill>
                  <a:srgbClr val="5C4033"/>
                </a:solidFill>
                <a:effectLst/>
                <a:latin typeface="Arial" panose="020B0604020202020204" pitchFamily="34" charset="0"/>
                <a:cs typeface="Arial" panose="020B0604020202020204" pitchFamily="34" charset="0"/>
              </a:rPr>
              <a:t> Since weekends show higher dinner orders, especially from 6:00 PM to 8:00 PM, consider offering weekend dinner specials or family-sized meals. This strategy could further boost sales during these hours and attract larger groups or families.</a:t>
            </a:r>
          </a:p>
          <a:p>
            <a:pPr algn="just"/>
            <a:r>
              <a:rPr lang="en-US" sz="1200" b="1" i="0">
                <a:solidFill>
                  <a:srgbClr val="5C4033"/>
                </a:solidFill>
                <a:effectLst/>
                <a:latin typeface="Arial" panose="020B0604020202020204" pitchFamily="34" charset="0"/>
                <a:cs typeface="Arial" panose="020B0604020202020204" pitchFamily="34" charset="0"/>
              </a:rPr>
              <a:t>Evaluate Late-Night Strategy:</a:t>
            </a:r>
            <a:r>
              <a:rPr lang="en-US" sz="1200" i="0">
                <a:solidFill>
                  <a:srgbClr val="5C4033"/>
                </a:solidFill>
                <a:effectLst/>
                <a:latin typeface="Arial" panose="020B0604020202020204" pitchFamily="34" charset="0"/>
                <a:cs typeface="Arial" panose="020B0604020202020204" pitchFamily="34" charset="0"/>
              </a:rPr>
              <a:t> Given the minimal late-night orders, consider closing earlier on certain days or introducing targeted late-night deals to see if they drive more traffic. If late-night promotions prove ineffective, reallocating resources to peak hours may be more beneficial..</a:t>
            </a:r>
          </a:p>
        </p:txBody>
      </p:sp>
      <p:pic>
        <p:nvPicPr>
          <p:cNvPr id="8" name="Picture 7">
            <a:extLst>
              <a:ext uri="{FF2B5EF4-FFF2-40B4-BE49-F238E27FC236}">
                <a16:creationId xmlns:a16="http://schemas.microsoft.com/office/drawing/2014/main" id="{969AC262-B988-ACB9-64BA-9AF627D40B36}"/>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pic>
        <p:nvPicPr>
          <p:cNvPr id="10" name="Picture 9">
            <a:extLst>
              <a:ext uri="{FF2B5EF4-FFF2-40B4-BE49-F238E27FC236}">
                <a16:creationId xmlns:a16="http://schemas.microsoft.com/office/drawing/2014/main" id="{D5E52295-6D7F-33CF-75D7-3618E954F296}"/>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pic>
        <p:nvPicPr>
          <p:cNvPr id="11" name="Picture 10">
            <a:extLst>
              <a:ext uri="{FF2B5EF4-FFF2-40B4-BE49-F238E27FC236}">
                <a16:creationId xmlns:a16="http://schemas.microsoft.com/office/drawing/2014/main" id="{4D0895CF-4FBE-7080-44BD-7AE41453FB7C}"/>
              </a:ext>
            </a:extLst>
          </p:cNvPr>
          <p:cNvPicPr>
            <a:picLocks noChangeAspect="1"/>
          </p:cNvPicPr>
          <p:nvPr/>
        </p:nvPicPr>
        <p:blipFill>
          <a:blip r:embed="rId3"/>
          <a:stretch>
            <a:fillRect/>
          </a:stretch>
        </p:blipFill>
        <p:spPr>
          <a:xfrm>
            <a:off x="160790" y="1062650"/>
            <a:ext cx="5797895" cy="4732701"/>
          </a:xfrm>
          <a:prstGeom prst="rect">
            <a:avLst/>
          </a:prstGeom>
        </p:spPr>
      </p:pic>
      <p:sp>
        <p:nvSpPr>
          <p:cNvPr id="12" name="TextBox 11">
            <a:extLst>
              <a:ext uri="{FF2B5EF4-FFF2-40B4-BE49-F238E27FC236}">
                <a16:creationId xmlns:a16="http://schemas.microsoft.com/office/drawing/2014/main" id="{65DBA615-6112-CE8E-2035-F3F2F0774825}"/>
              </a:ext>
            </a:extLst>
          </p:cNvPr>
          <p:cNvSpPr txBox="1"/>
          <p:nvPr/>
        </p:nvSpPr>
        <p:spPr>
          <a:xfrm>
            <a:off x="82907" y="6466108"/>
            <a:ext cx="1947713" cy="323165"/>
          </a:xfrm>
          <a:prstGeom prst="rect">
            <a:avLst/>
          </a:prstGeom>
          <a:noFill/>
        </p:spPr>
        <p:txBody>
          <a:bodyPr wrap="none" rtlCol="0">
            <a:spAutoFit/>
          </a:bodyPr>
          <a:lstStyle/>
          <a:p>
            <a:r>
              <a:rPr lang="en-US" sz="1500" u="sng">
                <a:hlinkClick r:id="rId4"/>
              </a:rPr>
              <a:t>Interactive Report Link</a:t>
            </a:r>
            <a:endParaRPr lang="en-US" sz="1500" u="sng"/>
          </a:p>
        </p:txBody>
      </p:sp>
    </p:spTree>
    <p:extLst>
      <p:ext uri="{BB962C8B-B14F-4D97-AF65-F5344CB8AC3E}">
        <p14:creationId xmlns:p14="http://schemas.microsoft.com/office/powerpoint/2010/main" val="337077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E885D9-1FEB-0D67-C528-973827272615}"/>
              </a:ext>
            </a:extLst>
          </p:cNvPr>
          <p:cNvSpPr/>
          <p:nvPr/>
        </p:nvSpPr>
        <p:spPr>
          <a:xfrm>
            <a:off x="1" y="0"/>
            <a:ext cx="6096000" cy="6858000"/>
          </a:xfrm>
          <a:prstGeom prst="rect">
            <a:avLst/>
          </a:prstGeom>
          <a:solidFill>
            <a:srgbClr val="FAF3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9940" y="89452"/>
            <a:ext cx="6096001" cy="477078"/>
          </a:xfrm>
        </p:spPr>
        <p:txBody>
          <a:bodyPr anchor="ctr">
            <a:noAutofit/>
          </a:bodyPr>
          <a:lstStyle/>
          <a:p>
            <a:r>
              <a:rPr lang="en-US" sz="2400">
                <a:solidFill>
                  <a:srgbClr val="5C4033"/>
                </a:solidFill>
                <a:latin typeface="Arial Black" panose="020B0A04020102020204" pitchFamily="34" charset="0"/>
              </a:rPr>
              <a:t>INSIGHTS &amp; RECOMMENCATION</a:t>
            </a:r>
            <a:endParaRPr lang="en-US" sz="4400">
              <a:solidFill>
                <a:srgbClr val="5C4033"/>
              </a:solidFill>
              <a:latin typeface="Arial Black" panose="020B0A04020102020204" pitchFamily="34" charset="0"/>
            </a:endParaRPr>
          </a:p>
        </p:txBody>
      </p:sp>
      <p:sp>
        <p:nvSpPr>
          <p:cNvPr id="2" name="TextBox 1">
            <a:extLst>
              <a:ext uri="{FF2B5EF4-FFF2-40B4-BE49-F238E27FC236}">
                <a16:creationId xmlns:a16="http://schemas.microsoft.com/office/drawing/2014/main" id="{27B89A78-1CE5-8397-32BA-66E205409862}"/>
              </a:ext>
            </a:extLst>
          </p:cNvPr>
          <p:cNvSpPr txBox="1"/>
          <p:nvPr/>
        </p:nvSpPr>
        <p:spPr>
          <a:xfrm>
            <a:off x="6105940" y="305068"/>
            <a:ext cx="5950225" cy="6247864"/>
          </a:xfrm>
          <a:prstGeom prst="rect">
            <a:avLst/>
          </a:prstGeom>
          <a:noFill/>
        </p:spPr>
        <p:txBody>
          <a:bodyPr wrap="square" rtlCol="0">
            <a:spAutoFit/>
          </a:bodyPr>
          <a:lstStyle/>
          <a:p>
            <a:pPr algn="l"/>
            <a:r>
              <a:rPr lang="en-US" sz="1500" b="1" i="0">
                <a:solidFill>
                  <a:srgbClr val="5C4033"/>
                </a:solidFill>
                <a:effectLst/>
                <a:latin typeface="Arial" panose="020B0604020202020204" pitchFamily="34" charset="0"/>
                <a:cs typeface="Arial" panose="020B0604020202020204" pitchFamily="34" charset="0"/>
              </a:rPr>
              <a:t>How many pizzas are typically in an order? Do we have any bestsellers? Are there any pizzas we should take of the menu, or any promotions we could leverage?</a:t>
            </a:r>
          </a:p>
          <a:p>
            <a:pPr algn="l"/>
            <a:endParaRPr lang="en-US" sz="1300" b="1" i="0">
              <a:solidFill>
                <a:srgbClr val="5C4033"/>
              </a:solidFill>
              <a:effectLst/>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Insight</a:t>
            </a:r>
            <a:endParaRPr lang="en-US" sz="1200" b="1" i="0">
              <a:solidFill>
                <a:srgbClr val="5C4033"/>
              </a:solidFill>
              <a:effectLst/>
              <a:latin typeface="Arial" panose="020B0604020202020204" pitchFamily="34" charset="0"/>
              <a:cs typeface="Arial" panose="020B0604020202020204" pitchFamily="34" charset="0"/>
            </a:endParaRPr>
          </a:p>
          <a:p>
            <a:pPr algn="just"/>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Average Pizza Per Order</a:t>
            </a:r>
          </a:p>
          <a:p>
            <a:pPr algn="just"/>
            <a:r>
              <a:rPr lang="en-US" sz="1200" i="0">
                <a:solidFill>
                  <a:srgbClr val="5C4033"/>
                </a:solidFill>
                <a:effectLst/>
                <a:latin typeface="Arial" panose="020B0604020202020204" pitchFamily="34" charset="0"/>
                <a:cs typeface="Arial" panose="020B0604020202020204" pitchFamily="34" charset="0"/>
              </a:rPr>
              <a:t>The average number of pizzas per order is 2.32, indicating that customers typically order more than two pizzas at a time, possibly to share with others.</a:t>
            </a:r>
          </a:p>
          <a:p>
            <a:pPr algn="just"/>
            <a:r>
              <a:rPr lang="en-US" sz="1200" b="1" i="0">
                <a:solidFill>
                  <a:srgbClr val="5C4033"/>
                </a:solidFill>
                <a:effectLst/>
                <a:latin typeface="Arial" panose="020B0604020202020204" pitchFamily="34" charset="0"/>
                <a:cs typeface="Arial" panose="020B0604020202020204" pitchFamily="34" charset="0"/>
              </a:rPr>
              <a:t>Top 5 Bestselling Pizzas</a:t>
            </a:r>
          </a:p>
          <a:p>
            <a:pPr algn="just"/>
            <a:r>
              <a:rPr lang="en-US" sz="1200" i="0">
                <a:solidFill>
                  <a:srgbClr val="5C4033"/>
                </a:solidFill>
                <a:effectLst/>
                <a:latin typeface="Arial" panose="020B0604020202020204" pitchFamily="34" charset="0"/>
                <a:cs typeface="Arial" panose="020B0604020202020204" pitchFamily="34" charset="0"/>
              </a:rPr>
              <a:t>The Classic Deluxe Pizza is the most popular, with the highest number of sales, showcasing its broad appeal among customers.</a:t>
            </a:r>
          </a:p>
          <a:p>
            <a:pPr algn="just"/>
            <a:r>
              <a:rPr lang="en-US" sz="1200" i="0">
                <a:solidFill>
                  <a:srgbClr val="5C4033"/>
                </a:solidFill>
                <a:effectLst/>
                <a:latin typeface="Arial" panose="020B0604020202020204" pitchFamily="34" charset="0"/>
                <a:cs typeface="Arial" panose="020B0604020202020204" pitchFamily="34" charset="0"/>
              </a:rPr>
              <a:t>The Barbecue Chicken Pizza, The Hawaiian Pizza, The Pepperoni Pizza, and The Thai Chicken Pizza also rank as top sellers, each showing strong customer preference.</a:t>
            </a:r>
          </a:p>
          <a:p>
            <a:pPr algn="just"/>
            <a:r>
              <a:rPr lang="en-US" sz="1200" b="1" i="0">
                <a:solidFill>
                  <a:srgbClr val="5C4033"/>
                </a:solidFill>
                <a:effectLst/>
                <a:latin typeface="Arial" panose="020B0604020202020204" pitchFamily="34" charset="0"/>
                <a:cs typeface="Arial" panose="020B0604020202020204" pitchFamily="34" charset="0"/>
              </a:rPr>
              <a:t>Bottom 5 Least Selling Pizzas</a:t>
            </a:r>
          </a:p>
          <a:p>
            <a:pPr algn="just"/>
            <a:r>
              <a:rPr lang="en-US" sz="1200" i="0">
                <a:solidFill>
                  <a:srgbClr val="5C4033"/>
                </a:solidFill>
                <a:effectLst/>
                <a:latin typeface="Arial" panose="020B0604020202020204" pitchFamily="34" charset="0"/>
                <a:cs typeface="Arial" panose="020B0604020202020204" pitchFamily="34" charset="0"/>
              </a:rPr>
              <a:t>The Brie Carre Pizza has the lowest sales among the offerings, suggesting it may not resonate well with customers.</a:t>
            </a:r>
          </a:p>
          <a:p>
            <a:pPr algn="just"/>
            <a:r>
              <a:rPr lang="en-US" sz="1200" i="0">
                <a:solidFill>
                  <a:srgbClr val="5C4033"/>
                </a:solidFill>
                <a:effectLst/>
                <a:latin typeface="Arial" panose="020B0604020202020204" pitchFamily="34" charset="0"/>
                <a:cs typeface="Arial" panose="020B0604020202020204" pitchFamily="34" charset="0"/>
              </a:rPr>
              <a:t>Other pizzas like The Soppressata Pizza, Spinach Supreme Pizza, Calabrese Pizza, and Mediterranean Pizza also have lower sales, indicating they might not be as popular.</a:t>
            </a:r>
          </a:p>
          <a:p>
            <a:pPr algn="l"/>
            <a:endParaRPr lang="en-US" sz="1200">
              <a:solidFill>
                <a:srgbClr val="5C4033"/>
              </a:solidFill>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Recommendation</a:t>
            </a:r>
          </a:p>
          <a:p>
            <a:pPr algn="l"/>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Promote Bestsellers:</a:t>
            </a:r>
            <a:r>
              <a:rPr lang="en-US" sz="1200" i="0">
                <a:solidFill>
                  <a:srgbClr val="5C4033"/>
                </a:solidFill>
                <a:effectLst/>
                <a:latin typeface="Arial" panose="020B0604020202020204" pitchFamily="34" charset="0"/>
                <a:cs typeface="Arial" panose="020B0604020202020204" pitchFamily="34" charset="0"/>
              </a:rPr>
              <a:t> Leverage the success of the top-selling pizzas by featuring them prominently in marketing campaigns, social media posts, and in-store promotions. This can further boost their sales and strengthen their status as customer favorites.</a:t>
            </a:r>
          </a:p>
          <a:p>
            <a:pPr algn="just"/>
            <a:r>
              <a:rPr lang="en-US" sz="1200" b="1" i="0">
                <a:solidFill>
                  <a:srgbClr val="5C4033"/>
                </a:solidFill>
                <a:effectLst/>
                <a:latin typeface="Arial" panose="020B0604020202020204" pitchFamily="34" charset="0"/>
                <a:cs typeface="Arial" panose="020B0604020202020204" pitchFamily="34" charset="0"/>
              </a:rPr>
              <a:t>Reevaluat or Innovate Under-Performing Pizzas:</a:t>
            </a:r>
            <a:r>
              <a:rPr lang="en-US" sz="1200" i="0">
                <a:solidFill>
                  <a:srgbClr val="5C4033"/>
                </a:solidFill>
                <a:effectLst/>
                <a:latin typeface="Arial" panose="020B0604020202020204" pitchFamily="34" charset="0"/>
                <a:cs typeface="Arial" panose="020B0604020202020204" pitchFamily="34" charset="0"/>
              </a:rPr>
              <a:t> Consider either removing or reimagining under-performing pizzas like The Brie Carre Pizza. Strategies could include adjusting ingredients, offering special deals, or temporarily highlighting them in promotions to gauge customer interest.</a:t>
            </a:r>
          </a:p>
        </p:txBody>
      </p:sp>
      <p:pic>
        <p:nvPicPr>
          <p:cNvPr id="8" name="Picture 7">
            <a:extLst>
              <a:ext uri="{FF2B5EF4-FFF2-40B4-BE49-F238E27FC236}">
                <a16:creationId xmlns:a16="http://schemas.microsoft.com/office/drawing/2014/main" id="{969AC262-B988-ACB9-64BA-9AF627D40B36}"/>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pic>
        <p:nvPicPr>
          <p:cNvPr id="10" name="Picture 9">
            <a:extLst>
              <a:ext uri="{FF2B5EF4-FFF2-40B4-BE49-F238E27FC236}">
                <a16:creationId xmlns:a16="http://schemas.microsoft.com/office/drawing/2014/main" id="{D5E52295-6D7F-33CF-75D7-3618E954F296}"/>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pic>
        <p:nvPicPr>
          <p:cNvPr id="7" name="Picture 6">
            <a:extLst>
              <a:ext uri="{FF2B5EF4-FFF2-40B4-BE49-F238E27FC236}">
                <a16:creationId xmlns:a16="http://schemas.microsoft.com/office/drawing/2014/main" id="{6207B6D4-BA9E-8CEF-055C-7F6F84B73A49}"/>
              </a:ext>
            </a:extLst>
          </p:cNvPr>
          <p:cNvPicPr>
            <a:picLocks noChangeAspect="1"/>
          </p:cNvPicPr>
          <p:nvPr/>
        </p:nvPicPr>
        <p:blipFill>
          <a:blip r:embed="rId3"/>
          <a:stretch>
            <a:fillRect/>
          </a:stretch>
        </p:blipFill>
        <p:spPr>
          <a:xfrm>
            <a:off x="76861" y="1965960"/>
            <a:ext cx="2926080" cy="2926080"/>
          </a:xfrm>
          <a:prstGeom prst="rect">
            <a:avLst/>
          </a:prstGeom>
        </p:spPr>
      </p:pic>
      <p:pic>
        <p:nvPicPr>
          <p:cNvPr id="11" name="Picture 10">
            <a:extLst>
              <a:ext uri="{FF2B5EF4-FFF2-40B4-BE49-F238E27FC236}">
                <a16:creationId xmlns:a16="http://schemas.microsoft.com/office/drawing/2014/main" id="{4CA0E65C-2BC6-2564-E258-3E97BB531060}"/>
              </a:ext>
            </a:extLst>
          </p:cNvPr>
          <p:cNvPicPr>
            <a:picLocks noChangeAspect="1"/>
          </p:cNvPicPr>
          <p:nvPr/>
        </p:nvPicPr>
        <p:blipFill>
          <a:blip r:embed="rId4"/>
          <a:stretch>
            <a:fillRect/>
          </a:stretch>
        </p:blipFill>
        <p:spPr>
          <a:xfrm>
            <a:off x="3114923" y="1965960"/>
            <a:ext cx="2926080" cy="2926080"/>
          </a:xfrm>
          <a:prstGeom prst="rect">
            <a:avLst/>
          </a:prstGeom>
        </p:spPr>
      </p:pic>
      <p:sp>
        <p:nvSpPr>
          <p:cNvPr id="12" name="TextBox 11">
            <a:extLst>
              <a:ext uri="{FF2B5EF4-FFF2-40B4-BE49-F238E27FC236}">
                <a16:creationId xmlns:a16="http://schemas.microsoft.com/office/drawing/2014/main" id="{60390305-1EDE-57CD-66D3-12E61F71CC73}"/>
              </a:ext>
            </a:extLst>
          </p:cNvPr>
          <p:cNvSpPr txBox="1"/>
          <p:nvPr/>
        </p:nvSpPr>
        <p:spPr>
          <a:xfrm>
            <a:off x="82907" y="6466108"/>
            <a:ext cx="1947713" cy="323165"/>
          </a:xfrm>
          <a:prstGeom prst="rect">
            <a:avLst/>
          </a:prstGeom>
          <a:noFill/>
        </p:spPr>
        <p:txBody>
          <a:bodyPr wrap="none" rtlCol="0">
            <a:spAutoFit/>
          </a:bodyPr>
          <a:lstStyle/>
          <a:p>
            <a:r>
              <a:rPr lang="en-US" sz="1500" u="sng">
                <a:hlinkClick r:id="rId5"/>
              </a:rPr>
              <a:t>Interactive Report Link</a:t>
            </a:r>
            <a:endParaRPr lang="en-US" sz="1500" u="sng"/>
          </a:p>
        </p:txBody>
      </p:sp>
    </p:spTree>
    <p:extLst>
      <p:ext uri="{BB962C8B-B14F-4D97-AF65-F5344CB8AC3E}">
        <p14:creationId xmlns:p14="http://schemas.microsoft.com/office/powerpoint/2010/main" val="79063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6F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E885D9-1FEB-0D67-C528-973827272615}"/>
              </a:ext>
            </a:extLst>
          </p:cNvPr>
          <p:cNvSpPr/>
          <p:nvPr/>
        </p:nvSpPr>
        <p:spPr>
          <a:xfrm>
            <a:off x="1" y="0"/>
            <a:ext cx="6096000" cy="6858000"/>
          </a:xfrm>
          <a:prstGeom prst="rect">
            <a:avLst/>
          </a:prstGeom>
          <a:solidFill>
            <a:srgbClr val="FAF3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2">
            <a:extLst>
              <a:ext uri="{FF2B5EF4-FFF2-40B4-BE49-F238E27FC236}">
                <a16:creationId xmlns:a16="http://schemas.microsoft.com/office/drawing/2014/main" id="{E377078E-48A8-0A71-F2FD-B6528703652A}"/>
              </a:ext>
            </a:extLst>
          </p:cNvPr>
          <p:cNvSpPr>
            <a:spLocks noGrp="1"/>
          </p:cNvSpPr>
          <p:nvPr>
            <p:ph type="ctrTitle"/>
          </p:nvPr>
        </p:nvSpPr>
        <p:spPr>
          <a:xfrm>
            <a:off x="9940" y="89452"/>
            <a:ext cx="6096001" cy="477078"/>
          </a:xfrm>
        </p:spPr>
        <p:txBody>
          <a:bodyPr anchor="ctr">
            <a:noAutofit/>
          </a:bodyPr>
          <a:lstStyle/>
          <a:p>
            <a:r>
              <a:rPr lang="en-US" sz="2400">
                <a:solidFill>
                  <a:srgbClr val="5C4033"/>
                </a:solidFill>
                <a:latin typeface="Arial Black" panose="020B0A04020102020204" pitchFamily="34" charset="0"/>
              </a:rPr>
              <a:t>INSIGHTS &amp; RECOMMENCATION</a:t>
            </a:r>
            <a:endParaRPr lang="en-US" sz="4400">
              <a:solidFill>
                <a:srgbClr val="5C4033"/>
              </a:solidFill>
              <a:latin typeface="Arial Black" panose="020B0A04020102020204" pitchFamily="34" charset="0"/>
            </a:endParaRPr>
          </a:p>
        </p:txBody>
      </p:sp>
      <p:sp>
        <p:nvSpPr>
          <p:cNvPr id="2" name="TextBox 1">
            <a:extLst>
              <a:ext uri="{FF2B5EF4-FFF2-40B4-BE49-F238E27FC236}">
                <a16:creationId xmlns:a16="http://schemas.microsoft.com/office/drawing/2014/main" id="{27B89A78-1CE5-8397-32BA-66E205409862}"/>
              </a:ext>
            </a:extLst>
          </p:cNvPr>
          <p:cNvSpPr txBox="1"/>
          <p:nvPr/>
        </p:nvSpPr>
        <p:spPr>
          <a:xfrm>
            <a:off x="6105940" y="351235"/>
            <a:ext cx="5950225" cy="6155531"/>
          </a:xfrm>
          <a:prstGeom prst="rect">
            <a:avLst/>
          </a:prstGeom>
          <a:noFill/>
        </p:spPr>
        <p:txBody>
          <a:bodyPr wrap="square" rtlCol="0">
            <a:spAutoFit/>
          </a:bodyPr>
          <a:lstStyle/>
          <a:p>
            <a:pPr algn="l"/>
            <a:r>
              <a:rPr lang="en-US" sz="1500" b="1" i="0">
                <a:solidFill>
                  <a:srgbClr val="5C4033"/>
                </a:solidFill>
                <a:effectLst/>
                <a:latin typeface="Arial" panose="020B0604020202020204" pitchFamily="34" charset="0"/>
                <a:cs typeface="Arial" panose="020B0604020202020204" pitchFamily="34" charset="0"/>
              </a:rPr>
              <a:t>How much money did we make this year? Can we identify any seasonality in the sales?</a:t>
            </a:r>
          </a:p>
          <a:p>
            <a:pPr algn="l"/>
            <a:endParaRPr lang="en-US" sz="1000" b="1" i="0">
              <a:solidFill>
                <a:srgbClr val="5C4033"/>
              </a:solidFill>
              <a:effectLst/>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Insight</a:t>
            </a:r>
            <a:endParaRPr lang="en-US" sz="1200" b="1" i="0">
              <a:solidFill>
                <a:srgbClr val="5C4033"/>
              </a:solidFill>
              <a:effectLst/>
              <a:latin typeface="Arial" panose="020B0604020202020204" pitchFamily="34" charset="0"/>
              <a:cs typeface="Arial" panose="020B0604020202020204" pitchFamily="34" charset="0"/>
            </a:endParaRPr>
          </a:p>
          <a:p>
            <a:pPr algn="just"/>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Revenue Insights:</a:t>
            </a:r>
            <a:r>
              <a:rPr lang="en-US" sz="1200" i="0">
                <a:solidFill>
                  <a:srgbClr val="5C4033"/>
                </a:solidFill>
                <a:effectLst/>
                <a:latin typeface="Arial" panose="020B0604020202020204" pitchFamily="34" charset="0"/>
                <a:cs typeface="Arial" panose="020B0604020202020204" pitchFamily="34" charset="0"/>
              </a:rPr>
              <a:t> The pizza place generated a total revenue of $817.86k in the year, with an average daily revenue of $2.28k. The monthly revenue fluctuated, with July being the highest-grossing month at $72.56k, followed by May ($71.40k) and March ($70.40k). The lowest revenue was recorded in October at $64.03k, closely followed by September ($64.18k).</a:t>
            </a:r>
          </a:p>
          <a:p>
            <a:pPr algn="just"/>
            <a:r>
              <a:rPr lang="en-US" sz="1200" b="1" i="0">
                <a:solidFill>
                  <a:srgbClr val="5C4033"/>
                </a:solidFill>
                <a:effectLst/>
                <a:latin typeface="Arial" panose="020B0604020202020204" pitchFamily="34" charset="0"/>
                <a:cs typeface="Arial" panose="020B0604020202020204" pitchFamily="34" charset="0"/>
              </a:rPr>
              <a:t>Seasonality Trend:</a:t>
            </a:r>
            <a:r>
              <a:rPr lang="en-US" sz="1200" i="0">
                <a:solidFill>
                  <a:srgbClr val="5C4033"/>
                </a:solidFill>
                <a:effectLst/>
                <a:latin typeface="Arial" panose="020B0604020202020204" pitchFamily="34" charset="0"/>
                <a:cs typeface="Arial" panose="020B0604020202020204" pitchFamily="34" charset="0"/>
              </a:rPr>
              <a:t> There is evidence of seasonal trends in the sales data. The summer months, particularly July, show the highest revenue, indicating a possible increase in customer activity during this time. The fall months, especially September and October, exhibit a noticeable decline in revenue, suggesting these months are less active.</a:t>
            </a:r>
          </a:p>
          <a:p>
            <a:pPr algn="l"/>
            <a:endParaRPr lang="en-US" sz="1200">
              <a:solidFill>
                <a:srgbClr val="5C4033"/>
              </a:solidFill>
              <a:latin typeface="Arial" panose="020B0604020202020204" pitchFamily="34" charset="0"/>
              <a:cs typeface="Arial" panose="020B0604020202020204" pitchFamily="34" charset="0"/>
            </a:endParaRPr>
          </a:p>
          <a:p>
            <a:pPr algn="l"/>
            <a:r>
              <a:rPr lang="en-US" sz="1500" b="1" i="0">
                <a:solidFill>
                  <a:srgbClr val="5C4033"/>
                </a:solidFill>
                <a:effectLst/>
                <a:latin typeface="Arial" panose="020B0604020202020204" pitchFamily="34" charset="0"/>
                <a:cs typeface="Arial" panose="020B0604020202020204" pitchFamily="34" charset="0"/>
              </a:rPr>
              <a:t>Recommendation</a:t>
            </a:r>
          </a:p>
          <a:p>
            <a:pPr algn="l"/>
            <a:endParaRPr lang="en-US" sz="1200" b="1" i="0">
              <a:solidFill>
                <a:srgbClr val="5C4033"/>
              </a:solidFill>
              <a:effectLst/>
              <a:latin typeface="Arial" panose="020B0604020202020204" pitchFamily="34" charset="0"/>
              <a:cs typeface="Arial" panose="020B0604020202020204" pitchFamily="34" charset="0"/>
            </a:endParaRPr>
          </a:p>
          <a:p>
            <a:pPr algn="just"/>
            <a:r>
              <a:rPr lang="en-US" sz="1200" b="1" i="0">
                <a:solidFill>
                  <a:srgbClr val="5C4033"/>
                </a:solidFill>
                <a:effectLst/>
                <a:latin typeface="Arial" panose="020B0604020202020204" pitchFamily="34" charset="0"/>
                <a:cs typeface="Arial" panose="020B0604020202020204" pitchFamily="34" charset="0"/>
              </a:rPr>
              <a:t>Boost Summer Sales:</a:t>
            </a:r>
            <a:r>
              <a:rPr lang="en-US" sz="1200" i="0">
                <a:solidFill>
                  <a:srgbClr val="5C4033"/>
                </a:solidFill>
                <a:effectLst/>
                <a:latin typeface="Arial" panose="020B0604020202020204" pitchFamily="34" charset="0"/>
                <a:cs typeface="Arial" panose="020B0604020202020204" pitchFamily="34" charset="0"/>
              </a:rPr>
              <a:t> To maximize revenue during the peak summer months, consider implementing special summer promotions or launching new seasonal menu items. Outdoor events or extended business hours could also attract more customers.</a:t>
            </a:r>
          </a:p>
          <a:p>
            <a:pPr algn="just"/>
            <a:r>
              <a:rPr lang="en-US" sz="1200" b="1" i="0">
                <a:solidFill>
                  <a:srgbClr val="5C4033"/>
                </a:solidFill>
                <a:effectLst/>
                <a:latin typeface="Arial" panose="020B0604020202020204" pitchFamily="34" charset="0"/>
                <a:cs typeface="Arial" panose="020B0604020202020204" pitchFamily="34" charset="0"/>
              </a:rPr>
              <a:t>Holiday Marketing:</a:t>
            </a:r>
            <a:r>
              <a:rPr lang="en-US" sz="1200" i="0">
                <a:solidFill>
                  <a:srgbClr val="5C4033"/>
                </a:solidFill>
                <a:effectLst/>
                <a:latin typeface="Arial" panose="020B0604020202020204" pitchFamily="34" charset="0"/>
                <a:cs typeface="Arial" panose="020B0604020202020204" pitchFamily="34" charset="0"/>
              </a:rPr>
              <a:t> Use the holiday season to drive sales in November and December. Holiday-themed promotions, special offers, and targeted marketing campaigns can help increase foot traffic and boost sales during these months.</a:t>
            </a:r>
          </a:p>
          <a:p>
            <a:pPr algn="just"/>
            <a:r>
              <a:rPr lang="en-US" sz="1200" b="1" i="0">
                <a:solidFill>
                  <a:srgbClr val="5C4033"/>
                </a:solidFill>
                <a:effectLst/>
                <a:latin typeface="Arial" panose="020B0604020202020204" pitchFamily="34" charset="0"/>
                <a:cs typeface="Arial" panose="020B0604020202020204" pitchFamily="34" charset="0"/>
              </a:rPr>
              <a:t>Low Season Strategy:</a:t>
            </a:r>
            <a:r>
              <a:rPr lang="en-US" sz="1200" i="0">
                <a:solidFill>
                  <a:srgbClr val="5C4033"/>
                </a:solidFill>
                <a:effectLst/>
                <a:latin typeface="Arial" panose="020B0604020202020204" pitchFamily="34" charset="0"/>
                <a:cs typeface="Arial" panose="020B0604020202020204" pitchFamily="34" charset="0"/>
              </a:rPr>
              <a:t> Focus on increasing customer engagement during the slower months (September and October) by introducing limited-time offers, loyalty programs, or partnerships with local events. Consider analyzing customer feedback to understand their preferences and tailor promotions to meet their needs during this period.</a:t>
            </a:r>
          </a:p>
          <a:p>
            <a:pPr algn="just"/>
            <a:r>
              <a:rPr lang="en-US" sz="1200" b="1" i="0">
                <a:solidFill>
                  <a:srgbClr val="5C4033"/>
                </a:solidFill>
                <a:effectLst/>
                <a:latin typeface="Arial" panose="020B0604020202020204" pitchFamily="34" charset="0"/>
                <a:cs typeface="Arial" panose="020B0604020202020204" pitchFamily="34" charset="0"/>
              </a:rPr>
              <a:t>Maintain Steady Growth:</a:t>
            </a:r>
            <a:r>
              <a:rPr lang="en-US" sz="1200" i="0">
                <a:solidFill>
                  <a:srgbClr val="5C4033"/>
                </a:solidFill>
                <a:effectLst/>
                <a:latin typeface="Arial" panose="020B0604020202020204" pitchFamily="34" charset="0"/>
                <a:cs typeface="Arial" panose="020B0604020202020204" pitchFamily="34" charset="0"/>
              </a:rPr>
              <a:t> Maintain customer engagement throughout the year by regularly updating the menu and offering special deals that align with the seasons. This can help smooth out revenue fluctuations and ensure steady customer interest.</a:t>
            </a:r>
          </a:p>
        </p:txBody>
      </p:sp>
      <p:pic>
        <p:nvPicPr>
          <p:cNvPr id="8" name="Picture 7">
            <a:extLst>
              <a:ext uri="{FF2B5EF4-FFF2-40B4-BE49-F238E27FC236}">
                <a16:creationId xmlns:a16="http://schemas.microsoft.com/office/drawing/2014/main" id="{969AC262-B988-ACB9-64BA-9AF627D40B36}"/>
              </a:ext>
            </a:extLst>
          </p:cNvPr>
          <p:cNvPicPr>
            <a:picLocks noChangeAspect="1"/>
          </p:cNvPicPr>
          <p:nvPr/>
        </p:nvPicPr>
        <p:blipFill rotWithShape="1">
          <a:blip r:embed="rId2">
            <a:alphaModFix amt="20000"/>
          </a:blip>
          <a:srcRect l="36087" b="40000"/>
          <a:stretch/>
        </p:blipFill>
        <p:spPr>
          <a:xfrm>
            <a:off x="9940" y="2743201"/>
            <a:ext cx="4383154" cy="4114800"/>
          </a:xfrm>
          <a:prstGeom prst="rect">
            <a:avLst/>
          </a:prstGeom>
        </p:spPr>
      </p:pic>
      <p:pic>
        <p:nvPicPr>
          <p:cNvPr id="10" name="Picture 9">
            <a:extLst>
              <a:ext uri="{FF2B5EF4-FFF2-40B4-BE49-F238E27FC236}">
                <a16:creationId xmlns:a16="http://schemas.microsoft.com/office/drawing/2014/main" id="{D5E52295-6D7F-33CF-75D7-3618E954F296}"/>
              </a:ext>
            </a:extLst>
          </p:cNvPr>
          <p:cNvPicPr>
            <a:picLocks noChangeAspect="1"/>
          </p:cNvPicPr>
          <p:nvPr/>
        </p:nvPicPr>
        <p:blipFill rotWithShape="1">
          <a:blip r:embed="rId2">
            <a:alphaModFix amt="20000"/>
          </a:blip>
          <a:srcRect t="48188" r="33236"/>
          <a:stretch/>
        </p:blipFill>
        <p:spPr>
          <a:xfrm>
            <a:off x="7603436" y="-1"/>
            <a:ext cx="4578624" cy="3553239"/>
          </a:xfrm>
          <a:prstGeom prst="rect">
            <a:avLst/>
          </a:prstGeom>
        </p:spPr>
      </p:pic>
      <p:pic>
        <p:nvPicPr>
          <p:cNvPr id="6" name="Picture 5">
            <a:extLst>
              <a:ext uri="{FF2B5EF4-FFF2-40B4-BE49-F238E27FC236}">
                <a16:creationId xmlns:a16="http://schemas.microsoft.com/office/drawing/2014/main" id="{DDED92AC-CBC7-AC29-4A82-EEA287BC6584}"/>
              </a:ext>
            </a:extLst>
          </p:cNvPr>
          <p:cNvPicPr>
            <a:picLocks noChangeAspect="1"/>
          </p:cNvPicPr>
          <p:nvPr/>
        </p:nvPicPr>
        <p:blipFill>
          <a:blip r:embed="rId3"/>
          <a:stretch>
            <a:fillRect/>
          </a:stretch>
        </p:blipFill>
        <p:spPr>
          <a:xfrm>
            <a:off x="9939" y="2576748"/>
            <a:ext cx="6101475" cy="1704505"/>
          </a:xfrm>
          <a:prstGeom prst="rect">
            <a:avLst/>
          </a:prstGeom>
        </p:spPr>
      </p:pic>
      <p:sp>
        <p:nvSpPr>
          <p:cNvPr id="7" name="TextBox 6">
            <a:extLst>
              <a:ext uri="{FF2B5EF4-FFF2-40B4-BE49-F238E27FC236}">
                <a16:creationId xmlns:a16="http://schemas.microsoft.com/office/drawing/2014/main" id="{F10307DE-6526-32E8-1413-8DB696298EBE}"/>
              </a:ext>
            </a:extLst>
          </p:cNvPr>
          <p:cNvSpPr txBox="1"/>
          <p:nvPr/>
        </p:nvSpPr>
        <p:spPr>
          <a:xfrm>
            <a:off x="82907" y="6466108"/>
            <a:ext cx="1947713" cy="323165"/>
          </a:xfrm>
          <a:prstGeom prst="rect">
            <a:avLst/>
          </a:prstGeom>
          <a:noFill/>
        </p:spPr>
        <p:txBody>
          <a:bodyPr wrap="none" rtlCol="0">
            <a:spAutoFit/>
          </a:bodyPr>
          <a:lstStyle/>
          <a:p>
            <a:r>
              <a:rPr lang="en-US" sz="1500" u="sng">
                <a:hlinkClick r:id="rId4"/>
              </a:rPr>
              <a:t>Interactive Report Link</a:t>
            </a:r>
            <a:endParaRPr lang="en-US" sz="1500" u="sng"/>
          </a:p>
        </p:txBody>
      </p:sp>
    </p:spTree>
    <p:extLst>
      <p:ext uri="{BB962C8B-B14F-4D97-AF65-F5344CB8AC3E}">
        <p14:creationId xmlns:p14="http://schemas.microsoft.com/office/powerpoint/2010/main" val="3418910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6b0a8909-f138-44eb-8cd9-cab6005c883e}">
  <we:reference id="WA200003233" version="2.0.0.3" store="en-US" storeType="OMEX"/>
  <we:alternateReferences/>
  <we:properties>
    <we:property name="Microsoft.Office.CampaignId" value="&quot;none&quot;"/>
    <we:property name="backgroundColor" value="&quot;#FFF5E1&quot;"/>
    <we:property name="bookmark" value="&quot;H4sIAAAAAAAAA+1b227bOBD9lUAvfXEXFEmJZN7apIsttpc0CbpYLIqAl6GtVpa0kpzULfLvpS52XFuOXddNnNRAHmSRGs4cHg6Hw8lXz0RFFsvxGzkE79B7nqafhjL/dIC9npc07xjhUhlAmvsCaQIhR9y1plkZpUnhHX71Spn3oXwfFSMZV4Lcy/88xYUJkBDWcIow84UC8D70PBnHJ7Jf9bEyLqDnZZAXaSLj6As0IlxTmY/guufB5yxOc1kNdFbKEqrBLl1399sp5v9BnB5Sl9ElnIEum7cSc8ow5aB4aJnmHHDVrWg61Pp2dqlE18MfpUkpo8QNU70jgUVgFUGglaaMcoFM9d5Gcdl2UeMXn7Pc2eyQGGcVZM/MpUw0GK82IYei0fir9xpkMcprO15813CWjnINp2DrpqSMyrGTM+l+7bA4yVOHVP36PC1lfHAKl5CMmsZBenWUg0PI6YauP7g3RZT04xbQG9vOG/20zCvdUvXRoVLZ4D5IcwP583FtxnGUT/DEvTlNf40JTmfXQWislCChCKXv25AJhoPdAPtthU7xkLGeWtBAjZQVygitObPW5xIJRu8b6meX/YOT6MsXeXACeaPww0S825AGeOcNVcAdu4XvM8MrypOVwB854/tpHmln7jz2R2k8GibrapzeEHlG4ULGcDFwH3Tg3bvblXY0Ksp02L3YencGiJHji9RelAO4uAL4tAkNs+gyLc+limFNMvrzZNz2zF5/mGyXrsPHmQ3xNL0qam22PaIbsBG5PfGLM+OWletiaUAtEhIZaSiV3FgZ3vu6MlXQsgF3ijjSzmfM8sZza6JfL7E+uOCk+sjZkTVjRVDc2Pr90/tJvOR83Z95Oqw/a8O91I0wb0HPa3RA1eT9M4BqWddTl5ionEIzzGQeFfO//o4SZx/pea/Almtj2Pyo1VkG32nUH9QCX0VlY7szTMYjaDuV0RCeYOSHT5Hv/s4ROqz/nlSsbxhSmeO6yg7YIDHHbXQJNUFWjhM89fFTMjdOzxumZpWUJ8+hdLxNbjS7W3/QQrrUFdR6bnO11sM1S5RxzTQ1ANgn2hBBCEOVjNuXwkBmcx60kgU4JDKwWFmjfUYt43J1qLi95Z5Vu/tFJXbBZN0MMt76ul/C3nVId+y+MOlV0vI0Kl4m7hzltDqDuJn816ulVIeyGdZulz7rAdrwCGnFiAoCjB2FuKAhWuOYsOW5X9CyMaBwp9j9xG8ZzWbWOxMKO3E4XC9kveekwBqK/BW5mc/1YPzKSYkX9Zm2LzZNFHnvAoEmX9Nu6j+8ebShyVSQ1x0RzOjiVZv3wc2Lqrm1wPsX5O1nmtvcwiPE491I5mXnsfq3heR1mpSD/YJp0TiWXYHLHXuxpdm2O9ajzuEUB2dpbDbZ1KXrezRwC24+AdC5gx5Nwpxq+3qEzJq44kdp3IxffZT2TZ3ko7SucXpNmOkTYDoIOWIhGLAgiNG7EWb+VGy3Q/HuIyTQPszch5n7MHMfZu7DzHtn1j7MfMD2TZxkE4pRLaUOuC8lF8oXzA/Y6jzveZq9cUqsdwFWjNT/I3CLYf6q5WzS4J7fTR5uk5TNXqXNJrNv7tN6087D2c4T1/DdxVuTnl0/nTq9Q8vmXUxdxXUzUTaCysu4Id5utSRiqsBwHR9Xje8myjsM6oluDMczCK0B5/LryZdzaP1AWnoVjrXi9Z3+0i+nnGoz5r/soqnVaKc3r51Jf6+uGqqnpXMfvY9yrcX1sno33zazGi8MWpGQOA8MPtZYEh2uUbC098I/54UX7v73Xnjvhfde+Pf1wn5oIbCC+BoQ1diXJqhNvBXNaCj7HbUzoaFaIKykIERoKhVhfKVHv4Pa30lesa6a7c4QrCbQThT/dljS1E5grgKlLCHESIYpsgTjldO4pAQKyZBK0DY0zHCJJEdiNSWWyJLaurMW1Uz5WiFmNPPxLlCidSUPnxGLhkwIESjsWxb6NDQBQRhEuPkkchNyJgQ1nJNAAffpprICrjlhyPgs1ITSgILSm8qiAbHYhs57SS0BGEZyYxuRwkZozALKqUIgAIVqU1mO78BDblRVkW+QNjhg9036rWQEFylfU83S0LoYHoUBEpwLhHy+GXS1uK5KtXRUFpnUcCIT6Cq0/ZzJxIBpn5fVm9X/GDYtOLu+/gYDDIRwpjYAAA==&quot;"/>
    <we:property name="creatorSessionId" value="&quot;e86ee0fd-3bae-44d4-9321-8bf1f7d9109c&quot;"/>
    <we:property name="creatorTenantId" value="&quot;df8679cd-a80e-45d8-99ac-c83ed7ff95a0&quot;"/>
    <we:property name="creatorUserId" value="&quot;10032002C3D60525&quot;"/>
    <we:property name="datasetId" value="&quot;c6837be0-5789-4b7d-ab5e-b5077f40c29e&quot;"/>
    <we:property name="embedUrl" value="&quot;/reportEmbed?reportId=5a5ac3a0-92d0-4380-a694-542e537c3538&amp;config=eyJjbHVzdGVyVXJsIjoiaHR0cHM6Ly9XQUJJLVVBRS1OT1JUSC1BLVBSSU1BUlktcmVkaXJlY3QuYW5hbHlzaXMud2luZG93cy5uZXQiLCJlbWJlZEZlYXR1cmVzIjp7InVzYWdlTWV0cmljc1ZOZXh0Ijp0cnVlfX0%3D&amp;disableSensitivityBanner=true&quot;"/>
    <we:property name="initialStateBookmark" value="&quot;H4sIAAAAAAAAA+1bbU8bORD+K2i/8CU9ee19sflGoaerWgoFxOl0qpBfxsm2m93c7gYaUP77ee1NCCEhIU0hpZGQYL2z43l5Zjy2h1tPJWUv5YNPvAvenvc2z791efFtB3stL2vGjo8/HO2ffrj8tH/0zgznvSrJs9Lbu/UqXrShukjKPk9rDmbw3y8tj6fpCW/XT5qnJbS8HhRlnvE0uQFHbF5VRR+GLQ++99K84DXLs4pXULO9MuTm2czt/0HMjFxWyRWcgazcKMc0iHFAQdBIx5JSwDVZ6QisZDNJatZ2+oM8q3iSmWnqsSAkGutIM8IlB4gx4lE9XiZZO20Evvv2fNCrrVJ2uPltrCG+mmlrPsOhUSekkpIYKT+OJAmCMAAhV+XFJVURjRkLFKUkFED9YFVemIYC+zqO/CBSIUEY2Mo6cqk5l4GMhS8FipWMfVx/q5O0akwqBu++9wqDBoMRx2tfXfFMgvKsywsonYdvvSPgZb+wfn9378VZ3i8knIK2r7IqqQaGz4i8FuSkyA2y7PD+VXvnFK4g68POCRQ7h3xgSTr59UEBBlfK20PDL2bkUY0lL9R9hc1DoaB4O7DKHCbFCIW4NSXvz1TESG7IDC4DDlJHKlaUI04Rg9UBIUIhNCFEcRMoSBOMV+UVqUAyhAVnhDAZcEFiugmAOOiXVd41RvzlETFDEwcJrINI+1iiKESMUoaQT1d1owlpoBFVAomQKiQVDuOXduN5XvF05yS5ueHlzlmeqvX40EaTwIpJHIcBDQQCBigSq5oukCYjhtTnnDLhs9gP43Ch6c7z3ifDytHUJBejdc8g6c8i71riZmUu++K/PhQDbxpkZ6MX5u/Poz8e49SrWYzM3qste1kLVJphpyQatsbE3UnikY/uCM1ifwapsYSd4CBP+91sgcfdg5Vjyte23jBDzdQ6gdrdZorjtcbbWIDuMmCr5zeO8vZC62inOJ6w0BLmNCz+7kAtmDVSppKqEez9lLXK9dnRCs5FCvO/HGNqOLT5ZDqEl5Jjpu6zJZoO3NYmZZFnFqZZ41dKZ9YtBx1eVC+7Ms2LF1evG8KvExX5gdGvnReD5RH+BGR9scHpE4hlGFEUR6BAAyNKbsYCNt/bzwy7USFRribKXwkUvJCdwUejUPpQovH7h69GolzwInHbvSYNLaeVRbaTukm8Y0bePT1VvYmsySZk8Q7N4M7dQP260cD7B3jxqDEa4CbShOJvYI/PfZNXYGuSCZMc5VnV2QZMY43ZG6lnzmPHd9ptcE2xcCnnhnbmQr54CX2FyBql4lep3ERefZX6jZKkK8UEZSpEjGlFA4RjnwmAzSjFfrAC2piq8BVCaFuKbUuxbSm2LcW2pdiLI2tbiv3C+o2T5KvUziU9V2YiKWIiwhBjRghlQYTw4nuXx5bMFQ4mH5xJuuPKMrlZ6XS3TBNpsDmZhDxTrrat4Y2tuFWl56ZLwL3PlX0NVtNb72NitHe8L3jar9nuHpovVH6d7XrWckn5PrsyHEC5Cxyj59FiLnXTxui2YF5qtLRPuMh4ijWd1wFHhIcaC62kHwc6pvzZvT77OFqOloWt49duUOf7mMpYBgoA+0QqYsI+RjWzVW5tdRAGGjGOFFdBwKnSrvHnmXA0kSFnpcN1wqcNmfPoAwTd3T4vdw+dT153Nhosc9N5kHd7Jv+X008fkszoR+r0rqulbTi+wsznmu80aXeqOWiuiaqkC7sY+dEb5Jufc4T27M/uGOb2LmtO4EGmDptutUeiZnKe8I2P35CpeVpLRfBbqK4Bst2JAJxz0edPX/StEZFzb/ZWjvtHp3PhToO6GcXXEfP9WFEmsSAvHqIlT+GyYz54+U3PcqdZPz9nDS5zfVl14NIA9dsq6auXXOWV61dY7k77p0B90rNz8X6aX68P7ZMzmgkdy3UG07RnmsJZaCYUk5LGWvuUIxYHC+PqGVr27CbedrnZY4WV2iM2omPvoSIucdcZTDASsYj7Jq3FLF5ix/Ky5zi/gMWnNHCmJqFGoAVBIIUM4oAypDbD1D/S/LMhtr5TwRnbjzSEmhFfAgok9rkKYWFdnnR5e0ZdbvxFIrOdF+BjiTmR0RKL/rab8r6bntpN+WA93XZTbrspt92Uv2s3pY3PWUcJeb8qe1zCCc9g1sb4e49nCtSCPa39xzC3AzbeSJrAWvYAajj8H9p0m4+5NgAA&quot;"/>
    <we:property name="isFiltersActionButtonVisible" value="false"/>
    <we:property name="isFooterCollapsed" value="true"/>
    <we:property name="isVisualContainerHeaderHidden" value="false"/>
    <we:property name="pageDisplayName" value="&quot;plato_pizza_place_sales_analysis&quot;"/>
    <we:property name="pageName" value="&quot;a2847248eb86f7c88e23&quot;"/>
    <we:property name="reportEmbeddedTime" value="&quot;2024-09-08T08:00:07.030Z&quot;"/>
    <we:property name="reportName" value="&quot;plato_pizza_place_sales_analysis&quot;"/>
    <we:property name="reportState" value="&quot;CONNECTED&quot;"/>
    <we:property name="reportUrl" value="&quot;/groups/me/reports/5a5ac3a0-92d0-4380-a694-542e537c3538/a2847248eb86f7c88e23?bookmarkGuid=48ba564d-fd28-4542-8e50-e8252f8ad64e&amp;bookmarkUsage=1&amp;ctid=df8679cd-a80e-45d8-99ac-c83ed7ff95a0&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1664</TotalTime>
  <Words>1355</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Calibri Light</vt:lpstr>
      <vt:lpstr>Impact</vt:lpstr>
      <vt:lpstr>Segoe UI Light</vt:lpstr>
      <vt:lpstr>Office Theme</vt:lpstr>
      <vt:lpstr>PIZZA SALES ANALYSIS</vt:lpstr>
      <vt:lpstr>Plato Pizza Sales Analysis Interactive report</vt:lpstr>
      <vt:lpstr>AGENDA</vt:lpstr>
      <vt:lpstr>PROJECT OVERVIEW</vt:lpstr>
      <vt:lpstr>OBJECTIVE</vt:lpstr>
      <vt:lpstr>INSIGHTS &amp; RECOMMENCATION</vt:lpstr>
      <vt:lpstr>INSIGHTS &amp; RECOMMENCATION</vt:lpstr>
      <vt:lpstr>INSIGHTS &amp; RECOMMENCATION</vt:lpstr>
      <vt:lpstr>INSIGHTS &amp; RECOMMENCATION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Zay Yar Htay</cp:lastModifiedBy>
  <cp:revision>12</cp:revision>
  <dcterms:created xsi:type="dcterms:W3CDTF">2018-06-07T21:39:02Z</dcterms:created>
  <dcterms:modified xsi:type="dcterms:W3CDTF">2024-09-08T23:53:36Z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