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handoutMasterIdLst>
    <p:handoutMasterId r:id="rId19"/>
  </p:handoutMasterIdLst>
  <p:sldIdLst>
    <p:sldId id="256" r:id="rId5"/>
    <p:sldId id="264" r:id="rId6"/>
    <p:sldId id="257" r:id="rId7"/>
    <p:sldId id="265" r:id="rId8"/>
    <p:sldId id="266" r:id="rId9"/>
    <p:sldId id="258" r:id="rId10"/>
    <p:sldId id="267" r:id="rId11"/>
    <p:sldId id="268" r:id="rId12"/>
    <p:sldId id="261"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120" y="81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0D51337A-31FA-4717-B2BF-9243F96D2B9B}">
      <dgm:prSet phldrT="[Text]"/>
      <dgm:spPr/>
      <dgm:t>
        <a:bodyPr/>
        <a:lstStyle/>
        <a:p>
          <a:r>
            <a:rPr lang="en-US" b="1" i="0" dirty="0"/>
            <a:t>Adversarial Attacks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000" b="0" i="0" dirty="0"/>
            <a:t>Adversarial attacks are a major threat to AI-driven cybersecurity systems. By making subtle changes to input data, attackers can deceive AI models into making incorrect decisions.</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b="1" i="0"/>
            <a:t>Bias and Fairness</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000" b="0" i="0" dirty="0"/>
            <a:t>AI systems in cybersecurity rely heavily on the quality of their training data. If this data is biased, the AI models will likely reflect these biases, resulting in unfair and inaccurate outcomes.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b="1" i="0" dirty="0"/>
            <a:t>Data Privacy</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000" b="0" i="0" dirty="0"/>
            <a:t>AI systems use large amounts of data to identify and predict security threats, but handling this data can lead to privacy issues. Sensitive information may be at risk of exposure or misuse, resulting in privacy breaches and possible legal consequences.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custLinFactNeighborX="160" custLinFactNeighborY="-2063">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3">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3">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3">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6857B86A-DEC1-407C-A1BB-5BF9ACCBCA6A}">
      <dgm:prSet phldrT="[Text]"/>
      <dgm:spPr/>
      <dgm:t>
        <a:bodyPr/>
        <a:lstStyle/>
        <a:p>
          <a:r>
            <a:rPr lang="en-US" b="1" i="0"/>
            <a:t>Confidentiality</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r>
            <a:rPr lang="en-US" b="0" i="0" dirty="0"/>
            <a:t>Confidentiality involves protecting information from unauthorized access and ensuring that only authorized individuals or systems can view or use the data.</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i="0"/>
            <a:t>Integrity</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r>
            <a:rPr lang="en-US" b="0" i="0" dirty="0"/>
            <a:t>Integrity ensures that data is accurate, consistent, and has not been tampered with or altered by unauthorized parties. This principle is vital for maintaining the trustworthiness of information, as compromised data can lead to incorrect decisions and actions.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i="0"/>
            <a:t>Availability</a:t>
          </a:r>
          <a:endParaRPr lang="en-US" b="1" dirty="0">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r>
            <a:rPr lang="en-US" b="0" i="0" dirty="0"/>
            <a:t>This principle is essential for maintaining the operational functionality of systems and services. High availability is achieved through redundancy, failover mechanisms, and regular maintenance.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CA949A5F-9945-4C59-A233-D70AFFF70BDA}" srcId="{DA5DFAD8-E443-4F53-9341-A0903BBBD378}" destId="{6EE89B4E-BAED-4A90-B29D-70AF11256801}" srcOrd="0" destOrd="0" parTransId="{39BF20C7-31E5-452B-8EA2-17224A13C7FB}" sibTransId="{E71503C3-CFB7-4144-AD9F-7A42A87A3A6B}"/>
    <dgm:cxn modelId="{D5D61B4C-1312-427C-BDCC-013237D8A488}" srcId="{ABA77F75-8642-4931-8D7E-BE6C6DB9940D}" destId="{611C3B18-07F8-4A66-9682-97E24AEF6014}" srcOrd="0" destOrd="0" parTransId="{5940BF2D-F08A-4150-9A86-173D9242DE8C}" sibTransId="{477660C6-2B6D-4FB8-B9A3-D555E2082C2A}"/>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413080" y="-2460157"/>
          <a:ext cx="1424317" cy="6706108"/>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Adversarial attacks are a major threat to AI-driven cybersecurity systems. By making subtle changes to input data, attackers can deceive AI models into making incorrect decisions.</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772185" y="250267"/>
        <a:ext cx="6636579" cy="1285259"/>
      </dsp:txXfrm>
    </dsp:sp>
    <dsp:sp modelId="{3230722F-B757-4673-BD2F-9D4BAB5CEE8D}">
      <dsp:nvSpPr>
        <dsp:cNvPr id="0" name=""/>
        <dsp:cNvSpPr/>
      </dsp:nvSpPr>
      <dsp:spPr>
        <a:xfrm>
          <a:off x="10729" y="0"/>
          <a:ext cx="3772185" cy="178039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i="0" kern="1200" dirty="0"/>
            <a:t>Adversarial Attacks</a:t>
          </a:r>
          <a:endParaRPr lang="en-US" sz="4900" kern="1200" dirty="0">
            <a:latin typeface="Tahoma" panose="020B0604030504040204" pitchFamily="34" charset="0"/>
            <a:ea typeface="Tahoma" panose="020B0604030504040204" pitchFamily="34" charset="0"/>
            <a:cs typeface="Tahoma" panose="020B0604030504040204" pitchFamily="34" charset="0"/>
          </a:endParaRPr>
        </a:p>
      </dsp:txBody>
      <dsp:txXfrm>
        <a:off x="97641" y="86912"/>
        <a:ext cx="3598361" cy="1606573"/>
      </dsp:txXfrm>
    </dsp:sp>
    <dsp:sp modelId="{329ECF1A-78BE-41CB-B252-8011825B67CD}">
      <dsp:nvSpPr>
        <dsp:cNvPr id="0" name=""/>
        <dsp:cNvSpPr/>
      </dsp:nvSpPr>
      <dsp:spPr>
        <a:xfrm rot="5400000">
          <a:off x="6413080" y="-590740"/>
          <a:ext cx="1424317" cy="6706108"/>
        </a:xfrm>
        <a:prstGeom prst="round2SameRect">
          <a:avLst/>
        </a:prstGeom>
        <a:solidFill>
          <a:schemeClr val="accent3">
            <a:tint val="40000"/>
            <a:alpha val="90000"/>
            <a:hueOff val="-872668"/>
            <a:satOff val="-10616"/>
            <a:lumOff val="-722"/>
            <a:alphaOff val="0"/>
          </a:schemeClr>
        </a:solidFill>
        <a:ln w="15875" cap="flat" cmpd="sng" algn="ctr">
          <a:solidFill>
            <a:schemeClr val="accent3">
              <a:tint val="40000"/>
              <a:alpha val="90000"/>
              <a:hueOff val="-872668"/>
              <a:satOff val="-10616"/>
              <a:lumOff val="-7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AI systems in cybersecurity rely heavily on the quality of their training data. If this data is biased, the AI models will likely reflect these biases, resulting in unfair and inaccurate outcomes.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772185" y="2119684"/>
        <a:ext cx="6636579" cy="1285259"/>
      </dsp:txXfrm>
    </dsp:sp>
    <dsp:sp modelId="{8A3FE5E4-2689-4041-B2C5-C63BC276A3EF}">
      <dsp:nvSpPr>
        <dsp:cNvPr id="0" name=""/>
        <dsp:cNvSpPr/>
      </dsp:nvSpPr>
      <dsp:spPr>
        <a:xfrm>
          <a:off x="0" y="1872114"/>
          <a:ext cx="3772185" cy="1780397"/>
        </a:xfrm>
        <a:prstGeom prst="roundRect">
          <a:avLst/>
        </a:prstGeom>
        <a:solidFill>
          <a:schemeClr val="accent3">
            <a:hueOff val="-617032"/>
            <a:satOff val="-10836"/>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i="0" kern="1200"/>
            <a:t>Bias and Fairness</a:t>
          </a:r>
          <a:endParaRPr lang="en-US" sz="4900" kern="1200" dirty="0">
            <a:latin typeface="Tahoma" panose="020B0604030504040204" pitchFamily="34" charset="0"/>
            <a:ea typeface="Tahoma" panose="020B0604030504040204" pitchFamily="34" charset="0"/>
            <a:cs typeface="Tahoma" panose="020B0604030504040204" pitchFamily="34" charset="0"/>
          </a:endParaRPr>
        </a:p>
      </dsp:txBody>
      <dsp:txXfrm>
        <a:off x="86912" y="1959026"/>
        <a:ext cx="3598361" cy="1606573"/>
      </dsp:txXfrm>
    </dsp:sp>
    <dsp:sp modelId="{A66EBD3D-E7C5-421C-B8B5-728648057DDC}">
      <dsp:nvSpPr>
        <dsp:cNvPr id="0" name=""/>
        <dsp:cNvSpPr/>
      </dsp:nvSpPr>
      <dsp:spPr>
        <a:xfrm rot="5400000">
          <a:off x="6413080" y="1278676"/>
          <a:ext cx="1424317" cy="6706108"/>
        </a:xfrm>
        <a:prstGeom prst="round2SameRect">
          <a:avLst/>
        </a:prstGeom>
        <a:solidFill>
          <a:schemeClr val="accent3">
            <a:tint val="40000"/>
            <a:alpha val="90000"/>
            <a:hueOff val="-1745336"/>
            <a:satOff val="-21231"/>
            <a:lumOff val="-1444"/>
            <a:alphaOff val="0"/>
          </a:schemeClr>
        </a:solidFill>
        <a:ln w="15875" cap="flat" cmpd="sng" algn="ctr">
          <a:solidFill>
            <a:schemeClr val="accent3">
              <a:tint val="40000"/>
              <a:alpha val="90000"/>
              <a:hueOff val="-1745336"/>
              <a:satOff val="-21231"/>
              <a:lumOff val="-14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a:t>AI systems use large amounts of data to identify and predict security threats, but handling this data can lead to privacy issues. Sensitive information may be at risk of exposure or misuse, resulting in privacy breaches and possible legal consequences.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772185" y="3989101"/>
        <a:ext cx="6636579" cy="1285259"/>
      </dsp:txXfrm>
    </dsp:sp>
    <dsp:sp modelId="{1C763A21-352A-41D1-A2E2-E305DABA275D}">
      <dsp:nvSpPr>
        <dsp:cNvPr id="0" name=""/>
        <dsp:cNvSpPr/>
      </dsp:nvSpPr>
      <dsp:spPr>
        <a:xfrm>
          <a:off x="0" y="3741532"/>
          <a:ext cx="3772185" cy="1780397"/>
        </a:xfrm>
        <a:prstGeom prst="roundRect">
          <a:avLst/>
        </a:prstGeom>
        <a:solidFill>
          <a:schemeClr val="accent3">
            <a:hueOff val="-1234063"/>
            <a:satOff val="-2167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i="0" kern="1200" dirty="0"/>
            <a:t>Data Privacy</a:t>
          </a:r>
          <a:endParaRPr lang="en-US" sz="4900" kern="1200" dirty="0">
            <a:latin typeface="Tahoma" panose="020B0604030504040204" pitchFamily="34" charset="0"/>
            <a:ea typeface="Tahoma" panose="020B0604030504040204" pitchFamily="34" charset="0"/>
            <a:cs typeface="Tahoma" panose="020B0604030504040204" pitchFamily="34" charset="0"/>
          </a:endParaRPr>
        </a:p>
      </dsp:txBody>
      <dsp:txXfrm>
        <a:off x="86912" y="3828444"/>
        <a:ext cx="3598361" cy="1606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3121"/>
          <a:ext cx="3447370" cy="662400"/>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i="0" kern="1200"/>
            <a:t>Confidentiality</a:t>
          </a:r>
          <a:endParaRPr lang="en-US" sz="2300" b="1" kern="1200" dirty="0">
            <a:latin typeface="Tahoma" panose="020B0604030504040204" pitchFamily="34" charset="0"/>
            <a:ea typeface="Tahoma" panose="020B0604030504040204" pitchFamily="34" charset="0"/>
            <a:cs typeface="Tahoma" panose="020B0604030504040204" pitchFamily="34" charset="0"/>
          </a:endParaRPr>
        </a:p>
      </dsp:txBody>
      <dsp:txXfrm>
        <a:off x="3535" y="3121"/>
        <a:ext cx="3447370" cy="662400"/>
      </dsp:txXfrm>
    </dsp:sp>
    <dsp:sp modelId="{17CA1487-CDD9-4364-92F6-A11DBDAFE16C}">
      <dsp:nvSpPr>
        <dsp:cNvPr id="0" name=""/>
        <dsp:cNvSpPr/>
      </dsp:nvSpPr>
      <dsp:spPr>
        <a:xfrm>
          <a:off x="3535" y="665521"/>
          <a:ext cx="3447370" cy="3823613"/>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Confidentiality involves protecting information from unauthorized access and ensuring that only authorized individuals or systems can view or use the data.</a:t>
          </a:r>
          <a:endParaRPr lang="en-US" sz="2300" kern="1200" dirty="0">
            <a:latin typeface="Tahoma" panose="020B0604030504040204" pitchFamily="34" charset="0"/>
            <a:ea typeface="Tahoma" panose="020B0604030504040204" pitchFamily="34" charset="0"/>
            <a:cs typeface="Tahoma" panose="020B0604030504040204" pitchFamily="34" charset="0"/>
          </a:endParaRPr>
        </a:p>
      </dsp:txBody>
      <dsp:txXfrm>
        <a:off x="3535" y="665521"/>
        <a:ext cx="3447370" cy="3823613"/>
      </dsp:txXfrm>
    </dsp:sp>
    <dsp:sp modelId="{055A5EAB-EAE0-4501-8649-31F112FF9AD5}">
      <dsp:nvSpPr>
        <dsp:cNvPr id="0" name=""/>
        <dsp:cNvSpPr/>
      </dsp:nvSpPr>
      <dsp:spPr>
        <a:xfrm>
          <a:off x="3933537" y="3121"/>
          <a:ext cx="3447370" cy="662400"/>
        </a:xfrm>
        <a:prstGeom prst="rect">
          <a:avLst/>
        </a:prstGeom>
        <a:solidFill>
          <a:schemeClr val="accent3">
            <a:hueOff val="-617032"/>
            <a:satOff val="-10836"/>
            <a:lumOff val="-196"/>
            <a:alphaOff val="0"/>
          </a:schemeClr>
        </a:solidFill>
        <a:ln w="15875" cap="flat" cmpd="sng" algn="ctr">
          <a:solidFill>
            <a:schemeClr val="accent3">
              <a:hueOff val="-617032"/>
              <a:satOff val="-10836"/>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i="0" kern="1200"/>
            <a:t>Integrity</a:t>
          </a:r>
          <a:endParaRPr lang="en-US" sz="2300" b="1" kern="1200" dirty="0">
            <a:latin typeface="Tahoma" panose="020B0604030504040204" pitchFamily="34" charset="0"/>
            <a:ea typeface="Tahoma" panose="020B0604030504040204" pitchFamily="34" charset="0"/>
            <a:cs typeface="Tahoma" panose="020B0604030504040204" pitchFamily="34" charset="0"/>
          </a:endParaRPr>
        </a:p>
      </dsp:txBody>
      <dsp:txXfrm>
        <a:off x="3933537" y="3121"/>
        <a:ext cx="3447370" cy="662400"/>
      </dsp:txXfrm>
    </dsp:sp>
    <dsp:sp modelId="{E4FD5043-5612-43C5-B6AE-CCD431549399}">
      <dsp:nvSpPr>
        <dsp:cNvPr id="0" name=""/>
        <dsp:cNvSpPr/>
      </dsp:nvSpPr>
      <dsp:spPr>
        <a:xfrm>
          <a:off x="3933537" y="665521"/>
          <a:ext cx="3447370" cy="3823613"/>
        </a:xfrm>
        <a:prstGeom prst="rect">
          <a:avLst/>
        </a:prstGeom>
        <a:solidFill>
          <a:schemeClr val="accent3">
            <a:tint val="40000"/>
            <a:alpha val="90000"/>
            <a:hueOff val="-872668"/>
            <a:satOff val="-10616"/>
            <a:lumOff val="-722"/>
            <a:alphaOff val="0"/>
          </a:schemeClr>
        </a:solidFill>
        <a:ln w="15875" cap="flat" cmpd="sng" algn="ctr">
          <a:solidFill>
            <a:schemeClr val="accent3">
              <a:tint val="40000"/>
              <a:alpha val="90000"/>
              <a:hueOff val="-872668"/>
              <a:satOff val="-10616"/>
              <a:lumOff val="-7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Integrity ensures that data is accurate, consistent, and has not been tampered with or altered by unauthorized parties. This principle is vital for maintaining the trustworthiness of information, as compromised data can lead to incorrect decisions and actions. </a:t>
          </a:r>
          <a:endParaRPr lang="en-US" sz="2300" kern="1200" dirty="0">
            <a:latin typeface="Tahoma" panose="020B0604030504040204" pitchFamily="34" charset="0"/>
            <a:ea typeface="Tahoma" panose="020B0604030504040204" pitchFamily="34" charset="0"/>
            <a:cs typeface="Tahoma" panose="020B0604030504040204" pitchFamily="34" charset="0"/>
          </a:endParaRPr>
        </a:p>
      </dsp:txBody>
      <dsp:txXfrm>
        <a:off x="3933537" y="665521"/>
        <a:ext cx="3447370" cy="3823613"/>
      </dsp:txXfrm>
    </dsp:sp>
    <dsp:sp modelId="{23D06E36-F688-4B37-8BB8-73015E665B0E}">
      <dsp:nvSpPr>
        <dsp:cNvPr id="0" name=""/>
        <dsp:cNvSpPr/>
      </dsp:nvSpPr>
      <dsp:spPr>
        <a:xfrm>
          <a:off x="7863539" y="3121"/>
          <a:ext cx="3447370" cy="662400"/>
        </a:xfrm>
        <a:prstGeom prst="rect">
          <a:avLst/>
        </a:prstGeom>
        <a:solidFill>
          <a:schemeClr val="accent3">
            <a:hueOff val="-1234063"/>
            <a:satOff val="-21671"/>
            <a:lumOff val="-392"/>
            <a:alphaOff val="0"/>
          </a:schemeClr>
        </a:solidFill>
        <a:ln w="15875" cap="flat" cmpd="sng" algn="ctr">
          <a:solidFill>
            <a:schemeClr val="accent3">
              <a:hueOff val="-1234063"/>
              <a:satOff val="-21671"/>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1" i="0" kern="1200"/>
            <a:t>Availability</a:t>
          </a:r>
          <a:endParaRPr lang="en-US" sz="2300" b="1" kern="1200" dirty="0">
            <a:latin typeface="Tahoma" panose="020B0604030504040204" pitchFamily="34" charset="0"/>
            <a:ea typeface="Tahoma" panose="020B0604030504040204" pitchFamily="34" charset="0"/>
            <a:cs typeface="Tahoma" panose="020B0604030504040204" pitchFamily="34" charset="0"/>
          </a:endParaRPr>
        </a:p>
      </dsp:txBody>
      <dsp:txXfrm>
        <a:off x="7863539" y="3121"/>
        <a:ext cx="3447370" cy="662400"/>
      </dsp:txXfrm>
    </dsp:sp>
    <dsp:sp modelId="{EA81ED6A-A7EA-4137-A3DC-D16E79F1B938}">
      <dsp:nvSpPr>
        <dsp:cNvPr id="0" name=""/>
        <dsp:cNvSpPr/>
      </dsp:nvSpPr>
      <dsp:spPr>
        <a:xfrm>
          <a:off x="7863539" y="665521"/>
          <a:ext cx="3447370" cy="3823613"/>
        </a:xfrm>
        <a:prstGeom prst="rect">
          <a:avLst/>
        </a:prstGeom>
        <a:solidFill>
          <a:schemeClr val="accent3">
            <a:tint val="40000"/>
            <a:alpha val="90000"/>
            <a:hueOff val="-1745336"/>
            <a:satOff val="-21231"/>
            <a:lumOff val="-1444"/>
            <a:alphaOff val="0"/>
          </a:schemeClr>
        </a:solidFill>
        <a:ln w="15875" cap="flat" cmpd="sng" algn="ctr">
          <a:solidFill>
            <a:schemeClr val="accent3">
              <a:tint val="40000"/>
              <a:alpha val="90000"/>
              <a:hueOff val="-1745336"/>
              <a:satOff val="-21231"/>
              <a:lumOff val="-14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dirty="0"/>
            <a:t>This principle is essential for maintaining the operational functionality of systems and services. High availability is achieved through redundancy, failover mechanisms, and regular maintenance.</a:t>
          </a:r>
          <a:endParaRPr lang="en-US" sz="2300" kern="1200" dirty="0">
            <a:latin typeface="Tahoma" panose="020B0604030504040204" pitchFamily="34" charset="0"/>
            <a:ea typeface="Tahoma" panose="020B0604030504040204" pitchFamily="34" charset="0"/>
            <a:cs typeface="Tahoma" panose="020B0604030504040204" pitchFamily="34" charset="0"/>
          </a:endParaRPr>
        </a:p>
      </dsp:txBody>
      <dsp:txXfrm>
        <a:off x="7863539" y="665521"/>
        <a:ext cx="3447370" cy="382361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7/22/2024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7000" b="0" i="0" dirty="0">
                <a:solidFill>
                  <a:srgbClr val="63F1F9"/>
                </a:solidFill>
                <a:effectLst/>
                <a:latin typeface="Bahnschrift SemiBold" panose="020B0502040204020203" pitchFamily="34" charset="0"/>
              </a:rPr>
              <a:t>APPLICATION OF AI IN CYBER Security</a:t>
            </a:r>
            <a:endParaRPr lang="en-US" sz="7000" dirty="0">
              <a:latin typeface="Bahnschrift SemiBold" panose="020B0502040204020203"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Zayahan </a:t>
            </a:r>
            <a:r>
              <a:rPr lang="en-US" sz="2400" dirty="0" err="1">
                <a:latin typeface="Tahoma" panose="020B0604030504040204" pitchFamily="34" charset="0"/>
                <a:ea typeface="Tahoma" panose="020B0604030504040204" pitchFamily="34" charset="0"/>
                <a:cs typeface="Tahoma" panose="020B0604030504040204" pitchFamily="34" charset="0"/>
              </a:rPr>
              <a:t>hasan</a:t>
            </a:r>
            <a:r>
              <a:rPr lang="en-US" sz="2400" dirty="0">
                <a:latin typeface="Tahoma" panose="020B0604030504040204" pitchFamily="34" charset="0"/>
                <a:ea typeface="Tahoma" panose="020B0604030504040204" pitchFamily="34" charset="0"/>
                <a:cs typeface="Tahoma" panose="020B0604030504040204" pitchFamily="34" charset="0"/>
              </a:rPr>
              <a:t> shah</a:t>
            </a:r>
          </a:p>
          <a:p>
            <a:pPr algn="ctr"/>
            <a:r>
              <a:rPr lang="en-US" sz="2400" dirty="0">
                <a:latin typeface="Tahoma" panose="020B0604030504040204" pitchFamily="34" charset="0"/>
                <a:ea typeface="Tahoma" panose="020B0604030504040204" pitchFamily="34" charset="0"/>
                <a:cs typeface="Tahoma" panose="020B0604030504040204" pitchFamily="34" charset="0"/>
              </a:rPr>
              <a:t>Eb 21102135</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t>Machine learning</a:t>
            </a:r>
            <a:endParaRPr lang="en-PK"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ML allows computers to learn from data and improve their performance over time. This technology is used in variety of applications, such as predictive analytics, fraud detection, and recommendation system. </a:t>
            </a:r>
          </a:p>
        </p:txBody>
      </p:sp>
    </p:spTree>
    <p:extLst>
      <p:ext uri="{BB962C8B-B14F-4D97-AF65-F5344CB8AC3E}">
        <p14:creationId xmlns:p14="http://schemas.microsoft.com/office/powerpoint/2010/main" val="68953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t>Machine learning</a:t>
            </a:r>
            <a:endParaRPr lang="en-PK"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ML allows computers to learn from data and improve their performance over time. This technology is used in variety of applications, such as predictive analytics, fraud detection, and recommendation system. </a:t>
            </a:r>
          </a:p>
        </p:txBody>
      </p:sp>
    </p:spTree>
    <p:extLst>
      <p:ext uri="{BB962C8B-B14F-4D97-AF65-F5344CB8AC3E}">
        <p14:creationId xmlns:p14="http://schemas.microsoft.com/office/powerpoint/2010/main" val="109516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t>Gaming	</a:t>
            </a:r>
            <a:endParaRPr lang="en-PK"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AI significantly impacts the gaming industry, creating more realistic and engaging experiences. AI algorithm can generate intelligent behavior in non-player characters(NPCs), adapt to player actions, and enhance game environment.</a:t>
            </a:r>
          </a:p>
        </p:txBody>
      </p:sp>
    </p:spTree>
    <p:extLst>
      <p:ext uri="{BB962C8B-B14F-4D97-AF65-F5344CB8AC3E}">
        <p14:creationId xmlns:p14="http://schemas.microsoft.com/office/powerpoint/2010/main" val="3172040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t>Treatment development</a:t>
            </a:r>
            <a:endParaRPr lang="en-PK"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AI can be used to analyzed patient data and identify pattern that may indicate a disease. This can help doctors diagnose disease earlier and more accurately and can identify new patterns and relationships that can be used to develop new drugs and therapies.</a:t>
            </a:r>
          </a:p>
        </p:txBody>
      </p:sp>
    </p:spTree>
    <p:extLst>
      <p:ext uri="{BB962C8B-B14F-4D97-AF65-F5344CB8AC3E}">
        <p14:creationId xmlns:p14="http://schemas.microsoft.com/office/powerpoint/2010/main" val="114226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7000" b="0" i="0" dirty="0">
                <a:solidFill>
                  <a:srgbClr val="63F1F9"/>
                </a:solidFill>
                <a:effectLst/>
                <a:latin typeface="Bahnschrift SemiBold" panose="020B0502040204020203" pitchFamily="34" charset="0"/>
              </a:rPr>
              <a:t>Ai in cybersecurity</a:t>
            </a:r>
            <a:endParaRPr lang="en-US" sz="7000" dirty="0">
              <a:latin typeface="Bahnschrift SemiBold" panose="020B0502040204020203"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000" b="0" i="0" dirty="0">
                <a:solidFill>
                  <a:srgbClr val="FFFFFF"/>
                </a:solidFill>
                <a:effectLst/>
                <a:latin typeface="YACgESME5ew 0"/>
              </a:rPr>
              <a:t>Unleashed yourself in the world of cyber security!</a:t>
            </a:r>
            <a:endParaRPr lang="en-US" sz="2000" dirty="0">
              <a:solidFill>
                <a:srgbClr val="FFFFFF"/>
              </a:solidFill>
              <a:effectLst/>
              <a:latin typeface="YACgESME5ew 0"/>
            </a:endParaRPr>
          </a:p>
          <a:p>
            <a:pPr algn="ctr"/>
            <a:r>
              <a:rPr lang="en-US" sz="2000" b="0" i="0" dirty="0">
                <a:solidFill>
                  <a:srgbClr val="FFFFFF"/>
                </a:solidFill>
                <a:effectLst/>
                <a:latin typeface="YACgESME5ew 0"/>
              </a:rPr>
              <a:t>Here you can find problems of ai in cybersecurity ands its solution to overcome.</a:t>
            </a:r>
            <a:endParaRPr lang="en-US" sz="2000" dirty="0">
              <a:solidFill>
                <a:srgbClr val="FFFFFF"/>
              </a:solidFill>
              <a:effectLst/>
              <a:latin typeface="YACgESME5ew 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3482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3001" y="203848"/>
            <a:ext cx="9457659" cy="1008264"/>
          </a:xfrm>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58425476"/>
              </p:ext>
            </p:extLst>
          </p:nvPr>
        </p:nvGraphicFramePr>
        <p:xfrm>
          <a:off x="898543" y="1129524"/>
          <a:ext cx="10478294" cy="5524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b="0" i="0" dirty="0">
                <a:solidFill>
                  <a:srgbClr val="63F1F9"/>
                </a:solidFill>
                <a:effectLst/>
              </a:rPr>
              <a:t>fundamental principle of cyber security </a:t>
            </a:r>
            <a:endParaRPr lang="en-US"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631714470"/>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84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7000" b="0" i="0" dirty="0">
                <a:solidFill>
                  <a:srgbClr val="63F1F9"/>
                </a:solidFill>
                <a:effectLst/>
                <a:latin typeface="Bahnschrift SemiBold" panose="020B0502040204020203" pitchFamily="34" charset="0"/>
              </a:rPr>
              <a:t>Ai in machine learning</a:t>
            </a:r>
            <a:endParaRPr lang="en-US" sz="7000" dirty="0">
              <a:latin typeface="Bahnschrift SemiBold" panose="020B0502040204020203"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000" b="0" i="0" dirty="0">
                <a:solidFill>
                  <a:srgbClr val="FFFFFF"/>
                </a:solidFill>
                <a:effectLst/>
                <a:latin typeface="YACgESME5ew 0"/>
              </a:rPr>
              <a:t>Explore ai in the world of machine learning!</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486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Uses of ai in ml	</a:t>
            </a:r>
          </a:p>
        </p:txBody>
      </p:sp>
      <p:graphicFrame>
        <p:nvGraphicFramePr>
          <p:cNvPr id="4" name="Content Placeholder 3">
            <a:extLst>
              <a:ext uri="{FF2B5EF4-FFF2-40B4-BE49-F238E27FC236}">
                <a16:creationId xmlns:a16="http://schemas.microsoft.com/office/drawing/2014/main" id="{A25907B8-945A-7208-5604-06BC282D737C}"/>
              </a:ext>
            </a:extLst>
          </p:cNvPr>
          <p:cNvGraphicFramePr>
            <a:graphicFrameLocks noGrp="1"/>
          </p:cNvGraphicFramePr>
          <p:nvPr>
            <p:ph idx="1"/>
            <p:extLst>
              <p:ext uri="{D42A27DB-BD31-4B8C-83A1-F6EECF244321}">
                <p14:modId xmlns:p14="http://schemas.microsoft.com/office/powerpoint/2010/main" val="3321433686"/>
              </p:ext>
            </p:extLst>
          </p:nvPr>
        </p:nvGraphicFramePr>
        <p:xfrm>
          <a:off x="1141413" y="2249488"/>
          <a:ext cx="9906000" cy="1854200"/>
        </p:xfrm>
        <a:graphic>
          <a:graphicData uri="http://schemas.openxmlformats.org/drawingml/2006/table">
            <a:tbl>
              <a:tblPr firstRow="1" bandRow="1">
                <a:tableStyleId>{8799B23B-EC83-4686-B30A-512413B5E67A}</a:tableStyleId>
              </a:tblPr>
              <a:tblGrid>
                <a:gridCol w="4953000">
                  <a:extLst>
                    <a:ext uri="{9D8B030D-6E8A-4147-A177-3AD203B41FA5}">
                      <a16:colId xmlns:a16="http://schemas.microsoft.com/office/drawing/2014/main" val="2535091142"/>
                    </a:ext>
                  </a:extLst>
                </a:gridCol>
                <a:gridCol w="4953000">
                  <a:extLst>
                    <a:ext uri="{9D8B030D-6E8A-4147-A177-3AD203B41FA5}">
                      <a16:colId xmlns:a16="http://schemas.microsoft.com/office/drawing/2014/main" val="3546907163"/>
                    </a:ext>
                  </a:extLst>
                </a:gridCol>
              </a:tblGrid>
              <a:tr h="370840">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897950654"/>
                  </a:ext>
                </a:extLst>
              </a:tr>
              <a:tr h="370840">
                <a:tc>
                  <a:txBody>
                    <a:bodyPr/>
                    <a:lstStyle/>
                    <a:p>
                      <a:r>
                        <a:rPr lang="en-US"/>
                        <a:t>Identify </a:t>
                      </a:r>
                      <a:r>
                        <a:rPr lang="en-US" dirty="0"/>
                        <a:t>unknown factor </a:t>
                      </a:r>
                      <a:endParaRPr lang="en-PK" dirty="0"/>
                    </a:p>
                  </a:txBody>
                  <a:tcPr/>
                </a:tc>
                <a:tc>
                  <a:txBody>
                    <a:bodyPr/>
                    <a:lstStyle/>
                    <a:p>
                      <a:r>
                        <a:rPr lang="en-US" dirty="0"/>
                        <a:t>Handle lots of data</a:t>
                      </a:r>
                      <a:endParaRPr lang="en-PK" dirty="0"/>
                    </a:p>
                  </a:txBody>
                  <a:tcPr/>
                </a:tc>
                <a:extLst>
                  <a:ext uri="{0D108BD9-81ED-4DB2-BD59-A6C34878D82A}">
                    <a16:rowId xmlns:a16="http://schemas.microsoft.com/office/drawing/2014/main" val="2153172770"/>
                  </a:ext>
                </a:extLst>
              </a:tr>
              <a:tr h="370840">
                <a:tc>
                  <a:txBody>
                    <a:bodyPr/>
                    <a:lstStyle/>
                    <a:p>
                      <a:r>
                        <a:rPr lang="en-US" dirty="0"/>
                        <a:t>Sequence of packet</a:t>
                      </a:r>
                      <a:endParaRPr lang="en-PK" dirty="0"/>
                    </a:p>
                  </a:txBody>
                  <a:tcPr/>
                </a:tc>
                <a:tc>
                  <a:txBody>
                    <a:bodyPr/>
                    <a:lstStyle/>
                    <a:p>
                      <a:r>
                        <a:rPr lang="en-US" dirty="0"/>
                        <a:t>Adapt Surrounding</a:t>
                      </a:r>
                      <a:endParaRPr lang="en-PK" dirty="0"/>
                    </a:p>
                  </a:txBody>
                  <a:tcPr/>
                </a:tc>
                <a:extLst>
                  <a:ext uri="{0D108BD9-81ED-4DB2-BD59-A6C34878D82A}">
                    <a16:rowId xmlns:a16="http://schemas.microsoft.com/office/drawing/2014/main" val="425615100"/>
                  </a:ext>
                </a:extLst>
              </a:tr>
              <a:tr h="370840">
                <a:tc>
                  <a:txBody>
                    <a:bodyPr/>
                    <a:lstStyle/>
                    <a:p>
                      <a:r>
                        <a:rPr lang="en-US" dirty="0"/>
                        <a:t>Manage vulnerability</a:t>
                      </a:r>
                      <a:endParaRPr lang="en-PK" dirty="0"/>
                    </a:p>
                  </a:txBody>
                  <a:tcPr/>
                </a:tc>
                <a:tc>
                  <a:txBody>
                    <a:bodyPr/>
                    <a:lstStyle/>
                    <a:p>
                      <a:r>
                        <a:rPr lang="en-US" dirty="0"/>
                        <a:t>Security Authentication</a:t>
                      </a:r>
                      <a:endParaRPr lang="en-PK" dirty="0"/>
                    </a:p>
                  </a:txBody>
                  <a:tcPr/>
                </a:tc>
                <a:extLst>
                  <a:ext uri="{0D108BD9-81ED-4DB2-BD59-A6C34878D82A}">
                    <a16:rowId xmlns:a16="http://schemas.microsoft.com/office/drawing/2014/main" val="2932292152"/>
                  </a:ext>
                </a:extLst>
              </a:tr>
              <a:tr h="370840">
                <a:tc>
                  <a:txBody>
                    <a:bodyPr/>
                    <a:lstStyle/>
                    <a:p>
                      <a:r>
                        <a:rPr lang="en-US" dirty="0"/>
                        <a:t>Eliminate time consuming task</a:t>
                      </a:r>
                      <a:endParaRPr lang="en-PK" dirty="0"/>
                    </a:p>
                  </a:txBody>
                  <a:tcPr/>
                </a:tc>
                <a:tc>
                  <a:txBody>
                    <a:bodyPr/>
                    <a:lstStyle/>
                    <a:p>
                      <a:r>
                        <a:rPr lang="en-US" dirty="0"/>
                        <a:t>Battling with bots</a:t>
                      </a:r>
                      <a:endParaRPr lang="en-PK" dirty="0"/>
                    </a:p>
                  </a:txBody>
                  <a:tcPr/>
                </a:tc>
                <a:extLst>
                  <a:ext uri="{0D108BD9-81ED-4DB2-BD59-A6C34878D82A}">
                    <a16:rowId xmlns:a16="http://schemas.microsoft.com/office/drawing/2014/main" val="3570194509"/>
                  </a:ext>
                </a:extLst>
              </a:tr>
            </a:tbl>
          </a:graphicData>
        </a:graphic>
      </p:graphicFrame>
    </p:spTree>
    <p:extLst>
      <p:ext uri="{BB962C8B-B14F-4D97-AF65-F5344CB8AC3E}">
        <p14:creationId xmlns:p14="http://schemas.microsoft.com/office/powerpoint/2010/main" val="217217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7000" b="0" i="0" dirty="0">
                <a:solidFill>
                  <a:srgbClr val="63F1F9"/>
                </a:solidFill>
                <a:effectLst/>
                <a:latin typeface="Bahnschrift SemiBold" panose="020B0502040204020203" pitchFamily="34" charset="0"/>
              </a:rPr>
              <a:t>Application of ai</a:t>
            </a:r>
            <a:endParaRPr lang="en-US" sz="7000" dirty="0">
              <a:latin typeface="Bahnschrift SemiBold" panose="020B0502040204020203" pitchFamily="34"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7777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Uses of ai in ml	</a:t>
            </a:r>
          </a:p>
        </p:txBody>
      </p:sp>
      <p:graphicFrame>
        <p:nvGraphicFramePr>
          <p:cNvPr id="4" name="Content Placeholder 3">
            <a:extLst>
              <a:ext uri="{FF2B5EF4-FFF2-40B4-BE49-F238E27FC236}">
                <a16:creationId xmlns:a16="http://schemas.microsoft.com/office/drawing/2014/main" id="{A25907B8-945A-7208-5604-06BC282D737C}"/>
              </a:ext>
            </a:extLst>
          </p:cNvPr>
          <p:cNvGraphicFramePr>
            <a:graphicFrameLocks noGrp="1"/>
          </p:cNvGraphicFramePr>
          <p:nvPr>
            <p:ph idx="1"/>
            <p:extLst>
              <p:ext uri="{D42A27DB-BD31-4B8C-83A1-F6EECF244321}">
                <p14:modId xmlns:p14="http://schemas.microsoft.com/office/powerpoint/2010/main" val="442743029"/>
              </p:ext>
            </p:extLst>
          </p:nvPr>
        </p:nvGraphicFramePr>
        <p:xfrm>
          <a:off x="1141413" y="2249488"/>
          <a:ext cx="9906000" cy="1112520"/>
        </p:xfrm>
        <a:graphic>
          <a:graphicData uri="http://schemas.openxmlformats.org/drawingml/2006/table">
            <a:tbl>
              <a:tblPr firstRow="1" bandRow="1">
                <a:tableStyleId>{8799B23B-EC83-4686-B30A-512413B5E67A}</a:tableStyleId>
              </a:tblPr>
              <a:tblGrid>
                <a:gridCol w="4953000">
                  <a:extLst>
                    <a:ext uri="{9D8B030D-6E8A-4147-A177-3AD203B41FA5}">
                      <a16:colId xmlns:a16="http://schemas.microsoft.com/office/drawing/2014/main" val="2535091142"/>
                    </a:ext>
                  </a:extLst>
                </a:gridCol>
                <a:gridCol w="4953000">
                  <a:extLst>
                    <a:ext uri="{9D8B030D-6E8A-4147-A177-3AD203B41FA5}">
                      <a16:colId xmlns:a16="http://schemas.microsoft.com/office/drawing/2014/main" val="3546907163"/>
                    </a:ext>
                  </a:extLst>
                </a:gridCol>
              </a:tblGrid>
              <a:tr h="370840">
                <a:tc>
                  <a:txBody>
                    <a:bodyPr/>
                    <a:lstStyle/>
                    <a:p>
                      <a:endParaRPr lang="en-PK" dirty="0"/>
                    </a:p>
                  </a:txBody>
                  <a:tcPr/>
                </a:tc>
                <a:tc>
                  <a:txBody>
                    <a:bodyPr/>
                    <a:lstStyle/>
                    <a:p>
                      <a:endParaRPr lang="en-PK" dirty="0"/>
                    </a:p>
                  </a:txBody>
                  <a:tcPr/>
                </a:tc>
                <a:extLst>
                  <a:ext uri="{0D108BD9-81ED-4DB2-BD59-A6C34878D82A}">
                    <a16:rowId xmlns:a16="http://schemas.microsoft.com/office/drawing/2014/main" val="2897950654"/>
                  </a:ext>
                </a:extLst>
              </a:tr>
              <a:tr h="370840">
                <a:tc>
                  <a:txBody>
                    <a:bodyPr/>
                    <a:lstStyle/>
                    <a:p>
                      <a:r>
                        <a:rPr lang="en-US" dirty="0"/>
                        <a:t>Natural language processing </a:t>
                      </a:r>
                      <a:endParaRPr lang="en-PK" dirty="0"/>
                    </a:p>
                  </a:txBody>
                  <a:tcPr/>
                </a:tc>
                <a:tc>
                  <a:txBody>
                    <a:bodyPr/>
                    <a:lstStyle/>
                    <a:p>
                      <a:r>
                        <a:rPr lang="en-US" dirty="0"/>
                        <a:t>Machine learning</a:t>
                      </a:r>
                      <a:endParaRPr lang="en-PK" dirty="0"/>
                    </a:p>
                  </a:txBody>
                  <a:tcPr/>
                </a:tc>
                <a:extLst>
                  <a:ext uri="{0D108BD9-81ED-4DB2-BD59-A6C34878D82A}">
                    <a16:rowId xmlns:a16="http://schemas.microsoft.com/office/drawing/2014/main" val="2153172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Gaming</a:t>
                      </a:r>
                      <a:endParaRPr lang="en-PK" dirty="0"/>
                    </a:p>
                  </a:txBody>
                  <a:tcPr/>
                </a:tc>
                <a:tc>
                  <a:txBody>
                    <a:bodyPr/>
                    <a:lstStyle/>
                    <a:p>
                      <a:r>
                        <a:rPr lang="en-US" dirty="0"/>
                        <a:t>Treatment development</a:t>
                      </a:r>
                      <a:endParaRPr lang="en-PK" dirty="0"/>
                    </a:p>
                  </a:txBody>
                  <a:tcPr/>
                </a:tc>
                <a:extLst>
                  <a:ext uri="{0D108BD9-81ED-4DB2-BD59-A6C34878D82A}">
                    <a16:rowId xmlns:a16="http://schemas.microsoft.com/office/drawing/2014/main" val="425615100"/>
                  </a:ext>
                </a:extLst>
              </a:tr>
            </a:tbl>
          </a:graphicData>
        </a:graphic>
      </p:graphicFrame>
    </p:spTree>
    <p:extLst>
      <p:ext uri="{BB962C8B-B14F-4D97-AF65-F5344CB8AC3E}">
        <p14:creationId xmlns:p14="http://schemas.microsoft.com/office/powerpoint/2010/main" val="119987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t>Natural language processing </a:t>
            </a:r>
            <a:endParaRPr lang="en-PK" sz="3200" dirty="0"/>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a:latin typeface="Tahoma" panose="020B0604030504040204" pitchFamily="34" charset="0"/>
                <a:ea typeface="Tahoma" panose="020B0604030504040204" pitchFamily="34" charset="0"/>
                <a:cs typeface="Tahoma" panose="020B0604030504040204" pitchFamily="34" charset="0"/>
              </a:rPr>
              <a:t>NLP allows computers to understand and generate human language. This technology is used in variety of applications, such as machine translation, spam filtering and sentiment analysis.</a:t>
            </a:r>
          </a:p>
        </p:txBody>
      </p:sp>
    </p:spTree>
    <p:extLst>
      <p:ext uri="{BB962C8B-B14F-4D97-AF65-F5344CB8AC3E}">
        <p14:creationId xmlns:p14="http://schemas.microsoft.com/office/powerpoint/2010/main" val="1348318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49</TotalTime>
  <Words>508</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SemiBold</vt:lpstr>
      <vt:lpstr>Calibri</vt:lpstr>
      <vt:lpstr>Rockwell</vt:lpstr>
      <vt:lpstr>Tahoma</vt:lpstr>
      <vt:lpstr>Tw Cen MT</vt:lpstr>
      <vt:lpstr>YACgESME5ew 0</vt:lpstr>
      <vt:lpstr>Circuit</vt:lpstr>
      <vt:lpstr>APPLICATION OF AI IN CYBER Security</vt:lpstr>
      <vt:lpstr>Ai in cybersecurity</vt:lpstr>
      <vt:lpstr>The Problem</vt:lpstr>
      <vt:lpstr>fundamental principle of cyber security </vt:lpstr>
      <vt:lpstr>Ai in machine learning</vt:lpstr>
      <vt:lpstr>Uses of ai in ml </vt:lpstr>
      <vt:lpstr>Application of ai</vt:lpstr>
      <vt:lpstr>Uses of ai in ml </vt:lpstr>
      <vt:lpstr>Natural language processing </vt:lpstr>
      <vt:lpstr>Machine learning</vt:lpstr>
      <vt:lpstr>Machine learning</vt:lpstr>
      <vt:lpstr>Gaming </vt:lpstr>
      <vt:lpstr>Treatment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Zayahan Hasan Shah</dc:creator>
  <cp:lastModifiedBy>Zayahan Hasan Shah</cp:lastModifiedBy>
  <cp:revision>2</cp:revision>
  <dcterms:created xsi:type="dcterms:W3CDTF">2024-07-21T19:01:41Z</dcterms:created>
  <dcterms:modified xsi:type="dcterms:W3CDTF">2024-07-21T19:51:19Z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