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69" r:id="rId3"/>
    <p:sldId id="257" r:id="rId4"/>
    <p:sldId id="270" r:id="rId5"/>
    <p:sldId id="259" r:id="rId6"/>
    <p:sldId id="260" r:id="rId7"/>
    <p:sldId id="271" r:id="rId8"/>
    <p:sldId id="274" r:id="rId9"/>
    <p:sldId id="275" r:id="rId10"/>
    <p:sldId id="263" r:id="rId11"/>
    <p:sldId id="268" r:id="rId12"/>
    <p:sldId id="276" r:id="rId13"/>
    <p:sldId id="277" r:id="rId14"/>
    <p:sldId id="278" r:id="rId15"/>
  </p:sldIdLst>
  <p:sldSz cx="14630400" cy="8229600"/>
  <p:notesSz cx="8229600" cy="14630400"/>
  <p:embeddedFontLst>
    <p:embeddedFont>
      <p:font typeface="Cabin" panose="020B0604020202020204" charset="0"/>
      <p:regular r:id="rId17"/>
    </p:embeddedFont>
    <p:embeddedFont>
      <p:font typeface="Roboto" panose="02000000000000000000" pitchFamily="2" charset="0"/>
      <p:regular r:id="rId18"/>
      <p:bold r:id="rId19"/>
    </p:embeddedFont>
    <p:embeddedFont>
      <p:font typeface="Roboto Slab" pitchFamily="2" charset="0"/>
      <p:regular r:id="rId20"/>
    </p:embeddedFont>
    <p:embeddedFont>
      <p:font typeface="Unbounde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8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992A3-2958-4A99-AB11-2DDDE82D10C2}" v="1" dt="2024-10-23T16:27:02.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954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4963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5.sv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78193" y="999768"/>
            <a:ext cx="7587615" cy="1805226"/>
          </a:xfrm>
          <a:prstGeom prst="rect">
            <a:avLst/>
          </a:prstGeom>
          <a:noFill/>
          <a:ln/>
        </p:spPr>
        <p:txBody>
          <a:bodyPr wrap="square" lIns="0" tIns="0" rIns="0" bIns="0" rtlCol="0" anchor="t"/>
          <a:lstStyle/>
          <a:p>
            <a:pPr marL="0" indent="0">
              <a:lnSpc>
                <a:spcPts val="7100"/>
              </a:lnSpc>
              <a:buNone/>
            </a:pPr>
            <a:r>
              <a:rPr lang="en-US" sz="5650" dirty="0">
                <a:solidFill>
                  <a:srgbClr val="FFFFFF"/>
                </a:solidFill>
                <a:latin typeface="Unbounded" pitchFamily="34" charset="0"/>
                <a:ea typeface="Unbounded" pitchFamily="34" charset="-122"/>
                <a:cs typeface="Unbounded" pitchFamily="34" charset="-120"/>
              </a:rPr>
              <a:t>Diabetes Diagnosis Project</a:t>
            </a:r>
            <a:endParaRPr lang="en-US" sz="5650" dirty="0"/>
          </a:p>
        </p:txBody>
      </p:sp>
      <p:sp>
        <p:nvSpPr>
          <p:cNvPr id="4" name="Text 1"/>
          <p:cNvSpPr/>
          <p:nvPr/>
        </p:nvSpPr>
        <p:spPr>
          <a:xfrm>
            <a:off x="778193" y="3138488"/>
            <a:ext cx="7587615" cy="1778794"/>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This project aims to develop a machine learning model for diagnosing diabetes using a comprehensive dataset of health and demographic information. The team, consisting of </a:t>
            </a:r>
            <a:r>
              <a:rPr lang="en-US" sz="2400" b="1" dirty="0">
                <a:solidFill>
                  <a:srgbClr val="CAD6DE"/>
                </a:solidFill>
                <a:latin typeface="Cabin" pitchFamily="34" charset="0"/>
                <a:ea typeface="Cabin" pitchFamily="34" charset="-122"/>
                <a:cs typeface="Cabin" pitchFamily="34" charset="-120"/>
              </a:rPr>
              <a:t>Mohamed </a:t>
            </a:r>
            <a:r>
              <a:rPr lang="en-US" sz="2400" b="1" dirty="0" err="1">
                <a:solidFill>
                  <a:srgbClr val="CAD6DE"/>
                </a:solidFill>
                <a:latin typeface="Cabin" pitchFamily="34" charset="0"/>
                <a:ea typeface="Cabin" pitchFamily="34" charset="-122"/>
                <a:cs typeface="Cabin" pitchFamily="34" charset="-120"/>
              </a:rPr>
              <a:t>waleed</a:t>
            </a:r>
            <a:r>
              <a:rPr lang="en-US" sz="1750" dirty="0">
                <a:solidFill>
                  <a:srgbClr val="CAD6DE"/>
                </a:solidFill>
                <a:latin typeface="Cabin" pitchFamily="34" charset="0"/>
                <a:ea typeface="Cabin" pitchFamily="34" charset="-122"/>
                <a:cs typeface="Cabin" pitchFamily="34" charset="-120"/>
              </a:rPr>
              <a:t>, </a:t>
            </a:r>
            <a:r>
              <a:rPr lang="en-US" sz="2400" b="1" dirty="0">
                <a:solidFill>
                  <a:srgbClr val="CAD6DE"/>
                </a:solidFill>
                <a:latin typeface="Cabin" pitchFamily="34" charset="0"/>
                <a:ea typeface="Cabin" pitchFamily="34" charset="-122"/>
                <a:cs typeface="Cabin" pitchFamily="34" charset="-120"/>
              </a:rPr>
              <a:t>Mahmoud Habib</a:t>
            </a:r>
            <a:r>
              <a:rPr lang="en-US" sz="2400" dirty="0">
                <a:solidFill>
                  <a:srgbClr val="CAD6DE"/>
                </a:solidFill>
                <a:latin typeface="Cabin" pitchFamily="34" charset="0"/>
                <a:ea typeface="Cabin" pitchFamily="34" charset="-122"/>
                <a:cs typeface="Cabin" pitchFamily="34" charset="-120"/>
              </a:rPr>
              <a:t>,</a:t>
            </a:r>
            <a:r>
              <a:rPr lang="en-US" sz="1750" dirty="0">
                <a:solidFill>
                  <a:srgbClr val="CAD6DE"/>
                </a:solidFill>
                <a:latin typeface="Cabin" pitchFamily="34" charset="0"/>
                <a:ea typeface="Cabin" pitchFamily="34" charset="-122"/>
                <a:cs typeface="Cabin" pitchFamily="34" charset="-120"/>
              </a:rPr>
              <a:t> </a:t>
            </a:r>
            <a:r>
              <a:rPr lang="en-US" sz="2400" b="1" dirty="0">
                <a:solidFill>
                  <a:srgbClr val="CAD6DE"/>
                </a:solidFill>
                <a:latin typeface="Cabin" pitchFamily="34" charset="0"/>
                <a:ea typeface="Cabin" pitchFamily="34" charset="-122"/>
                <a:cs typeface="Cabin" pitchFamily="34" charset="-120"/>
              </a:rPr>
              <a:t>Abdelrahman Zayan</a:t>
            </a:r>
            <a:r>
              <a:rPr lang="en-US" sz="1750" dirty="0">
                <a:solidFill>
                  <a:srgbClr val="CAD6DE"/>
                </a:solidFill>
                <a:latin typeface="Cabin" pitchFamily="34" charset="0"/>
                <a:ea typeface="Cabin" pitchFamily="34" charset="-122"/>
                <a:cs typeface="Cabin" pitchFamily="34" charset="-120"/>
              </a:rPr>
              <a:t>, has created a predictive model for diabetes risk assessment.</a:t>
            </a:r>
            <a:endParaRPr lang="en-US" sz="1750" dirty="0"/>
          </a:p>
        </p:txBody>
      </p:sp>
      <p:sp>
        <p:nvSpPr>
          <p:cNvPr id="5" name="Text 2"/>
          <p:cNvSpPr/>
          <p:nvPr/>
        </p:nvSpPr>
        <p:spPr>
          <a:xfrm>
            <a:off x="778193" y="5167432"/>
            <a:ext cx="7587615" cy="1423035"/>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The project encompasses data preprocessing, feature engineering, model development. By leveraging a dataset of 100,000 individuals' health records, the team has developed insights and a practical tool for early diabetes diagnosis. </a:t>
            </a:r>
            <a:endParaRPr lang="en-US" sz="175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968693" y="855583"/>
            <a:ext cx="12692896" cy="1452086"/>
          </a:xfrm>
          <a:prstGeom prst="rect">
            <a:avLst/>
          </a:prstGeom>
          <a:noFill/>
          <a:ln/>
        </p:spPr>
        <p:txBody>
          <a:bodyPr wrap="square" lIns="0" tIns="0" rIns="0" bIns="0" rtlCol="0" anchor="t"/>
          <a:lstStyle/>
          <a:p>
            <a:pPr marL="0" indent="0">
              <a:lnSpc>
                <a:spcPts val="5700"/>
              </a:lnSpc>
              <a:buNone/>
            </a:pPr>
            <a:r>
              <a:rPr lang="en-US" sz="4550" dirty="0">
                <a:solidFill>
                  <a:srgbClr val="FFFFFF"/>
                </a:solidFill>
                <a:latin typeface="Unbounded" pitchFamily="34" charset="0"/>
                <a:ea typeface="Unbounded" pitchFamily="34" charset="-122"/>
                <a:cs typeface="Unbounded" pitchFamily="34" charset="-120"/>
              </a:rPr>
              <a:t>Machine Learning Model Development</a:t>
            </a:r>
            <a:endParaRPr lang="en-US" sz="4550" dirty="0"/>
          </a:p>
        </p:txBody>
      </p:sp>
      <p:sp>
        <p:nvSpPr>
          <p:cNvPr id="3" name="Text 1"/>
          <p:cNvSpPr/>
          <p:nvPr/>
        </p:nvSpPr>
        <p:spPr>
          <a:xfrm>
            <a:off x="968693" y="2677954"/>
            <a:ext cx="12692896" cy="1185148"/>
          </a:xfrm>
          <a:prstGeom prst="rect">
            <a:avLst/>
          </a:prstGeom>
          <a:noFill/>
          <a:ln/>
        </p:spPr>
        <p:txBody>
          <a:bodyPr wrap="squar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After exploring various algorithms, Gradient Boosting was selected as the primary model due to its strong performance, achieving 92% Recall in classifying diabetic and non-diabetic individuals. The model's overall accuracy is 89.89%, with an AUC-PR Score of 97.47%.</a:t>
            </a:r>
            <a:endParaRPr lang="en-US" sz="1900" dirty="0"/>
          </a:p>
        </p:txBody>
      </p:sp>
      <p:sp>
        <p:nvSpPr>
          <p:cNvPr id="4" name="Text 2"/>
          <p:cNvSpPr/>
          <p:nvPr/>
        </p:nvSpPr>
        <p:spPr>
          <a:xfrm>
            <a:off x="968693" y="4140756"/>
            <a:ext cx="12692896" cy="1185148"/>
          </a:xfrm>
          <a:prstGeom prst="rect">
            <a:avLst/>
          </a:prstGeom>
          <a:noFill/>
          <a:ln/>
        </p:spPr>
        <p:txBody>
          <a:bodyPr wrap="squar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Two other models also performed well: XGBoost and Random Forest classifier. The XGBoost model achieved an accuracy of 88.75% and an AUC-PR Score of 97.06%, while the Random Forest Classifier achieved an accuracy of 88.75% and an AUC-PR Score of 96.85%.</a:t>
            </a:r>
            <a:endParaRPr lang="en-US" sz="1900" dirty="0"/>
          </a:p>
        </p:txBody>
      </p:sp>
      <p:pic>
        <p:nvPicPr>
          <p:cNvPr id="5" name="Image 0" descr="preencoded.png"/>
          <p:cNvPicPr>
            <a:picLocks noChangeAspect="1"/>
          </p:cNvPicPr>
          <p:nvPr/>
        </p:nvPicPr>
        <p:blipFill>
          <a:blip r:embed="rId3"/>
          <a:stretch>
            <a:fillRect/>
          </a:stretch>
        </p:blipFill>
        <p:spPr>
          <a:xfrm>
            <a:off x="968693" y="5603558"/>
            <a:ext cx="617220" cy="617220"/>
          </a:xfrm>
          <a:prstGeom prst="rect">
            <a:avLst/>
          </a:prstGeom>
        </p:spPr>
      </p:pic>
      <p:sp>
        <p:nvSpPr>
          <p:cNvPr id="6" name="Text 3"/>
          <p:cNvSpPr/>
          <p:nvPr/>
        </p:nvSpPr>
        <p:spPr>
          <a:xfrm>
            <a:off x="968693" y="6467594"/>
            <a:ext cx="2904530" cy="363141"/>
          </a:xfrm>
          <a:prstGeom prst="rect">
            <a:avLst/>
          </a:prstGeom>
          <a:noFill/>
          <a:ln/>
        </p:spPr>
        <p:txBody>
          <a:bodyPr wrap="none" lIns="0" tIns="0" rIns="0" bIns="0" rtlCol="0" anchor="t"/>
          <a:lstStyle/>
          <a:p>
            <a:pPr marL="0" indent="0" algn="l">
              <a:lnSpc>
                <a:spcPts val="2850"/>
              </a:lnSpc>
              <a:buNone/>
            </a:pPr>
            <a:r>
              <a:rPr lang="en-US" sz="2250" dirty="0">
                <a:solidFill>
                  <a:srgbClr val="CAD6DE"/>
                </a:solidFill>
                <a:latin typeface="Unbounded" pitchFamily="34" charset="0"/>
                <a:ea typeface="Unbounded" pitchFamily="34" charset="-122"/>
                <a:cs typeface="Unbounded" pitchFamily="34" charset="-120"/>
              </a:rPr>
              <a:t>Model Accuracy</a:t>
            </a:r>
            <a:endParaRPr lang="en-US" sz="2250" dirty="0"/>
          </a:p>
        </p:txBody>
      </p:sp>
      <p:sp>
        <p:nvSpPr>
          <p:cNvPr id="7" name="Text 4"/>
          <p:cNvSpPr/>
          <p:nvPr/>
        </p:nvSpPr>
        <p:spPr>
          <a:xfrm>
            <a:off x="968693" y="6978848"/>
            <a:ext cx="3984069" cy="395049"/>
          </a:xfrm>
          <a:prstGeom prst="rect">
            <a:avLst/>
          </a:prstGeom>
          <a:noFill/>
          <a:ln/>
        </p:spPr>
        <p:txBody>
          <a:bodyPr wrap="none" lIns="0" tIns="0" rIns="0" bIns="0" rtlCol="0" anchor="t"/>
          <a:lstStyle/>
          <a:p>
            <a:pPr marL="0" indent="0" algn="l">
              <a:lnSpc>
                <a:spcPts val="3100"/>
              </a:lnSpc>
              <a:buNone/>
            </a:pPr>
            <a:r>
              <a:rPr lang="en-US" sz="1900" dirty="0">
                <a:solidFill>
                  <a:srgbClr val="CAD6DE"/>
                </a:solidFill>
                <a:latin typeface="Cabin" pitchFamily="34" charset="0"/>
                <a:ea typeface="Cabin" pitchFamily="34" charset="-122"/>
                <a:cs typeface="Cabin" pitchFamily="34" charset="-120"/>
              </a:rPr>
              <a:t>Gradient Boosting: 89.89%</a:t>
            </a:r>
            <a:endParaRPr lang="en-US" sz="1900" dirty="0"/>
          </a:p>
        </p:txBody>
      </p:sp>
      <p:pic>
        <p:nvPicPr>
          <p:cNvPr id="8" name="Image 1" descr="preencoded.png"/>
          <p:cNvPicPr>
            <a:picLocks noChangeAspect="1"/>
          </p:cNvPicPr>
          <p:nvPr/>
        </p:nvPicPr>
        <p:blipFill>
          <a:blip r:embed="rId4"/>
          <a:stretch>
            <a:fillRect/>
          </a:stretch>
        </p:blipFill>
        <p:spPr>
          <a:xfrm>
            <a:off x="5323046" y="5603558"/>
            <a:ext cx="617220" cy="617220"/>
          </a:xfrm>
          <a:prstGeom prst="rect">
            <a:avLst/>
          </a:prstGeom>
        </p:spPr>
      </p:pic>
      <p:sp>
        <p:nvSpPr>
          <p:cNvPr id="9" name="Text 5"/>
          <p:cNvSpPr/>
          <p:nvPr/>
        </p:nvSpPr>
        <p:spPr>
          <a:xfrm>
            <a:off x="5323046" y="6467594"/>
            <a:ext cx="2904530" cy="363141"/>
          </a:xfrm>
          <a:prstGeom prst="rect">
            <a:avLst/>
          </a:prstGeom>
          <a:noFill/>
          <a:ln/>
        </p:spPr>
        <p:txBody>
          <a:bodyPr wrap="none" lIns="0" tIns="0" rIns="0" bIns="0" rtlCol="0" anchor="t"/>
          <a:lstStyle/>
          <a:p>
            <a:pPr marL="0" indent="0" algn="l">
              <a:lnSpc>
                <a:spcPts val="2850"/>
              </a:lnSpc>
              <a:buNone/>
            </a:pPr>
            <a:r>
              <a:rPr lang="en-US" sz="2250" dirty="0">
                <a:solidFill>
                  <a:srgbClr val="CAD6DE"/>
                </a:solidFill>
                <a:latin typeface="Unbounded" pitchFamily="34" charset="0"/>
                <a:ea typeface="Unbounded" pitchFamily="34" charset="-122"/>
                <a:cs typeface="Unbounded" pitchFamily="34" charset="-120"/>
              </a:rPr>
              <a:t>Recall</a:t>
            </a:r>
            <a:endParaRPr lang="en-US" sz="2250" dirty="0"/>
          </a:p>
        </p:txBody>
      </p:sp>
      <p:sp>
        <p:nvSpPr>
          <p:cNvPr id="10" name="Text 6"/>
          <p:cNvSpPr/>
          <p:nvPr/>
        </p:nvSpPr>
        <p:spPr>
          <a:xfrm>
            <a:off x="5323046" y="6978848"/>
            <a:ext cx="3984069" cy="395049"/>
          </a:xfrm>
          <a:prstGeom prst="rect">
            <a:avLst/>
          </a:prstGeom>
          <a:noFill/>
          <a:ln/>
        </p:spPr>
        <p:txBody>
          <a:bodyPr wrap="none" lIns="0" tIns="0" rIns="0" bIns="0" rtlCol="0" anchor="t"/>
          <a:lstStyle/>
          <a:p>
            <a:pPr marL="0" indent="0" algn="l">
              <a:lnSpc>
                <a:spcPts val="3100"/>
              </a:lnSpc>
              <a:buNone/>
            </a:pPr>
            <a:r>
              <a:rPr lang="en-US" sz="1900" dirty="0">
                <a:solidFill>
                  <a:srgbClr val="CAD6DE"/>
                </a:solidFill>
                <a:latin typeface="Cabin" pitchFamily="34" charset="0"/>
                <a:ea typeface="Cabin" pitchFamily="34" charset="-122"/>
                <a:cs typeface="Cabin" pitchFamily="34" charset="-120"/>
              </a:rPr>
              <a:t>Gradient Boosting: 92%</a:t>
            </a:r>
            <a:endParaRPr lang="en-US" sz="1900" dirty="0"/>
          </a:p>
        </p:txBody>
      </p:sp>
      <p:pic>
        <p:nvPicPr>
          <p:cNvPr id="11" name="Image 2" descr="preencoded.png"/>
          <p:cNvPicPr>
            <a:picLocks noChangeAspect="1"/>
          </p:cNvPicPr>
          <p:nvPr/>
        </p:nvPicPr>
        <p:blipFill>
          <a:blip r:embed="rId5"/>
          <a:stretch>
            <a:fillRect/>
          </a:stretch>
        </p:blipFill>
        <p:spPr>
          <a:xfrm>
            <a:off x="9677400" y="5603558"/>
            <a:ext cx="617220" cy="617220"/>
          </a:xfrm>
          <a:prstGeom prst="rect">
            <a:avLst/>
          </a:prstGeom>
        </p:spPr>
      </p:pic>
      <p:sp>
        <p:nvSpPr>
          <p:cNvPr id="12" name="Text 7"/>
          <p:cNvSpPr/>
          <p:nvPr/>
        </p:nvSpPr>
        <p:spPr>
          <a:xfrm>
            <a:off x="9677400" y="6467594"/>
            <a:ext cx="2904530" cy="363141"/>
          </a:xfrm>
          <a:prstGeom prst="rect">
            <a:avLst/>
          </a:prstGeom>
          <a:noFill/>
          <a:ln/>
        </p:spPr>
        <p:txBody>
          <a:bodyPr wrap="none" lIns="0" tIns="0" rIns="0" bIns="0" rtlCol="0" anchor="t"/>
          <a:lstStyle/>
          <a:p>
            <a:pPr marL="0" indent="0" algn="l">
              <a:lnSpc>
                <a:spcPts val="2850"/>
              </a:lnSpc>
              <a:buNone/>
            </a:pPr>
            <a:r>
              <a:rPr lang="en-US" sz="2250" dirty="0">
                <a:solidFill>
                  <a:srgbClr val="CAD6DE"/>
                </a:solidFill>
                <a:latin typeface="Unbounded" pitchFamily="34" charset="0"/>
                <a:ea typeface="Unbounded" pitchFamily="34" charset="-122"/>
                <a:cs typeface="Unbounded" pitchFamily="34" charset="-120"/>
              </a:rPr>
              <a:t>AUC-PR Score</a:t>
            </a:r>
            <a:endParaRPr lang="en-US" sz="2250" dirty="0"/>
          </a:p>
        </p:txBody>
      </p:sp>
      <p:sp>
        <p:nvSpPr>
          <p:cNvPr id="13" name="Text 8"/>
          <p:cNvSpPr/>
          <p:nvPr/>
        </p:nvSpPr>
        <p:spPr>
          <a:xfrm>
            <a:off x="9677400" y="6978848"/>
            <a:ext cx="3984188" cy="395049"/>
          </a:xfrm>
          <a:prstGeom prst="rect">
            <a:avLst/>
          </a:prstGeom>
          <a:noFill/>
          <a:ln/>
        </p:spPr>
        <p:txBody>
          <a:bodyPr wrap="none" lIns="0" tIns="0" rIns="0" bIns="0" rtlCol="0" anchor="t"/>
          <a:lstStyle/>
          <a:p>
            <a:pPr marL="0" indent="0" algn="l">
              <a:lnSpc>
                <a:spcPts val="3100"/>
              </a:lnSpc>
              <a:buNone/>
            </a:pPr>
            <a:r>
              <a:rPr lang="en-US" sz="1900" dirty="0">
                <a:solidFill>
                  <a:srgbClr val="CAD6DE"/>
                </a:solidFill>
                <a:latin typeface="Cabin" pitchFamily="34" charset="0"/>
                <a:ea typeface="Cabin" pitchFamily="34" charset="-122"/>
                <a:cs typeface="Cabin" pitchFamily="34" charset="-120"/>
              </a:rPr>
              <a:t>Gradient Boosting: 97.47%</a:t>
            </a:r>
            <a:endParaRPr lang="en-US" sz="1900" dirty="0"/>
          </a:p>
        </p:txBody>
      </p:sp>
      <p:sp>
        <p:nvSpPr>
          <p:cNvPr id="14" name="Rectangle 13">
            <a:extLst>
              <a:ext uri="{FF2B5EF4-FFF2-40B4-BE49-F238E27FC236}">
                <a16:creationId xmlns:a16="http://schemas.microsoft.com/office/drawing/2014/main" id="{82BF0216-AD8C-F106-9614-4647C9F24D4B}"/>
              </a:ext>
            </a:extLst>
          </p:cNvPr>
          <p:cNvSpPr/>
          <p:nvPr/>
        </p:nvSpPr>
        <p:spPr>
          <a:xfrm>
            <a:off x="12735613" y="7491171"/>
            <a:ext cx="1851950" cy="648182"/>
          </a:xfrm>
          <a:prstGeom prst="rect">
            <a:avLst/>
          </a:prstGeom>
          <a:solidFill>
            <a:srgbClr val="1128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3F4EC3-69DF-185D-CAFD-E0DCC32D8EA8}"/>
              </a:ext>
            </a:extLst>
          </p:cNvPr>
          <p:cNvPicPr>
            <a:picLocks noChangeAspect="1"/>
          </p:cNvPicPr>
          <p:nvPr/>
        </p:nvPicPr>
        <p:blipFill>
          <a:blip r:embed="rId2"/>
          <a:stretch>
            <a:fillRect/>
          </a:stretch>
        </p:blipFill>
        <p:spPr>
          <a:xfrm>
            <a:off x="0" y="738428"/>
            <a:ext cx="9429750" cy="7400925"/>
          </a:xfrm>
          <a:prstGeom prst="rect">
            <a:avLst/>
          </a:prstGeom>
        </p:spPr>
      </p:pic>
      <p:pic>
        <p:nvPicPr>
          <p:cNvPr id="5" name="Picture 4">
            <a:extLst>
              <a:ext uri="{FF2B5EF4-FFF2-40B4-BE49-F238E27FC236}">
                <a16:creationId xmlns:a16="http://schemas.microsoft.com/office/drawing/2014/main" id="{73AA7631-5673-1B7E-4D90-A209E4B16D97}"/>
              </a:ext>
            </a:extLst>
          </p:cNvPr>
          <p:cNvPicPr>
            <a:picLocks noChangeAspect="1"/>
          </p:cNvPicPr>
          <p:nvPr/>
        </p:nvPicPr>
        <p:blipFill>
          <a:blip r:embed="rId3"/>
          <a:stretch>
            <a:fillRect/>
          </a:stretch>
        </p:blipFill>
        <p:spPr>
          <a:xfrm>
            <a:off x="12836769" y="7134072"/>
            <a:ext cx="1793631" cy="1095528"/>
          </a:xfrm>
          <a:prstGeom prst="rect">
            <a:avLst/>
          </a:prstGeom>
        </p:spPr>
      </p:pic>
      <p:sp>
        <p:nvSpPr>
          <p:cNvPr id="6" name="TextBox 5">
            <a:extLst>
              <a:ext uri="{FF2B5EF4-FFF2-40B4-BE49-F238E27FC236}">
                <a16:creationId xmlns:a16="http://schemas.microsoft.com/office/drawing/2014/main" id="{323109DE-60A4-E3DA-2F45-0BADF8E567F9}"/>
              </a:ext>
            </a:extLst>
          </p:cNvPr>
          <p:cNvSpPr txBox="1"/>
          <p:nvPr/>
        </p:nvSpPr>
        <p:spPr>
          <a:xfrm>
            <a:off x="0" y="90247"/>
            <a:ext cx="9858724" cy="559705"/>
          </a:xfrm>
          <a:prstGeom prst="rect">
            <a:avLst/>
          </a:prstGeom>
          <a:noFill/>
        </p:spPr>
        <p:txBody>
          <a:bodyPr wrap="none" rtlCol="0">
            <a:spAutoFit/>
          </a:bodyPr>
          <a:lstStyle/>
          <a:p>
            <a:r>
              <a:rPr lang="en-US" sz="3037" kern="0" spc="121" dirty="0">
                <a:solidFill>
                  <a:schemeClr val="bg1"/>
                </a:solidFill>
                <a:latin typeface="Roboto Slab" pitchFamily="34" charset="0"/>
                <a:ea typeface="Roboto Slab" pitchFamily="34" charset="-122"/>
                <a:cs typeface="Roboto Slab" pitchFamily="34" charset="-120"/>
              </a:rPr>
              <a:t>Gradient boosting Confusion Matrix (Best model)</a:t>
            </a:r>
          </a:p>
        </p:txBody>
      </p:sp>
      <p:sp>
        <p:nvSpPr>
          <p:cNvPr id="2" name="TextBox 1">
            <a:extLst>
              <a:ext uri="{FF2B5EF4-FFF2-40B4-BE49-F238E27FC236}">
                <a16:creationId xmlns:a16="http://schemas.microsoft.com/office/drawing/2014/main" id="{5D52A708-6C71-B0CD-FE27-3A2790A2D03E}"/>
              </a:ext>
            </a:extLst>
          </p:cNvPr>
          <p:cNvSpPr txBox="1"/>
          <p:nvPr/>
        </p:nvSpPr>
        <p:spPr>
          <a:xfrm>
            <a:off x="9589479" y="738428"/>
            <a:ext cx="5568846" cy="1754326"/>
          </a:xfrm>
          <a:prstGeom prst="rect">
            <a:avLst/>
          </a:prstGeom>
          <a:noFill/>
        </p:spPr>
        <p:txBody>
          <a:bodyPr wrap="square" rtlCol="0">
            <a:spAutoFit/>
          </a:bodyPr>
          <a:lstStyle/>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Model Accuracy: 89.89%</a:t>
            </a:r>
          </a:p>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AUC-PR Score: 97.47%</a:t>
            </a:r>
          </a:p>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Classification Report:</a:t>
            </a:r>
          </a:p>
          <a:p>
            <a:r>
              <a:rPr lang="en-US" kern="0" spc="30" dirty="0">
                <a:solidFill>
                  <a:schemeClr val="bg1"/>
                </a:solidFill>
                <a:latin typeface="Roboto Slab" pitchFamily="34" charset="0"/>
                <a:ea typeface="Roboto Slab" pitchFamily="34" charset="-122"/>
                <a:cs typeface="Roboto Slab" pitchFamily="34" charset="-120"/>
              </a:rPr>
              <a:t>      Precision</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 recall    f1-score</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    support</a:t>
            </a:r>
          </a:p>
          <a:p>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0     0.91         </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0.88       </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0.90</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 1410</a:t>
            </a:r>
          </a:p>
          <a:p>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1      0.89         </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0.92       </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0.90 </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1409</a:t>
            </a:r>
          </a:p>
        </p:txBody>
      </p:sp>
    </p:spTree>
    <p:extLst>
      <p:ext uri="{BB962C8B-B14F-4D97-AF65-F5344CB8AC3E}">
        <p14:creationId xmlns:p14="http://schemas.microsoft.com/office/powerpoint/2010/main" val="302577663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F49620-930C-063C-BB39-71E260698B34}"/>
              </a:ext>
            </a:extLst>
          </p:cNvPr>
          <p:cNvPicPr>
            <a:picLocks noChangeAspect="1"/>
          </p:cNvPicPr>
          <p:nvPr/>
        </p:nvPicPr>
        <p:blipFill>
          <a:blip r:embed="rId2"/>
          <a:stretch>
            <a:fillRect/>
          </a:stretch>
        </p:blipFill>
        <p:spPr>
          <a:xfrm>
            <a:off x="-1" y="809019"/>
            <a:ext cx="8956431" cy="7420581"/>
          </a:xfrm>
          <a:prstGeom prst="rect">
            <a:avLst/>
          </a:prstGeom>
        </p:spPr>
      </p:pic>
      <p:pic>
        <p:nvPicPr>
          <p:cNvPr id="7" name="Picture 6">
            <a:extLst>
              <a:ext uri="{FF2B5EF4-FFF2-40B4-BE49-F238E27FC236}">
                <a16:creationId xmlns:a16="http://schemas.microsoft.com/office/drawing/2014/main" id="{059255C6-9F17-A64F-7D54-615806EA5A49}"/>
              </a:ext>
            </a:extLst>
          </p:cNvPr>
          <p:cNvPicPr>
            <a:picLocks noChangeAspect="1"/>
          </p:cNvPicPr>
          <p:nvPr/>
        </p:nvPicPr>
        <p:blipFill>
          <a:blip r:embed="rId3"/>
          <a:stretch>
            <a:fillRect/>
          </a:stretch>
        </p:blipFill>
        <p:spPr>
          <a:xfrm>
            <a:off x="10238762" y="6019492"/>
            <a:ext cx="4391638" cy="2210108"/>
          </a:xfrm>
          <a:prstGeom prst="rect">
            <a:avLst/>
          </a:prstGeom>
        </p:spPr>
      </p:pic>
      <p:sp>
        <p:nvSpPr>
          <p:cNvPr id="11" name="TextBox 10">
            <a:extLst>
              <a:ext uri="{FF2B5EF4-FFF2-40B4-BE49-F238E27FC236}">
                <a16:creationId xmlns:a16="http://schemas.microsoft.com/office/drawing/2014/main" id="{D9FC3020-F05D-4B60-2E77-818C52DD939C}"/>
              </a:ext>
            </a:extLst>
          </p:cNvPr>
          <p:cNvSpPr txBox="1"/>
          <p:nvPr/>
        </p:nvSpPr>
        <p:spPr>
          <a:xfrm>
            <a:off x="-1" y="96062"/>
            <a:ext cx="8100648" cy="5597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37" kern="0" spc="121" dirty="0">
                <a:solidFill>
                  <a:prstClr val="white"/>
                </a:solidFill>
                <a:latin typeface="Roboto Slab" pitchFamily="34" charset="0"/>
                <a:ea typeface="Roboto Slab" pitchFamily="34" charset="-122"/>
                <a:cs typeface="Roboto Slab" pitchFamily="34" charset="-120"/>
              </a:rPr>
              <a:t>Random Forest </a:t>
            </a:r>
            <a:r>
              <a:rPr kumimoji="0" lang="en-US" sz="3037" b="0" i="0" u="none" strike="noStrike" kern="0" cap="none" spc="121" normalizeH="0" baseline="0" noProof="0" dirty="0">
                <a:ln>
                  <a:noFill/>
                </a:ln>
                <a:solidFill>
                  <a:prstClr val="white"/>
                </a:solidFill>
                <a:effectLst/>
                <a:uLnTx/>
                <a:uFillTx/>
                <a:latin typeface="Roboto Slab" pitchFamily="34" charset="0"/>
                <a:ea typeface="Roboto Slab" pitchFamily="34" charset="-122"/>
                <a:cs typeface="Roboto Slab" pitchFamily="34" charset="-120"/>
              </a:rPr>
              <a:t>Confusion Matrix</a:t>
            </a:r>
          </a:p>
        </p:txBody>
      </p:sp>
      <p:sp>
        <p:nvSpPr>
          <p:cNvPr id="13" name="TextBox 12">
            <a:extLst>
              <a:ext uri="{FF2B5EF4-FFF2-40B4-BE49-F238E27FC236}">
                <a16:creationId xmlns:a16="http://schemas.microsoft.com/office/drawing/2014/main" id="{F9AFFDC9-90FE-27F3-6ACD-A19434FE4E72}"/>
              </a:ext>
            </a:extLst>
          </p:cNvPr>
          <p:cNvSpPr txBox="1"/>
          <p:nvPr/>
        </p:nvSpPr>
        <p:spPr>
          <a:xfrm>
            <a:off x="9237784" y="809019"/>
            <a:ext cx="5076092" cy="2031325"/>
          </a:xfrm>
          <a:prstGeom prst="rect">
            <a:avLst/>
          </a:prstGeom>
          <a:noFill/>
        </p:spPr>
        <p:txBody>
          <a:bodyPr wrap="square">
            <a:spAutoFit/>
          </a:bodyPr>
          <a:lstStyle/>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Model Accuracy: 88.75%</a:t>
            </a:r>
          </a:p>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AUC-PR Score: 96.85%</a:t>
            </a:r>
          </a:p>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Classification Report:</a:t>
            </a:r>
          </a:p>
          <a:p>
            <a:r>
              <a:rPr lang="en-US" kern="0" spc="30" dirty="0">
                <a:solidFill>
                  <a:schemeClr val="bg1"/>
                </a:solidFill>
                <a:latin typeface="Roboto Slab" pitchFamily="34" charset="0"/>
                <a:ea typeface="Roboto Slab" pitchFamily="34" charset="-122"/>
                <a:cs typeface="Roboto Slab" pitchFamily="34" charset="-120"/>
              </a:rPr>
              <a:t>              precision    recall  f1-score   support</a:t>
            </a:r>
          </a:p>
          <a:p>
            <a:endParaRPr lang="en-US" kern="0" spc="30" dirty="0">
              <a:solidFill>
                <a:schemeClr val="bg1"/>
              </a:solidFill>
              <a:latin typeface="Roboto Slab" pitchFamily="34" charset="0"/>
              <a:ea typeface="Roboto Slab" pitchFamily="34" charset="-122"/>
              <a:cs typeface="Roboto Slab" pitchFamily="34" charset="-120"/>
            </a:endParaRPr>
          </a:p>
          <a:p>
            <a:r>
              <a:rPr lang="en-US" kern="0" spc="30" dirty="0">
                <a:solidFill>
                  <a:schemeClr val="bg1"/>
                </a:solidFill>
                <a:latin typeface="Roboto Slab" pitchFamily="34" charset="0"/>
                <a:ea typeface="Roboto Slab" pitchFamily="34" charset="-122"/>
                <a:cs typeface="Roboto Slab" pitchFamily="34" charset="-120"/>
              </a:rPr>
              <a:t>           0       0.89      0.89      0.89      1410</a:t>
            </a:r>
          </a:p>
          <a:p>
            <a:r>
              <a:rPr lang="en-US" kern="0" spc="30" dirty="0">
                <a:solidFill>
                  <a:schemeClr val="bg1"/>
                </a:solidFill>
                <a:latin typeface="Roboto Slab" pitchFamily="34" charset="0"/>
                <a:ea typeface="Roboto Slab" pitchFamily="34" charset="-122"/>
                <a:cs typeface="Roboto Slab" pitchFamily="34" charset="-120"/>
              </a:rPr>
              <a:t>           1       0.89      0.89      0.89      1409</a:t>
            </a:r>
          </a:p>
        </p:txBody>
      </p:sp>
    </p:spTree>
    <p:extLst>
      <p:ext uri="{BB962C8B-B14F-4D97-AF65-F5344CB8AC3E}">
        <p14:creationId xmlns:p14="http://schemas.microsoft.com/office/powerpoint/2010/main" val="1949696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7AEE51-A28A-3B94-5019-3CC8506BF466}"/>
              </a:ext>
            </a:extLst>
          </p:cNvPr>
          <p:cNvPicPr>
            <a:picLocks noChangeAspect="1"/>
          </p:cNvPicPr>
          <p:nvPr/>
        </p:nvPicPr>
        <p:blipFill>
          <a:blip r:embed="rId2"/>
          <a:stretch>
            <a:fillRect/>
          </a:stretch>
        </p:blipFill>
        <p:spPr>
          <a:xfrm>
            <a:off x="0" y="711891"/>
            <a:ext cx="9073662" cy="7517709"/>
          </a:xfrm>
          <a:prstGeom prst="rect">
            <a:avLst/>
          </a:prstGeom>
        </p:spPr>
      </p:pic>
      <p:sp>
        <p:nvSpPr>
          <p:cNvPr id="9" name="TextBox 8">
            <a:extLst>
              <a:ext uri="{FF2B5EF4-FFF2-40B4-BE49-F238E27FC236}">
                <a16:creationId xmlns:a16="http://schemas.microsoft.com/office/drawing/2014/main" id="{19D5D443-0E80-A4BD-A9A6-A9D777F22F39}"/>
              </a:ext>
            </a:extLst>
          </p:cNvPr>
          <p:cNvSpPr txBox="1"/>
          <p:nvPr/>
        </p:nvSpPr>
        <p:spPr>
          <a:xfrm>
            <a:off x="9179168" y="711891"/>
            <a:ext cx="7315200" cy="2031325"/>
          </a:xfrm>
          <a:prstGeom prst="rect">
            <a:avLst/>
          </a:prstGeom>
          <a:noFill/>
        </p:spPr>
        <p:txBody>
          <a:bodyPr wrap="square">
            <a:spAutoFit/>
          </a:bodyPr>
          <a:lstStyle/>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Model Accuracy: 88.75%</a:t>
            </a:r>
          </a:p>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AUC-PR Score: 97.06%</a:t>
            </a:r>
          </a:p>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Classification Report:</a:t>
            </a:r>
          </a:p>
          <a:p>
            <a:r>
              <a:rPr lang="en-US" kern="0" spc="30" dirty="0">
                <a:solidFill>
                  <a:schemeClr val="bg1"/>
                </a:solidFill>
                <a:latin typeface="Roboto Slab" pitchFamily="34" charset="0"/>
                <a:ea typeface="Roboto Slab" pitchFamily="34" charset="-122"/>
                <a:cs typeface="Roboto Slab" pitchFamily="34" charset="-120"/>
              </a:rPr>
              <a:t>                 precision    recall    f1-score      support</a:t>
            </a:r>
          </a:p>
          <a:p>
            <a:endParaRPr lang="en-US" kern="0" spc="30" dirty="0">
              <a:solidFill>
                <a:schemeClr val="bg1"/>
              </a:solidFill>
              <a:latin typeface="Roboto Slab" pitchFamily="34" charset="0"/>
              <a:ea typeface="Roboto Slab" pitchFamily="34" charset="-122"/>
              <a:cs typeface="Roboto Slab" pitchFamily="34" charset="-120"/>
            </a:endParaRPr>
          </a:p>
          <a:p>
            <a:r>
              <a:rPr lang="en-US" kern="0" spc="30" dirty="0">
                <a:solidFill>
                  <a:schemeClr val="bg1"/>
                </a:solidFill>
                <a:latin typeface="Roboto Slab" pitchFamily="34" charset="0"/>
                <a:ea typeface="Roboto Slab" pitchFamily="34" charset="-122"/>
                <a:cs typeface="Roboto Slab" pitchFamily="34" charset="-120"/>
              </a:rPr>
              <a:t>           0        0.90        0.88           0.89              1410</a:t>
            </a:r>
          </a:p>
          <a:p>
            <a:r>
              <a:rPr lang="en-US" kern="0" spc="30" dirty="0">
                <a:solidFill>
                  <a:schemeClr val="bg1"/>
                </a:solidFill>
                <a:latin typeface="Roboto Slab" pitchFamily="34" charset="0"/>
                <a:ea typeface="Roboto Slab" pitchFamily="34" charset="-122"/>
                <a:cs typeface="Roboto Slab" pitchFamily="34" charset="-120"/>
              </a:rPr>
              <a:t>           1        0.88         0.90            0.89              1409</a:t>
            </a:r>
          </a:p>
        </p:txBody>
      </p:sp>
      <p:pic>
        <p:nvPicPr>
          <p:cNvPr id="11" name="Picture 10">
            <a:extLst>
              <a:ext uri="{FF2B5EF4-FFF2-40B4-BE49-F238E27FC236}">
                <a16:creationId xmlns:a16="http://schemas.microsoft.com/office/drawing/2014/main" id="{C93C7777-E2E0-6DC6-402D-CF0B149679AB}"/>
              </a:ext>
            </a:extLst>
          </p:cNvPr>
          <p:cNvPicPr>
            <a:picLocks noChangeAspect="1"/>
          </p:cNvPicPr>
          <p:nvPr/>
        </p:nvPicPr>
        <p:blipFill>
          <a:blip r:embed="rId3"/>
          <a:stretch>
            <a:fillRect/>
          </a:stretch>
        </p:blipFill>
        <p:spPr>
          <a:xfrm>
            <a:off x="11753449" y="7326382"/>
            <a:ext cx="2876951" cy="828791"/>
          </a:xfrm>
          <a:prstGeom prst="rect">
            <a:avLst/>
          </a:prstGeom>
        </p:spPr>
      </p:pic>
      <p:sp>
        <p:nvSpPr>
          <p:cNvPr id="15" name="TextBox 14">
            <a:extLst>
              <a:ext uri="{FF2B5EF4-FFF2-40B4-BE49-F238E27FC236}">
                <a16:creationId xmlns:a16="http://schemas.microsoft.com/office/drawing/2014/main" id="{23F7B365-1007-56C7-5019-7058735E44DB}"/>
              </a:ext>
            </a:extLst>
          </p:cNvPr>
          <p:cNvSpPr txBox="1"/>
          <p:nvPr/>
        </p:nvSpPr>
        <p:spPr>
          <a:xfrm>
            <a:off x="-108438" y="64362"/>
            <a:ext cx="8387860" cy="5597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37" kern="0" spc="121" dirty="0" err="1">
                <a:solidFill>
                  <a:prstClr val="white"/>
                </a:solidFill>
                <a:latin typeface="Roboto Slab" pitchFamily="34" charset="0"/>
                <a:ea typeface="Roboto Slab" pitchFamily="34" charset="-122"/>
                <a:cs typeface="Roboto Slab" pitchFamily="34" charset="-120"/>
              </a:rPr>
              <a:t>XGBoost</a:t>
            </a:r>
            <a:r>
              <a:rPr kumimoji="0" lang="en-US" sz="3037" b="0" i="0" u="none" strike="noStrike" kern="0" cap="none" spc="121" normalizeH="0" baseline="0" noProof="0" dirty="0">
                <a:ln>
                  <a:noFill/>
                </a:ln>
                <a:solidFill>
                  <a:prstClr val="white"/>
                </a:solidFill>
                <a:effectLst/>
                <a:uLnTx/>
                <a:uFillTx/>
                <a:latin typeface="Roboto Slab" pitchFamily="34" charset="0"/>
                <a:ea typeface="Roboto Slab" pitchFamily="34" charset="-122"/>
                <a:cs typeface="Roboto Slab" pitchFamily="34" charset="-120"/>
              </a:rPr>
              <a:t> Confusion Matrix</a:t>
            </a:r>
          </a:p>
        </p:txBody>
      </p:sp>
    </p:spTree>
    <p:extLst>
      <p:ext uri="{BB962C8B-B14F-4D97-AF65-F5344CB8AC3E}">
        <p14:creationId xmlns:p14="http://schemas.microsoft.com/office/powerpoint/2010/main" val="168237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85865-8E41-26D3-51F0-696E8CC7E886}"/>
              </a:ext>
            </a:extLst>
          </p:cNvPr>
          <p:cNvSpPr txBox="1"/>
          <p:nvPr/>
        </p:nvSpPr>
        <p:spPr>
          <a:xfrm>
            <a:off x="4458777" y="3329970"/>
            <a:ext cx="5712846" cy="1569660"/>
          </a:xfrm>
          <a:prstGeom prst="rect">
            <a:avLst/>
          </a:prstGeom>
          <a:noFill/>
        </p:spPr>
        <p:txBody>
          <a:bodyPr wrap="none" rtlCol="0">
            <a:spAutoFit/>
          </a:bodyPr>
          <a:lstStyle/>
          <a:p>
            <a:r>
              <a:rPr lang="en-US" sz="9600" dirty="0">
                <a:solidFill>
                  <a:schemeClr val="bg2"/>
                </a:solidFill>
              </a:rPr>
              <a:t>Thank You!</a:t>
            </a:r>
          </a:p>
        </p:txBody>
      </p:sp>
    </p:spTree>
    <p:extLst>
      <p:ext uri="{BB962C8B-B14F-4D97-AF65-F5344CB8AC3E}">
        <p14:creationId xmlns:p14="http://schemas.microsoft.com/office/powerpoint/2010/main" val="338478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12836"/>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358" y="1092378"/>
            <a:ext cx="457086" cy="45708"/>
          </a:xfrm>
          <a:prstGeom prst="rect">
            <a:avLst/>
          </a:prstGeom>
        </p:spPr>
      </p:pic>
      <p:sp>
        <p:nvSpPr>
          <p:cNvPr id="3" name="Object 2"/>
          <p:cNvSpPr/>
          <p:nvPr/>
        </p:nvSpPr>
        <p:spPr>
          <a:xfrm>
            <a:off x="571357" y="479655"/>
            <a:ext cx="14626742" cy="438088"/>
          </a:xfrm>
          <a:prstGeom prst="rect">
            <a:avLst/>
          </a:prstGeom>
          <a:noFill/>
        </p:spPr>
        <p:txBody>
          <a:bodyPr wrap="square" lIns="0" tIns="0" rIns="0" bIns="0" rtlCol="0" anchor="t"/>
          <a:lstStyle/>
          <a:p>
            <a:pPr>
              <a:lnSpc>
                <a:spcPts val="3451"/>
              </a:lnSpc>
            </a:pPr>
            <a:r>
              <a:rPr lang="en-US" sz="3037" kern="0" spc="121" dirty="0">
                <a:solidFill>
                  <a:schemeClr val="bg1"/>
                </a:solidFill>
                <a:latin typeface="Roboto Slab" pitchFamily="34" charset="0"/>
                <a:ea typeface="Roboto Slab" pitchFamily="34" charset="-122"/>
                <a:cs typeface="Roboto Slab" pitchFamily="34" charset="-120"/>
              </a:rPr>
              <a:t>Introduction</a:t>
            </a:r>
            <a:endParaRPr lang="en-US" sz="2160" dirty="0">
              <a:solidFill>
                <a:schemeClr val="bg1"/>
              </a:solidFill>
            </a:endParaRPr>
          </a:p>
        </p:txBody>
      </p:sp>
      <p:pic>
        <p:nvPicPr>
          <p:cNvPr id="4" name="Object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06855" y="2265968"/>
            <a:ext cx="662774" cy="1051297"/>
          </a:xfrm>
          <a:prstGeom prst="rect">
            <a:avLst/>
          </a:prstGeom>
        </p:spPr>
      </p:pic>
      <p:sp>
        <p:nvSpPr>
          <p:cNvPr id="5" name="Object 4"/>
          <p:cNvSpPr/>
          <p:nvPr/>
        </p:nvSpPr>
        <p:spPr>
          <a:xfrm>
            <a:off x="378240" y="3758244"/>
            <a:ext cx="4500008" cy="517936"/>
          </a:xfrm>
          <a:prstGeom prst="rect">
            <a:avLst/>
          </a:prstGeom>
          <a:noFill/>
        </p:spPr>
        <p:txBody>
          <a:bodyPr wrap="square" lIns="0" tIns="0" rIns="0" bIns="0" rtlCol="0" anchor="t"/>
          <a:lstStyle/>
          <a:p>
            <a:pPr algn="ctr">
              <a:lnSpc>
                <a:spcPts val="2040"/>
              </a:lnSpc>
            </a:pPr>
            <a:r>
              <a:rPr lang="en-US" sz="1512" b="1" kern="0" spc="151" dirty="0">
                <a:solidFill>
                  <a:schemeClr val="bg1"/>
                </a:solidFill>
                <a:latin typeface="Roboto" pitchFamily="34" charset="0"/>
                <a:ea typeface="Roboto" pitchFamily="34" charset="-122"/>
                <a:cs typeface="Roboto" pitchFamily="34" charset="-120"/>
              </a:rPr>
              <a:t>IMPORTANCE OF EARLY DIABETES DIAGNOSIS</a:t>
            </a:r>
            <a:endParaRPr lang="en-US" sz="2160" dirty="0">
              <a:solidFill>
                <a:schemeClr val="bg1"/>
              </a:solidFill>
            </a:endParaRPr>
          </a:p>
        </p:txBody>
      </p:sp>
      <p:sp>
        <p:nvSpPr>
          <p:cNvPr id="6" name="Object 5"/>
          <p:cNvSpPr/>
          <p:nvPr/>
        </p:nvSpPr>
        <p:spPr>
          <a:xfrm>
            <a:off x="378240" y="4366598"/>
            <a:ext cx="4500008" cy="1103291"/>
          </a:xfrm>
          <a:prstGeom prst="rect">
            <a:avLst/>
          </a:prstGeom>
          <a:noFill/>
        </p:spPr>
        <p:txBody>
          <a:bodyPr wrap="square" lIns="0" tIns="0" rIns="0" bIns="0" rtlCol="0" anchor="t"/>
          <a:lstStyle/>
          <a:p>
            <a:pPr algn="ctr">
              <a:lnSpc>
                <a:spcPts val="2173"/>
              </a:lnSpc>
              <a:spcBef>
                <a:spcPts val="698"/>
              </a:spcBef>
            </a:pPr>
            <a:r>
              <a:rPr lang="en-US" sz="1530" kern="0" spc="31" dirty="0">
                <a:solidFill>
                  <a:schemeClr val="bg1"/>
                </a:solidFill>
                <a:latin typeface="Roboto Slab" pitchFamily="34" charset="0"/>
                <a:ea typeface="Roboto Slab" pitchFamily="34" charset="-122"/>
                <a:cs typeface="Roboto Slab" pitchFamily="34" charset="-120"/>
              </a:rPr>
              <a:t>Early diagnosis allows for prompt treatment and management, reducing the risk of complications such as blindness, kidney failure, and cardiovascular disease.</a:t>
            </a:r>
            <a:endParaRPr lang="en-US" sz="2160" dirty="0">
              <a:solidFill>
                <a:schemeClr val="bg1"/>
              </a:solidFill>
            </a:endParaRPr>
          </a:p>
        </p:txBody>
      </p:sp>
      <p:pic>
        <p:nvPicPr>
          <p:cNvPr id="7" name="Object 6"/>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71464" y="2349296"/>
            <a:ext cx="891317" cy="891317"/>
          </a:xfrm>
          <a:prstGeom prst="rect">
            <a:avLst/>
          </a:prstGeom>
        </p:spPr>
      </p:pic>
      <p:sp>
        <p:nvSpPr>
          <p:cNvPr id="8" name="Object 7"/>
          <p:cNvSpPr/>
          <p:nvPr/>
        </p:nvSpPr>
        <p:spPr>
          <a:xfrm>
            <a:off x="5151357" y="3758244"/>
            <a:ext cx="4324031" cy="517936"/>
          </a:xfrm>
          <a:prstGeom prst="rect">
            <a:avLst/>
          </a:prstGeom>
          <a:noFill/>
        </p:spPr>
        <p:txBody>
          <a:bodyPr wrap="square" lIns="0" tIns="0" rIns="0" bIns="0" rtlCol="0" anchor="t"/>
          <a:lstStyle/>
          <a:p>
            <a:pPr algn="ctr">
              <a:lnSpc>
                <a:spcPts val="2040"/>
              </a:lnSpc>
            </a:pPr>
            <a:r>
              <a:rPr lang="en-US" sz="1512" b="1" kern="0" spc="151" dirty="0">
                <a:solidFill>
                  <a:schemeClr val="bg1"/>
                </a:solidFill>
                <a:latin typeface="Roboto" pitchFamily="34" charset="0"/>
                <a:ea typeface="Roboto" pitchFamily="34" charset="-122"/>
                <a:cs typeface="Roboto" pitchFamily="34" charset="-120"/>
              </a:rPr>
              <a:t>MACHINE LEARNING FOR DIABETES PREDICTION</a:t>
            </a:r>
            <a:endParaRPr lang="en-US" sz="2160" dirty="0">
              <a:solidFill>
                <a:schemeClr val="bg1"/>
              </a:solidFill>
            </a:endParaRPr>
          </a:p>
        </p:txBody>
      </p:sp>
      <p:sp>
        <p:nvSpPr>
          <p:cNvPr id="9" name="Object 8"/>
          <p:cNvSpPr/>
          <p:nvPr/>
        </p:nvSpPr>
        <p:spPr>
          <a:xfrm>
            <a:off x="5151357" y="4366598"/>
            <a:ext cx="4324031" cy="1103291"/>
          </a:xfrm>
          <a:prstGeom prst="rect">
            <a:avLst/>
          </a:prstGeom>
          <a:noFill/>
        </p:spPr>
        <p:txBody>
          <a:bodyPr wrap="square" lIns="0" tIns="0" rIns="0" bIns="0" rtlCol="0" anchor="t"/>
          <a:lstStyle/>
          <a:p>
            <a:pPr algn="ctr">
              <a:lnSpc>
                <a:spcPts val="2173"/>
              </a:lnSpc>
              <a:spcBef>
                <a:spcPts val="698"/>
              </a:spcBef>
            </a:pPr>
            <a:r>
              <a:rPr lang="en-US" sz="1530" kern="0" spc="31" dirty="0">
                <a:solidFill>
                  <a:schemeClr val="bg1"/>
                </a:solidFill>
                <a:latin typeface="Roboto Slab" pitchFamily="34" charset="0"/>
                <a:ea typeface="Roboto Slab" pitchFamily="34" charset="-122"/>
                <a:cs typeface="Roboto Slab" pitchFamily="34" charset="-120"/>
              </a:rPr>
              <a:t>Leveraging health and demographic data to build predictive models that can identify individuals at risk of developing diabetes.</a:t>
            </a:r>
            <a:endParaRPr lang="en-US" sz="2160" dirty="0">
              <a:solidFill>
                <a:schemeClr val="bg1"/>
              </a:solidFill>
            </a:endParaRPr>
          </a:p>
        </p:txBody>
      </p:sp>
      <p:pic>
        <p:nvPicPr>
          <p:cNvPr id="10" name="Object 9"/>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328941" y="2279358"/>
            <a:ext cx="1188422" cy="959880"/>
          </a:xfrm>
          <a:prstGeom prst="rect">
            <a:avLst/>
          </a:prstGeom>
        </p:spPr>
      </p:pic>
      <p:sp>
        <p:nvSpPr>
          <p:cNvPr id="11" name="Object 10"/>
          <p:cNvSpPr/>
          <p:nvPr/>
        </p:nvSpPr>
        <p:spPr>
          <a:xfrm>
            <a:off x="9817630" y="3758244"/>
            <a:ext cx="4361741" cy="258967"/>
          </a:xfrm>
          <a:prstGeom prst="rect">
            <a:avLst/>
          </a:prstGeom>
          <a:noFill/>
        </p:spPr>
        <p:txBody>
          <a:bodyPr wrap="square" lIns="0" tIns="0" rIns="0" bIns="0" rtlCol="0" anchor="t"/>
          <a:lstStyle/>
          <a:p>
            <a:pPr algn="ctr">
              <a:lnSpc>
                <a:spcPts val="2040"/>
              </a:lnSpc>
            </a:pPr>
            <a:r>
              <a:rPr lang="en-US" sz="1512" b="1" kern="0" spc="151" dirty="0">
                <a:solidFill>
                  <a:schemeClr val="bg1"/>
                </a:solidFill>
                <a:latin typeface="Roboto" pitchFamily="34" charset="0"/>
                <a:ea typeface="Roboto" pitchFamily="34" charset="-122"/>
                <a:cs typeface="Roboto" pitchFamily="34" charset="-120"/>
              </a:rPr>
              <a:t>PRIORITIZING RECALL AND AUC-PR</a:t>
            </a:r>
            <a:endParaRPr lang="en-US" sz="2160" dirty="0">
              <a:solidFill>
                <a:schemeClr val="bg1"/>
              </a:solidFill>
            </a:endParaRPr>
          </a:p>
        </p:txBody>
      </p:sp>
      <p:sp>
        <p:nvSpPr>
          <p:cNvPr id="12" name="Object 11"/>
          <p:cNvSpPr/>
          <p:nvPr/>
        </p:nvSpPr>
        <p:spPr>
          <a:xfrm>
            <a:off x="9817630" y="4107629"/>
            <a:ext cx="4361741" cy="1103291"/>
          </a:xfrm>
          <a:prstGeom prst="rect">
            <a:avLst/>
          </a:prstGeom>
          <a:noFill/>
        </p:spPr>
        <p:txBody>
          <a:bodyPr wrap="square" lIns="0" tIns="0" rIns="0" bIns="0" rtlCol="0" anchor="t"/>
          <a:lstStyle/>
          <a:p>
            <a:pPr algn="ctr">
              <a:lnSpc>
                <a:spcPts val="2173"/>
              </a:lnSpc>
              <a:spcBef>
                <a:spcPts val="698"/>
              </a:spcBef>
            </a:pPr>
            <a:r>
              <a:rPr lang="en-US" sz="1530" kern="0" spc="31" dirty="0">
                <a:solidFill>
                  <a:schemeClr val="bg1"/>
                </a:solidFill>
                <a:latin typeface="Roboto Slab" pitchFamily="34" charset="0"/>
                <a:ea typeface="Roboto Slab" pitchFamily="34" charset="-122"/>
                <a:cs typeface="Roboto Slab" pitchFamily="34" charset="-120"/>
              </a:rPr>
              <a:t>Focusing on high recall and AUC-PR metrics to minimize the number of false negatives, ensuring high-risk individuals are correctly identified.</a:t>
            </a:r>
            <a:endParaRPr lang="en-US" sz="2160" dirty="0">
              <a:solidFill>
                <a:schemeClr val="bg1"/>
              </a:solidFill>
            </a:endParaRPr>
          </a:p>
        </p:txBody>
      </p:sp>
      <p:sp>
        <p:nvSpPr>
          <p:cNvPr id="13" name="Object 12"/>
          <p:cNvSpPr/>
          <p:nvPr/>
        </p:nvSpPr>
        <p:spPr>
          <a:xfrm>
            <a:off x="0" y="6159230"/>
            <a:ext cx="14626742" cy="2068313"/>
          </a:xfrm>
          <a:prstGeom prst="rect">
            <a:avLst/>
          </a:prstGeom>
          <a:solidFill>
            <a:srgbClr val="DAE0C9"/>
          </a:solidFill>
        </p:spPr>
        <p:txBody>
          <a:bodyPr/>
          <a:lstStyle/>
          <a:p>
            <a:endParaRPr lang="en-US" sz="2160">
              <a:solidFill>
                <a:schemeClr val="bg1"/>
              </a:solidFill>
            </a:endParaRPr>
          </a:p>
        </p:txBody>
      </p:sp>
      <p:sp>
        <p:nvSpPr>
          <p:cNvPr id="14" name="Object 13"/>
          <p:cNvSpPr/>
          <p:nvPr/>
        </p:nvSpPr>
        <p:spPr>
          <a:xfrm>
            <a:off x="907315" y="6543326"/>
            <a:ext cx="12812112" cy="1294696"/>
          </a:xfrm>
          <a:prstGeom prst="rect">
            <a:avLst/>
          </a:prstGeom>
          <a:noFill/>
        </p:spPr>
        <p:txBody>
          <a:bodyPr wrap="square" lIns="0" tIns="0" rIns="0" bIns="0" rtlCol="0" anchor="t"/>
          <a:lstStyle/>
          <a:p>
            <a:pPr algn="ctr">
              <a:lnSpc>
                <a:spcPts val="2550"/>
              </a:lnSpc>
            </a:pPr>
            <a:r>
              <a:rPr lang="en-US" sz="1890" b="1" kern="0" spc="190" dirty="0">
                <a:latin typeface="Roboto" pitchFamily="34" charset="0"/>
                <a:ea typeface="Roboto" pitchFamily="34" charset="-122"/>
                <a:cs typeface="Roboto" pitchFamily="34" charset="-120"/>
              </a:rPr>
              <a:t>EARLY AND ACCURATE DIABETES DIAGNOSIS IS CRUCIAL FOR EFFECTIVE MANAGEMENT AND PREVENTION OF SERIOUS COMPLICATIONS. BY UTILIZING MACHINE LEARNING MODELS THAT PRIORITIZE KEY PERFORMANCE METRICS, HEALTHCARE PROFESSIONALS CAN MAKE INFORMED DECISIONS AND PROVIDE TIMELY INTERVENTIONS.</a:t>
            </a:r>
            <a:endParaRPr lang="en-US" sz="216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937980"/>
          </a:xfrm>
          <a:prstGeom prst="rect">
            <a:avLst/>
          </a:prstGeom>
        </p:spPr>
      </p:pic>
      <p:sp>
        <p:nvSpPr>
          <p:cNvPr id="3" name="Text 0"/>
          <p:cNvSpPr/>
          <p:nvPr/>
        </p:nvSpPr>
        <p:spPr>
          <a:xfrm>
            <a:off x="968693" y="2364343"/>
            <a:ext cx="7643217" cy="456009"/>
          </a:xfrm>
          <a:prstGeom prst="rect">
            <a:avLst/>
          </a:prstGeom>
          <a:noFill/>
          <a:ln/>
        </p:spPr>
        <p:txBody>
          <a:bodyPr wrap="none" lIns="0" tIns="0" rIns="0" bIns="0" rtlCol="0" anchor="t"/>
          <a:lstStyle/>
          <a:p>
            <a:pPr marL="0" indent="0">
              <a:lnSpc>
                <a:spcPts val="3550"/>
              </a:lnSpc>
              <a:buNone/>
            </a:pPr>
            <a:r>
              <a:rPr lang="en-US" sz="2850" dirty="0">
                <a:solidFill>
                  <a:srgbClr val="FFFFFF"/>
                </a:solidFill>
                <a:latin typeface="Unbounded" pitchFamily="34" charset="0"/>
                <a:ea typeface="Unbounded" pitchFamily="34" charset="-122"/>
                <a:cs typeface="Unbounded" pitchFamily="34" charset="-120"/>
              </a:rPr>
              <a:t>Project Overview and Methodology</a:t>
            </a:r>
            <a:endParaRPr lang="en-US" sz="2850" dirty="0"/>
          </a:p>
        </p:txBody>
      </p:sp>
      <p:sp>
        <p:nvSpPr>
          <p:cNvPr id="4" name="Text 1"/>
          <p:cNvSpPr/>
          <p:nvPr/>
        </p:nvSpPr>
        <p:spPr>
          <a:xfrm>
            <a:off x="968693" y="3052882"/>
            <a:ext cx="12692896" cy="496014"/>
          </a:xfrm>
          <a:prstGeom prst="rect">
            <a:avLst/>
          </a:prstGeom>
          <a:noFill/>
          <a:ln/>
        </p:spPr>
        <p:txBody>
          <a:bodyPr wrap="square" lIns="0" tIns="0" rIns="0" bIns="0" rtlCol="0" anchor="t"/>
          <a:lstStyle/>
          <a:p>
            <a:pPr marL="0" indent="0">
              <a:lnSpc>
                <a:spcPts val="1950"/>
              </a:lnSpc>
              <a:buNone/>
            </a:pPr>
            <a:r>
              <a:rPr lang="en-US" sz="2400" dirty="0">
                <a:solidFill>
                  <a:srgbClr val="CAD6DE"/>
                </a:solidFill>
                <a:latin typeface="Cabin" pitchFamily="34" charset="0"/>
                <a:ea typeface="Cabin" pitchFamily="34" charset="-122"/>
                <a:cs typeface="Cabin" pitchFamily="34" charset="-120"/>
              </a:rPr>
              <a:t>The project utilizes a dataset from Kaggle, comprising health and demographic data of 100,000 individuals. Key features include age, gender, race, BMI, blood glucose level, HbA1c, hypertension, heart disease, and smoking history.</a:t>
            </a:r>
            <a:endParaRPr lang="en-US" sz="2400" dirty="0"/>
          </a:p>
        </p:txBody>
      </p:sp>
      <p:sp>
        <p:nvSpPr>
          <p:cNvPr id="5" name="Text 2"/>
          <p:cNvSpPr/>
          <p:nvPr/>
        </p:nvSpPr>
        <p:spPr>
          <a:xfrm>
            <a:off x="928509" y="3987940"/>
            <a:ext cx="12692896" cy="496014"/>
          </a:xfrm>
          <a:prstGeom prst="rect">
            <a:avLst/>
          </a:prstGeom>
          <a:noFill/>
          <a:ln/>
        </p:spPr>
        <p:txBody>
          <a:bodyPr wrap="square" lIns="0" tIns="0" rIns="0" bIns="0" rtlCol="0" anchor="t"/>
          <a:lstStyle/>
          <a:p>
            <a:pPr marL="0" indent="0">
              <a:lnSpc>
                <a:spcPts val="1950"/>
              </a:lnSpc>
              <a:buNone/>
            </a:pPr>
            <a:r>
              <a:rPr lang="en-US" sz="2400" dirty="0">
                <a:solidFill>
                  <a:srgbClr val="CAD6DE"/>
                </a:solidFill>
                <a:latin typeface="Cabin" pitchFamily="34" charset="0"/>
                <a:ea typeface="Cabin" pitchFamily="34" charset="-122"/>
                <a:cs typeface="Cabin" pitchFamily="34" charset="-120"/>
              </a:rPr>
              <a:t>The methodology involved data preprocessing, including removal of outliers and duplicate entries, handling missing values, and feature engineering. encoded categorical variables for machine learning models.</a:t>
            </a:r>
            <a:endParaRPr lang="en-US" sz="2400" dirty="0"/>
          </a:p>
        </p:txBody>
      </p:sp>
      <p:sp>
        <p:nvSpPr>
          <p:cNvPr id="6" name="Shape 3"/>
          <p:cNvSpPr/>
          <p:nvPr/>
        </p:nvSpPr>
        <p:spPr>
          <a:xfrm>
            <a:off x="7303650" y="5094514"/>
            <a:ext cx="45719" cy="2710032"/>
          </a:xfrm>
          <a:prstGeom prst="roundRect">
            <a:avLst>
              <a:gd name="adj" fmla="val 101737"/>
            </a:avLst>
          </a:prstGeom>
          <a:solidFill>
            <a:srgbClr val="49606E"/>
          </a:solidFill>
          <a:ln/>
        </p:spPr>
        <p:txBody>
          <a:bodyPr/>
          <a:lstStyle/>
          <a:p>
            <a:endParaRPr lang="en-US"/>
          </a:p>
        </p:txBody>
      </p:sp>
      <p:sp>
        <p:nvSpPr>
          <p:cNvPr id="7" name="Shape 4"/>
          <p:cNvSpPr/>
          <p:nvPr/>
        </p:nvSpPr>
        <p:spPr>
          <a:xfrm>
            <a:off x="6632377" y="5468422"/>
            <a:ext cx="542568" cy="22860"/>
          </a:xfrm>
          <a:prstGeom prst="roundRect">
            <a:avLst>
              <a:gd name="adj" fmla="val 101737"/>
            </a:avLst>
          </a:prstGeom>
          <a:solidFill>
            <a:srgbClr val="49606E"/>
          </a:solidFill>
          <a:ln/>
        </p:spPr>
        <p:txBody>
          <a:bodyPr/>
          <a:lstStyle/>
          <a:p>
            <a:endParaRPr lang="en-US"/>
          </a:p>
        </p:txBody>
      </p:sp>
      <p:sp>
        <p:nvSpPr>
          <p:cNvPr id="8" name="Shape 5"/>
          <p:cNvSpPr/>
          <p:nvPr/>
        </p:nvSpPr>
        <p:spPr>
          <a:xfrm>
            <a:off x="7152084" y="5305425"/>
            <a:ext cx="348853" cy="348853"/>
          </a:xfrm>
          <a:prstGeom prst="roundRect">
            <a:avLst>
              <a:gd name="adj" fmla="val 6667"/>
            </a:avLst>
          </a:prstGeom>
          <a:solidFill>
            <a:srgbClr val="304755"/>
          </a:solidFill>
          <a:ln/>
        </p:spPr>
        <p:txBody>
          <a:bodyPr/>
          <a:lstStyle/>
          <a:p>
            <a:endParaRPr lang="en-US"/>
          </a:p>
        </p:txBody>
      </p:sp>
      <p:sp>
        <p:nvSpPr>
          <p:cNvPr id="9" name="Text 6"/>
          <p:cNvSpPr/>
          <p:nvPr/>
        </p:nvSpPr>
        <p:spPr>
          <a:xfrm>
            <a:off x="7274957" y="5370433"/>
            <a:ext cx="103108" cy="218837"/>
          </a:xfrm>
          <a:prstGeom prst="rect">
            <a:avLst/>
          </a:prstGeom>
          <a:noFill/>
          <a:ln/>
        </p:spPr>
        <p:txBody>
          <a:bodyPr wrap="none" lIns="0" tIns="0" rIns="0" bIns="0" rtlCol="0" anchor="t"/>
          <a:lstStyle/>
          <a:p>
            <a:pPr marL="0" indent="0" algn="ctr">
              <a:lnSpc>
                <a:spcPts val="1700"/>
              </a:lnSpc>
              <a:buNone/>
            </a:pPr>
            <a:r>
              <a:rPr lang="en-US" sz="1700" dirty="0">
                <a:solidFill>
                  <a:srgbClr val="CAD6DE"/>
                </a:solidFill>
                <a:latin typeface="Unbounded" pitchFamily="34" charset="0"/>
                <a:ea typeface="Unbounded" pitchFamily="34" charset="-122"/>
                <a:cs typeface="Unbounded" pitchFamily="34" charset="-120"/>
              </a:rPr>
              <a:t>1</a:t>
            </a:r>
            <a:endParaRPr lang="en-US" sz="1700" dirty="0"/>
          </a:p>
        </p:txBody>
      </p:sp>
      <p:sp>
        <p:nvSpPr>
          <p:cNvPr id="10" name="Text 7"/>
          <p:cNvSpPr/>
          <p:nvPr/>
        </p:nvSpPr>
        <p:spPr>
          <a:xfrm>
            <a:off x="4289524" y="5318463"/>
            <a:ext cx="2166461" cy="228005"/>
          </a:xfrm>
          <a:prstGeom prst="rect">
            <a:avLst/>
          </a:prstGeom>
          <a:noFill/>
          <a:ln/>
        </p:spPr>
        <p:txBody>
          <a:bodyPr wrap="none" lIns="0" tIns="0" rIns="0" bIns="0" rtlCol="0" anchor="t"/>
          <a:lstStyle/>
          <a:p>
            <a:pPr marL="0" indent="0" algn="r">
              <a:lnSpc>
                <a:spcPts val="1750"/>
              </a:lnSpc>
              <a:buNone/>
            </a:pPr>
            <a:r>
              <a:rPr lang="en-US" sz="1400" dirty="0">
                <a:solidFill>
                  <a:srgbClr val="CAD6DE"/>
                </a:solidFill>
                <a:latin typeface="Unbounded" pitchFamily="34" charset="0"/>
                <a:ea typeface="Unbounded" pitchFamily="34" charset="-122"/>
                <a:cs typeface="Unbounded" pitchFamily="34" charset="-120"/>
              </a:rPr>
              <a:t>Data Preprocessing</a:t>
            </a:r>
            <a:endParaRPr lang="en-US" sz="1400" dirty="0"/>
          </a:p>
        </p:txBody>
      </p:sp>
      <p:sp>
        <p:nvSpPr>
          <p:cNvPr id="11" name="Text 8"/>
          <p:cNvSpPr/>
          <p:nvPr/>
        </p:nvSpPr>
        <p:spPr>
          <a:xfrm>
            <a:off x="968692" y="5602963"/>
            <a:ext cx="5493663" cy="248007"/>
          </a:xfrm>
          <a:prstGeom prst="rect">
            <a:avLst/>
          </a:prstGeom>
          <a:noFill/>
          <a:ln/>
        </p:spPr>
        <p:txBody>
          <a:bodyPr wrap="none" lIns="0" tIns="0" rIns="0" bIns="0" rtlCol="0" anchor="t"/>
          <a:lstStyle/>
          <a:p>
            <a:pPr marL="0" indent="0" algn="r">
              <a:lnSpc>
                <a:spcPts val="1950"/>
              </a:lnSpc>
              <a:buNone/>
            </a:pPr>
            <a:r>
              <a:rPr lang="en-US" sz="1200" dirty="0">
                <a:solidFill>
                  <a:srgbClr val="CAD6DE"/>
                </a:solidFill>
                <a:latin typeface="Cabin" pitchFamily="34" charset="0"/>
                <a:ea typeface="Cabin" pitchFamily="34" charset="-122"/>
                <a:cs typeface="Cabin" pitchFamily="34" charset="-120"/>
              </a:rPr>
              <a:t>Removal of outliers, handling missing values, feature engineering</a:t>
            </a:r>
            <a:endParaRPr lang="en-US" sz="1200" dirty="0"/>
          </a:p>
        </p:txBody>
      </p:sp>
      <p:sp>
        <p:nvSpPr>
          <p:cNvPr id="17" name="Shape 14"/>
          <p:cNvSpPr/>
          <p:nvPr/>
        </p:nvSpPr>
        <p:spPr>
          <a:xfrm>
            <a:off x="6620947" y="6203871"/>
            <a:ext cx="542568" cy="22860"/>
          </a:xfrm>
          <a:prstGeom prst="roundRect">
            <a:avLst>
              <a:gd name="adj" fmla="val 101737"/>
            </a:avLst>
          </a:prstGeom>
          <a:solidFill>
            <a:srgbClr val="49606E"/>
          </a:solidFill>
          <a:ln/>
        </p:spPr>
        <p:txBody>
          <a:bodyPr/>
          <a:lstStyle/>
          <a:p>
            <a:endParaRPr lang="en-US"/>
          </a:p>
        </p:txBody>
      </p:sp>
      <p:sp>
        <p:nvSpPr>
          <p:cNvPr id="18" name="Shape 15"/>
          <p:cNvSpPr/>
          <p:nvPr/>
        </p:nvSpPr>
        <p:spPr>
          <a:xfrm>
            <a:off x="7140654" y="6040874"/>
            <a:ext cx="348853" cy="348853"/>
          </a:xfrm>
          <a:prstGeom prst="roundRect">
            <a:avLst>
              <a:gd name="adj" fmla="val 6667"/>
            </a:avLst>
          </a:prstGeom>
          <a:solidFill>
            <a:srgbClr val="304755"/>
          </a:solidFill>
          <a:ln/>
        </p:spPr>
        <p:txBody>
          <a:bodyPr/>
          <a:lstStyle/>
          <a:p>
            <a:endParaRPr lang="en-US"/>
          </a:p>
        </p:txBody>
      </p:sp>
      <p:sp>
        <p:nvSpPr>
          <p:cNvPr id="19" name="Text 16"/>
          <p:cNvSpPr/>
          <p:nvPr/>
        </p:nvSpPr>
        <p:spPr>
          <a:xfrm>
            <a:off x="7227094" y="6105882"/>
            <a:ext cx="175974" cy="218837"/>
          </a:xfrm>
          <a:prstGeom prst="rect">
            <a:avLst/>
          </a:prstGeom>
          <a:noFill/>
          <a:ln/>
        </p:spPr>
        <p:txBody>
          <a:bodyPr wrap="none" lIns="0" tIns="0" rIns="0" bIns="0" rtlCol="0" anchor="t"/>
          <a:lstStyle/>
          <a:p>
            <a:pPr marL="0" indent="0" algn="ctr">
              <a:lnSpc>
                <a:spcPts val="1700"/>
              </a:lnSpc>
              <a:buNone/>
            </a:pPr>
            <a:r>
              <a:rPr lang="en-US" sz="1700" dirty="0">
                <a:solidFill>
                  <a:srgbClr val="CAD6DE"/>
                </a:solidFill>
                <a:latin typeface="Unbounded" pitchFamily="34" charset="0"/>
                <a:ea typeface="Unbounded" pitchFamily="34" charset="-122"/>
                <a:cs typeface="Unbounded" pitchFamily="34" charset="-120"/>
              </a:rPr>
              <a:t>2</a:t>
            </a:r>
            <a:endParaRPr lang="en-US" sz="1700" dirty="0"/>
          </a:p>
        </p:txBody>
      </p:sp>
      <p:sp>
        <p:nvSpPr>
          <p:cNvPr id="20" name="Text 17"/>
          <p:cNvSpPr/>
          <p:nvPr/>
        </p:nvSpPr>
        <p:spPr>
          <a:xfrm>
            <a:off x="4292322" y="6021467"/>
            <a:ext cx="2170033" cy="228005"/>
          </a:xfrm>
          <a:prstGeom prst="rect">
            <a:avLst/>
          </a:prstGeom>
          <a:noFill/>
          <a:ln/>
        </p:spPr>
        <p:txBody>
          <a:bodyPr wrap="none" lIns="0" tIns="0" rIns="0" bIns="0" rtlCol="0" anchor="t"/>
          <a:lstStyle/>
          <a:p>
            <a:pPr marL="0" indent="0" algn="r">
              <a:lnSpc>
                <a:spcPts val="1750"/>
              </a:lnSpc>
              <a:buNone/>
            </a:pPr>
            <a:r>
              <a:rPr lang="en-US" sz="1400" dirty="0">
                <a:solidFill>
                  <a:srgbClr val="CAD6DE"/>
                </a:solidFill>
                <a:latin typeface="Unbounded" pitchFamily="34" charset="0"/>
                <a:ea typeface="Unbounded" pitchFamily="34" charset="-122"/>
                <a:cs typeface="Unbounded" pitchFamily="34" charset="-120"/>
              </a:rPr>
              <a:t>Model Development</a:t>
            </a:r>
            <a:endParaRPr lang="en-US" sz="1400" dirty="0"/>
          </a:p>
        </p:txBody>
      </p:sp>
      <p:sp>
        <p:nvSpPr>
          <p:cNvPr id="21" name="Text 18"/>
          <p:cNvSpPr/>
          <p:nvPr/>
        </p:nvSpPr>
        <p:spPr>
          <a:xfrm>
            <a:off x="968693" y="6342459"/>
            <a:ext cx="5493663" cy="248007"/>
          </a:xfrm>
          <a:prstGeom prst="rect">
            <a:avLst/>
          </a:prstGeom>
          <a:noFill/>
          <a:ln/>
        </p:spPr>
        <p:txBody>
          <a:bodyPr wrap="none" lIns="0" tIns="0" rIns="0" bIns="0" rtlCol="0" anchor="t"/>
          <a:lstStyle/>
          <a:p>
            <a:pPr marL="0" indent="0" algn="r">
              <a:lnSpc>
                <a:spcPts val="1950"/>
              </a:lnSpc>
              <a:buNone/>
            </a:pPr>
            <a:r>
              <a:rPr lang="en-US" sz="1200" dirty="0">
                <a:solidFill>
                  <a:srgbClr val="CAD6DE"/>
                </a:solidFill>
                <a:latin typeface="Cabin" pitchFamily="34" charset="0"/>
                <a:ea typeface="Cabin" pitchFamily="34" charset="-122"/>
                <a:cs typeface="Cabin" pitchFamily="34" charset="-120"/>
              </a:rPr>
              <a:t>Selection and training of machine learning models</a:t>
            </a:r>
            <a:endParaRPr lang="en-US" sz="1200" dirty="0"/>
          </a:p>
        </p:txBody>
      </p:sp>
      <p:sp>
        <p:nvSpPr>
          <p:cNvPr id="27" name="Rectangle 26">
            <a:extLst>
              <a:ext uri="{FF2B5EF4-FFF2-40B4-BE49-F238E27FC236}">
                <a16:creationId xmlns:a16="http://schemas.microsoft.com/office/drawing/2014/main" id="{D0C29A2E-8555-CC27-331C-7863D60EDB7C}"/>
              </a:ext>
            </a:extLst>
          </p:cNvPr>
          <p:cNvSpPr/>
          <p:nvPr/>
        </p:nvSpPr>
        <p:spPr>
          <a:xfrm>
            <a:off x="12778450" y="7732836"/>
            <a:ext cx="1851950" cy="496014"/>
          </a:xfrm>
          <a:prstGeom prst="rect">
            <a:avLst/>
          </a:prstGeom>
          <a:solidFill>
            <a:srgbClr val="1128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12836"/>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358" y="1092378"/>
            <a:ext cx="457086" cy="45708"/>
          </a:xfrm>
          <a:prstGeom prst="rect">
            <a:avLst/>
          </a:prstGeom>
        </p:spPr>
      </p:pic>
      <p:sp>
        <p:nvSpPr>
          <p:cNvPr id="3" name="Object 2"/>
          <p:cNvSpPr/>
          <p:nvPr/>
        </p:nvSpPr>
        <p:spPr>
          <a:xfrm>
            <a:off x="571357" y="479655"/>
            <a:ext cx="14626742" cy="438088"/>
          </a:xfrm>
          <a:prstGeom prst="rect">
            <a:avLst/>
          </a:prstGeom>
          <a:noFill/>
        </p:spPr>
        <p:txBody>
          <a:bodyPr wrap="square" lIns="0" tIns="0" rIns="0" bIns="0" rtlCol="0" anchor="t"/>
          <a:lstStyle/>
          <a:p>
            <a:pPr>
              <a:lnSpc>
                <a:spcPts val="3451"/>
              </a:lnSpc>
            </a:pPr>
            <a:r>
              <a:rPr lang="en-US" sz="3037" kern="0" spc="121" dirty="0">
                <a:solidFill>
                  <a:schemeClr val="bg1"/>
                </a:solidFill>
                <a:latin typeface="Roboto Slab" pitchFamily="34" charset="0"/>
                <a:ea typeface="Roboto Slab" pitchFamily="34" charset="-122"/>
                <a:cs typeface="Roboto Slab" pitchFamily="34" charset="-120"/>
              </a:rPr>
              <a:t>Data Preprocessing</a:t>
            </a:r>
            <a:endParaRPr lang="en-US" sz="2160" dirty="0">
              <a:solidFill>
                <a:schemeClr val="bg1"/>
              </a:solidFill>
            </a:endParaRPr>
          </a:p>
        </p:txBody>
      </p:sp>
      <p:pic>
        <p:nvPicPr>
          <p:cNvPr id="4" name="Object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357" y="1851198"/>
            <a:ext cx="3542414" cy="1428392"/>
          </a:xfrm>
          <a:prstGeom prst="rect">
            <a:avLst/>
          </a:prstGeom>
        </p:spPr>
      </p:pic>
      <p:sp>
        <p:nvSpPr>
          <p:cNvPr id="5" name="Object 4"/>
          <p:cNvSpPr/>
          <p:nvPr/>
        </p:nvSpPr>
        <p:spPr>
          <a:xfrm>
            <a:off x="662775" y="2438410"/>
            <a:ext cx="3016765" cy="258967"/>
          </a:xfrm>
          <a:prstGeom prst="rect">
            <a:avLst/>
          </a:prstGeom>
          <a:noFill/>
        </p:spPr>
        <p:txBody>
          <a:bodyPr wrap="square" lIns="0" tIns="0" rIns="0" bIns="0" rtlCol="0" anchor="t"/>
          <a:lstStyle/>
          <a:p>
            <a:pPr algn="ctr">
              <a:lnSpc>
                <a:spcPts val="2040"/>
              </a:lnSpc>
            </a:pPr>
            <a:r>
              <a:rPr lang="en-US" sz="1512" b="1" kern="0" spc="151" dirty="0">
                <a:solidFill>
                  <a:schemeClr val="bg1"/>
                </a:solidFill>
                <a:latin typeface="Roboto" pitchFamily="34" charset="0"/>
                <a:ea typeface="Roboto" pitchFamily="34" charset="-122"/>
                <a:cs typeface="Roboto" pitchFamily="34" charset="-120"/>
              </a:rPr>
              <a:t>HANDLING MISSING DATA</a:t>
            </a:r>
            <a:endParaRPr lang="en-US" sz="2160" dirty="0">
              <a:solidFill>
                <a:schemeClr val="bg1"/>
              </a:solidFill>
            </a:endParaRPr>
          </a:p>
        </p:txBody>
      </p:sp>
      <p:sp>
        <p:nvSpPr>
          <p:cNvPr id="6" name="Object 5"/>
          <p:cNvSpPr/>
          <p:nvPr/>
        </p:nvSpPr>
        <p:spPr>
          <a:xfrm>
            <a:off x="914173" y="3434427"/>
            <a:ext cx="3016765" cy="2206582"/>
          </a:xfrm>
          <a:prstGeom prst="rect">
            <a:avLst/>
          </a:prstGeom>
          <a:noFill/>
        </p:spPr>
        <p:txBody>
          <a:bodyPr wrap="square" lIns="0" tIns="0" rIns="0" bIns="0" rtlCol="0" anchor="t"/>
          <a:lstStyle/>
          <a:p>
            <a:pPr>
              <a:lnSpc>
                <a:spcPts val="2173"/>
              </a:lnSpc>
            </a:pPr>
            <a:r>
              <a:rPr lang="en-US" sz="1530" kern="0" spc="31" dirty="0">
                <a:solidFill>
                  <a:schemeClr val="bg1"/>
                </a:solidFill>
                <a:latin typeface="Roboto Slab" pitchFamily="34" charset="0"/>
                <a:ea typeface="Roboto Slab" pitchFamily="34" charset="-122"/>
                <a:cs typeface="Roboto Slab" pitchFamily="34" charset="-120"/>
              </a:rPr>
              <a:t>Identified missing values in the dataset and implemented strategies like mean/median imputation or dropping rows with missing data to ensure the dataset is complete and ready for further analysis.</a:t>
            </a:r>
            <a:endParaRPr lang="en-US" sz="2160" dirty="0">
              <a:solidFill>
                <a:schemeClr val="bg1"/>
              </a:solidFill>
            </a:endParaRPr>
          </a:p>
        </p:txBody>
      </p:sp>
      <p:pic>
        <p:nvPicPr>
          <p:cNvPr id="7" name="Object 6"/>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85228" y="1851198"/>
            <a:ext cx="3553841" cy="1428392"/>
          </a:xfrm>
          <a:prstGeom prst="rect">
            <a:avLst/>
          </a:prstGeom>
        </p:spPr>
      </p:pic>
      <p:sp>
        <p:nvSpPr>
          <p:cNvPr id="8" name="Object 7"/>
          <p:cNvSpPr/>
          <p:nvPr/>
        </p:nvSpPr>
        <p:spPr>
          <a:xfrm>
            <a:off x="4336601" y="2175586"/>
            <a:ext cx="2639670" cy="776903"/>
          </a:xfrm>
          <a:prstGeom prst="rect">
            <a:avLst/>
          </a:prstGeom>
          <a:noFill/>
        </p:spPr>
        <p:txBody>
          <a:bodyPr wrap="square" lIns="0" tIns="0" rIns="0" bIns="0" rtlCol="0" anchor="t"/>
          <a:lstStyle/>
          <a:p>
            <a:pPr algn="ctr">
              <a:lnSpc>
                <a:spcPts val="2040"/>
              </a:lnSpc>
            </a:pPr>
            <a:r>
              <a:rPr lang="en-US" sz="1512" b="1" kern="0" spc="151" dirty="0">
                <a:solidFill>
                  <a:schemeClr val="bg1"/>
                </a:solidFill>
                <a:latin typeface="Roboto" pitchFamily="34" charset="0"/>
                <a:ea typeface="Roboto" pitchFamily="34" charset="-122"/>
                <a:cs typeface="Roboto" pitchFamily="34" charset="-120"/>
              </a:rPr>
              <a:t>ENCODING CATEGORICAL VARIABLES</a:t>
            </a:r>
            <a:endParaRPr lang="en-US" sz="2160" dirty="0">
              <a:solidFill>
                <a:schemeClr val="bg1"/>
              </a:solidFill>
            </a:endParaRPr>
          </a:p>
        </p:txBody>
      </p:sp>
      <p:sp>
        <p:nvSpPr>
          <p:cNvPr id="9" name="Object 8"/>
          <p:cNvSpPr/>
          <p:nvPr/>
        </p:nvSpPr>
        <p:spPr>
          <a:xfrm>
            <a:off x="4228044" y="3434427"/>
            <a:ext cx="3016765" cy="2206582"/>
          </a:xfrm>
          <a:prstGeom prst="rect">
            <a:avLst/>
          </a:prstGeom>
          <a:noFill/>
        </p:spPr>
        <p:txBody>
          <a:bodyPr wrap="square" lIns="0" tIns="0" rIns="0" bIns="0" rtlCol="0" anchor="t"/>
          <a:lstStyle/>
          <a:p>
            <a:pPr>
              <a:lnSpc>
                <a:spcPts val="2173"/>
              </a:lnSpc>
            </a:pPr>
            <a:r>
              <a:rPr lang="en-US" sz="1530" kern="0" spc="31" dirty="0">
                <a:solidFill>
                  <a:schemeClr val="bg1"/>
                </a:solidFill>
                <a:latin typeface="Roboto Slab" pitchFamily="34" charset="0"/>
                <a:ea typeface="Roboto Slab" pitchFamily="34" charset="-122"/>
                <a:cs typeface="Roboto Slab" pitchFamily="34" charset="-120"/>
              </a:rPr>
              <a:t>Converted categorical variables into numerical formats, such as one-hot encoding or label encoding, to allow the machine learning algorithms to interpret and process the data effectively.</a:t>
            </a:r>
            <a:endParaRPr lang="en-US" sz="2160" dirty="0">
              <a:solidFill>
                <a:schemeClr val="bg1"/>
              </a:solidFill>
            </a:endParaRPr>
          </a:p>
        </p:txBody>
      </p:sp>
      <p:pic>
        <p:nvPicPr>
          <p:cNvPr id="13" name="Object 12"/>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99101" y="1851198"/>
            <a:ext cx="3542414" cy="1428392"/>
          </a:xfrm>
          <a:prstGeom prst="rect">
            <a:avLst/>
          </a:prstGeom>
        </p:spPr>
      </p:pic>
      <p:sp>
        <p:nvSpPr>
          <p:cNvPr id="14" name="Object 13"/>
          <p:cNvSpPr/>
          <p:nvPr/>
        </p:nvSpPr>
        <p:spPr>
          <a:xfrm>
            <a:off x="7661899" y="2306998"/>
            <a:ext cx="2639670" cy="517936"/>
          </a:xfrm>
          <a:prstGeom prst="rect">
            <a:avLst/>
          </a:prstGeom>
          <a:noFill/>
        </p:spPr>
        <p:txBody>
          <a:bodyPr wrap="square" lIns="0" tIns="0" rIns="0" bIns="0" rtlCol="0" anchor="t"/>
          <a:lstStyle/>
          <a:p>
            <a:pPr algn="ctr">
              <a:lnSpc>
                <a:spcPts val="2040"/>
              </a:lnSpc>
            </a:pPr>
            <a:r>
              <a:rPr lang="en-US" sz="1512" b="1" kern="0" spc="151" dirty="0">
                <a:solidFill>
                  <a:schemeClr val="bg1"/>
                </a:solidFill>
                <a:latin typeface="Roboto" pitchFamily="34" charset="0"/>
                <a:ea typeface="Roboto" pitchFamily="34" charset="-122"/>
                <a:cs typeface="Roboto" pitchFamily="34" charset="-120"/>
              </a:rPr>
              <a:t>HANDLING CLASS IMBALANCE</a:t>
            </a:r>
            <a:endParaRPr lang="en-US" sz="2160" dirty="0">
              <a:solidFill>
                <a:schemeClr val="bg1"/>
              </a:solidFill>
            </a:endParaRPr>
          </a:p>
        </p:txBody>
      </p:sp>
      <p:sp>
        <p:nvSpPr>
          <p:cNvPr id="15" name="Object 14"/>
          <p:cNvSpPr/>
          <p:nvPr/>
        </p:nvSpPr>
        <p:spPr>
          <a:xfrm>
            <a:off x="7473351" y="3434427"/>
            <a:ext cx="3016765" cy="4413162"/>
          </a:xfrm>
          <a:prstGeom prst="rect">
            <a:avLst/>
          </a:prstGeom>
          <a:noFill/>
        </p:spPr>
        <p:txBody>
          <a:bodyPr wrap="square" lIns="0" tIns="0" rIns="0" bIns="0" rtlCol="0" anchor="t"/>
          <a:lstStyle/>
          <a:p>
            <a:pPr>
              <a:lnSpc>
                <a:spcPts val="2173"/>
              </a:lnSpc>
            </a:pPr>
            <a:r>
              <a:rPr lang="en-US" sz="1530" kern="0" spc="31" dirty="0">
                <a:solidFill>
                  <a:schemeClr val="bg1"/>
                </a:solidFill>
                <a:latin typeface="Roboto Slab" pitchFamily="34" charset="0"/>
                <a:ea typeface="Roboto Slab" pitchFamily="34" charset="-122"/>
                <a:cs typeface="Roboto Slab" pitchFamily="34" charset="-120"/>
              </a:rPr>
              <a:t>The dataset had a significant imbalance between the diabetic and non-diabetic cases. To address this, we used under-sampling, where the majority class (non-diabetic cases) was reduced to match the size of the minority class (diabetic cases). This resulted in a balanced dataset, with both classes having 7,000 samples each, allowing the model to learn from both classes equally</a:t>
            </a:r>
            <a:r>
              <a:rPr lang="en-US" sz="1600" dirty="0"/>
              <a:t>.</a:t>
            </a:r>
            <a:endParaRPr lang="en-US" sz="216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68693" y="487918"/>
            <a:ext cx="6177558" cy="521732"/>
          </a:xfrm>
          <a:prstGeom prst="rect">
            <a:avLst/>
          </a:prstGeom>
          <a:noFill/>
          <a:ln/>
        </p:spPr>
        <p:txBody>
          <a:bodyPr wrap="none" lIns="0" tIns="0" rIns="0" bIns="0" rtlCol="0" anchor="t"/>
          <a:lstStyle/>
          <a:p>
            <a:pPr marL="0" indent="0">
              <a:lnSpc>
                <a:spcPts val="4100"/>
              </a:lnSpc>
              <a:buNone/>
            </a:pPr>
            <a:r>
              <a:rPr lang="en-US" sz="3250" dirty="0">
                <a:solidFill>
                  <a:srgbClr val="FFFFFF"/>
                </a:solidFill>
                <a:latin typeface="Unbounded" pitchFamily="34" charset="0"/>
                <a:ea typeface="Unbounded" pitchFamily="34" charset="-122"/>
                <a:cs typeface="Unbounded" pitchFamily="34" charset="-120"/>
              </a:rPr>
              <a:t>Gender and Age Analysis</a:t>
            </a:r>
            <a:endParaRPr lang="en-US" sz="3250" dirty="0"/>
          </a:p>
        </p:txBody>
      </p:sp>
      <p:sp>
        <p:nvSpPr>
          <p:cNvPr id="3" name="Text 1"/>
          <p:cNvSpPr/>
          <p:nvPr/>
        </p:nvSpPr>
        <p:spPr>
          <a:xfrm>
            <a:off x="968693" y="1364456"/>
            <a:ext cx="12692896" cy="567690"/>
          </a:xfrm>
          <a:prstGeom prst="rect">
            <a:avLst/>
          </a:prstGeom>
          <a:noFill/>
          <a:ln/>
        </p:spPr>
        <p:txBody>
          <a:bodyPr wrap="squar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The dataset contains more females than males. Among females, most are non-diabetic, but a significant number are diabetic. For males, the trend is reversed, with more being diabetic than non-diabetic.</a:t>
            </a:r>
            <a:endParaRPr lang="en-US" sz="1350" dirty="0"/>
          </a:p>
        </p:txBody>
      </p:sp>
      <p:sp>
        <p:nvSpPr>
          <p:cNvPr id="4" name="Text 2"/>
          <p:cNvSpPr/>
          <p:nvPr/>
        </p:nvSpPr>
        <p:spPr>
          <a:xfrm>
            <a:off x="968693" y="2131695"/>
            <a:ext cx="12692896" cy="567690"/>
          </a:xfrm>
          <a:prstGeom prst="rect">
            <a:avLst/>
          </a:prstGeom>
          <a:noFill/>
          <a:ln/>
        </p:spPr>
        <p:txBody>
          <a:bodyPr wrap="squar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Age analysis reveals that the average age of non-diabetic individuals is around 45 years, while for diabetic individuals, it's significantly higher at around 60 years. This indicates a clear trend of diabetes being more prevalent in older individuals.</a:t>
            </a:r>
            <a:endParaRPr lang="en-US" sz="1350" dirty="0"/>
          </a:p>
        </p:txBody>
      </p:sp>
      <p:sp>
        <p:nvSpPr>
          <p:cNvPr id="5" name="Text 3"/>
          <p:cNvSpPr/>
          <p:nvPr/>
        </p:nvSpPr>
        <p:spPr>
          <a:xfrm>
            <a:off x="968693" y="3076337"/>
            <a:ext cx="2433161" cy="260866"/>
          </a:xfrm>
          <a:prstGeom prst="rect">
            <a:avLst/>
          </a:prstGeom>
          <a:noFill/>
          <a:ln/>
        </p:spPr>
        <p:txBody>
          <a:bodyPr wrap="none" lIns="0" tIns="0" rIns="0" bIns="0" rtlCol="0" anchor="t"/>
          <a:lstStyle/>
          <a:p>
            <a:pPr marL="0" indent="0">
              <a:lnSpc>
                <a:spcPts val="2050"/>
              </a:lnSpc>
              <a:buNone/>
            </a:pPr>
            <a:r>
              <a:rPr lang="en-US" sz="1600" dirty="0">
                <a:solidFill>
                  <a:srgbClr val="FFFFFF"/>
                </a:solidFill>
                <a:latin typeface="Unbounded" pitchFamily="34" charset="0"/>
                <a:ea typeface="Unbounded" pitchFamily="34" charset="-122"/>
                <a:cs typeface="Unbounded" pitchFamily="34" charset="-120"/>
              </a:rPr>
              <a:t>Gender Distribution</a:t>
            </a:r>
            <a:endParaRPr lang="en-US" sz="1600" dirty="0"/>
          </a:p>
        </p:txBody>
      </p:sp>
      <p:sp>
        <p:nvSpPr>
          <p:cNvPr id="6" name="Text 4"/>
          <p:cNvSpPr/>
          <p:nvPr/>
        </p:nvSpPr>
        <p:spPr>
          <a:xfrm>
            <a:off x="968693" y="3514606"/>
            <a:ext cx="6129933" cy="283845"/>
          </a:xfrm>
          <a:prstGeom prst="rect">
            <a:avLst/>
          </a:prstGeom>
          <a:noFill/>
          <a:ln/>
        </p:spPr>
        <p:txBody>
          <a:bodyPr wrap="non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More females than males in dataset</a:t>
            </a:r>
            <a:endParaRPr lang="en-US" sz="1350" dirty="0"/>
          </a:p>
        </p:txBody>
      </p:sp>
      <p:sp>
        <p:nvSpPr>
          <p:cNvPr id="7" name="Text 5"/>
          <p:cNvSpPr/>
          <p:nvPr/>
        </p:nvSpPr>
        <p:spPr>
          <a:xfrm>
            <a:off x="968693" y="3958114"/>
            <a:ext cx="6129933" cy="283845"/>
          </a:xfrm>
          <a:prstGeom prst="rect">
            <a:avLst/>
          </a:prstGeom>
          <a:noFill/>
          <a:ln/>
        </p:spPr>
        <p:txBody>
          <a:bodyPr wrap="non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Females: Mostly non-diabetic</a:t>
            </a:r>
            <a:endParaRPr lang="en-US" sz="1350" dirty="0"/>
          </a:p>
        </p:txBody>
      </p:sp>
      <p:sp>
        <p:nvSpPr>
          <p:cNvPr id="8" name="Text 6"/>
          <p:cNvSpPr/>
          <p:nvPr/>
        </p:nvSpPr>
        <p:spPr>
          <a:xfrm>
            <a:off x="968693" y="4401622"/>
            <a:ext cx="6129933" cy="283845"/>
          </a:xfrm>
          <a:prstGeom prst="rect">
            <a:avLst/>
          </a:prstGeom>
          <a:noFill/>
          <a:ln/>
        </p:spPr>
        <p:txBody>
          <a:bodyPr wrap="non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Males: More diabetic than non-diabetic</a:t>
            </a:r>
            <a:endParaRPr lang="en-US" sz="1350" dirty="0"/>
          </a:p>
        </p:txBody>
      </p:sp>
      <p:sp>
        <p:nvSpPr>
          <p:cNvPr id="9" name="Text 7"/>
          <p:cNvSpPr/>
          <p:nvPr/>
        </p:nvSpPr>
        <p:spPr>
          <a:xfrm>
            <a:off x="7539157" y="3076337"/>
            <a:ext cx="2087285" cy="260866"/>
          </a:xfrm>
          <a:prstGeom prst="rect">
            <a:avLst/>
          </a:prstGeom>
          <a:noFill/>
          <a:ln/>
        </p:spPr>
        <p:txBody>
          <a:bodyPr wrap="none" lIns="0" tIns="0" rIns="0" bIns="0" rtlCol="0" anchor="t"/>
          <a:lstStyle/>
          <a:p>
            <a:pPr marL="0" indent="0">
              <a:lnSpc>
                <a:spcPts val="2050"/>
              </a:lnSpc>
              <a:buNone/>
            </a:pPr>
            <a:r>
              <a:rPr lang="en-US" sz="1600" dirty="0">
                <a:solidFill>
                  <a:srgbClr val="FFFFFF"/>
                </a:solidFill>
                <a:latin typeface="Unbounded" pitchFamily="34" charset="0"/>
                <a:ea typeface="Unbounded" pitchFamily="34" charset="-122"/>
                <a:cs typeface="Unbounded" pitchFamily="34" charset="-120"/>
              </a:rPr>
              <a:t>Age Analysis</a:t>
            </a:r>
            <a:endParaRPr lang="en-US" sz="1600" dirty="0"/>
          </a:p>
        </p:txBody>
      </p:sp>
      <p:sp>
        <p:nvSpPr>
          <p:cNvPr id="10" name="Text 8"/>
          <p:cNvSpPr/>
          <p:nvPr/>
        </p:nvSpPr>
        <p:spPr>
          <a:xfrm>
            <a:off x="7539157" y="3514606"/>
            <a:ext cx="6129933" cy="283845"/>
          </a:xfrm>
          <a:prstGeom prst="rect">
            <a:avLst/>
          </a:prstGeom>
          <a:noFill/>
          <a:ln/>
        </p:spPr>
        <p:txBody>
          <a:bodyPr wrap="non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Non-diabetic average: 45 years</a:t>
            </a:r>
            <a:endParaRPr lang="en-US" sz="1350" dirty="0"/>
          </a:p>
        </p:txBody>
      </p:sp>
      <p:sp>
        <p:nvSpPr>
          <p:cNvPr id="11" name="Text 9"/>
          <p:cNvSpPr/>
          <p:nvPr/>
        </p:nvSpPr>
        <p:spPr>
          <a:xfrm>
            <a:off x="7539157" y="3958114"/>
            <a:ext cx="6129933" cy="283845"/>
          </a:xfrm>
          <a:prstGeom prst="rect">
            <a:avLst/>
          </a:prstGeom>
          <a:noFill/>
          <a:ln/>
        </p:spPr>
        <p:txBody>
          <a:bodyPr wrap="non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Diabetic average: 60 years</a:t>
            </a:r>
            <a:endParaRPr lang="en-US" sz="1350" dirty="0"/>
          </a:p>
        </p:txBody>
      </p:sp>
      <p:sp>
        <p:nvSpPr>
          <p:cNvPr id="12" name="Text 10"/>
          <p:cNvSpPr/>
          <p:nvPr/>
        </p:nvSpPr>
        <p:spPr>
          <a:xfrm>
            <a:off x="7539157" y="4401622"/>
            <a:ext cx="6129933" cy="283845"/>
          </a:xfrm>
          <a:prstGeom prst="rect">
            <a:avLst/>
          </a:prstGeom>
          <a:noFill/>
          <a:ln/>
        </p:spPr>
        <p:txBody>
          <a:bodyPr wrap="non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Clear trend of higher diabetes prevalence in older individuals</a:t>
            </a:r>
            <a:endParaRPr lang="en-US" sz="1350" dirty="0"/>
          </a:p>
        </p:txBody>
      </p:sp>
      <p:pic>
        <p:nvPicPr>
          <p:cNvPr id="13" name="Image 0" descr="preencoded.png"/>
          <p:cNvPicPr>
            <a:picLocks noChangeAspect="1"/>
          </p:cNvPicPr>
          <p:nvPr/>
        </p:nvPicPr>
        <p:blipFill>
          <a:blip r:embed="rId3"/>
          <a:stretch>
            <a:fillRect/>
          </a:stretch>
        </p:blipFill>
        <p:spPr>
          <a:xfrm>
            <a:off x="968693" y="5044678"/>
            <a:ext cx="4739640" cy="3093720"/>
          </a:xfrm>
          <a:prstGeom prst="rect">
            <a:avLst/>
          </a:prstGeom>
        </p:spPr>
      </p:pic>
      <p:pic>
        <p:nvPicPr>
          <p:cNvPr id="15" name="Picture 14">
            <a:extLst>
              <a:ext uri="{FF2B5EF4-FFF2-40B4-BE49-F238E27FC236}">
                <a16:creationId xmlns:a16="http://schemas.microsoft.com/office/drawing/2014/main" id="{F51C8D6F-52AD-60BE-90AE-33A03152014A}"/>
              </a:ext>
            </a:extLst>
          </p:cNvPr>
          <p:cNvPicPr>
            <a:picLocks noChangeAspect="1"/>
          </p:cNvPicPr>
          <p:nvPr/>
        </p:nvPicPr>
        <p:blipFill>
          <a:blip r:embed="rId4"/>
          <a:stretch>
            <a:fillRect/>
          </a:stretch>
        </p:blipFill>
        <p:spPr>
          <a:xfrm>
            <a:off x="7315200" y="4978183"/>
            <a:ext cx="5122408" cy="3160215"/>
          </a:xfrm>
          <a:prstGeom prst="rect">
            <a:avLst/>
          </a:prstGeom>
        </p:spPr>
      </p:pic>
      <p:sp>
        <p:nvSpPr>
          <p:cNvPr id="16" name="Rectangle 15">
            <a:extLst>
              <a:ext uri="{FF2B5EF4-FFF2-40B4-BE49-F238E27FC236}">
                <a16:creationId xmlns:a16="http://schemas.microsoft.com/office/drawing/2014/main" id="{DC255331-FC0E-3A84-B1D6-1118EFB73135}"/>
              </a:ext>
            </a:extLst>
          </p:cNvPr>
          <p:cNvSpPr/>
          <p:nvPr/>
        </p:nvSpPr>
        <p:spPr>
          <a:xfrm>
            <a:off x="12735614" y="7522845"/>
            <a:ext cx="1851950" cy="648182"/>
          </a:xfrm>
          <a:prstGeom prst="rect">
            <a:avLst/>
          </a:prstGeom>
          <a:solidFill>
            <a:srgbClr val="1128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68693" y="512326"/>
            <a:ext cx="8790384" cy="547926"/>
          </a:xfrm>
          <a:prstGeom prst="rect">
            <a:avLst/>
          </a:prstGeom>
          <a:noFill/>
          <a:ln/>
        </p:spPr>
        <p:txBody>
          <a:bodyPr wrap="none" lIns="0" tIns="0" rIns="0" bIns="0" rtlCol="0" anchor="t"/>
          <a:lstStyle/>
          <a:p>
            <a:pPr marL="0" indent="0">
              <a:lnSpc>
                <a:spcPts val="4300"/>
              </a:lnSpc>
              <a:buNone/>
            </a:pPr>
            <a:r>
              <a:rPr lang="en-US" sz="3450" dirty="0">
                <a:solidFill>
                  <a:srgbClr val="FFFFFF"/>
                </a:solidFill>
                <a:latin typeface="Unbounded" pitchFamily="34" charset="0"/>
                <a:ea typeface="Unbounded" pitchFamily="34" charset="-122"/>
                <a:cs typeface="Unbounded" pitchFamily="34" charset="-120"/>
              </a:rPr>
              <a:t>Race and Health Factors Analysis</a:t>
            </a:r>
            <a:endParaRPr lang="en-US" sz="3450" dirty="0"/>
          </a:p>
        </p:txBody>
      </p:sp>
      <p:sp>
        <p:nvSpPr>
          <p:cNvPr id="3" name="Text 1"/>
          <p:cNvSpPr/>
          <p:nvPr/>
        </p:nvSpPr>
        <p:spPr>
          <a:xfrm>
            <a:off x="968693" y="1432798"/>
            <a:ext cx="12692896" cy="596265"/>
          </a:xfrm>
          <a:prstGeom prst="rect">
            <a:avLst/>
          </a:prstGeom>
          <a:noFill/>
          <a:ln/>
        </p:spPr>
        <p:txBody>
          <a:bodyPr wrap="square" lIns="0" tIns="0" rIns="0" bIns="0" rtlCol="0" anchor="t"/>
          <a:lstStyle/>
          <a:p>
            <a:pPr marL="0" indent="0">
              <a:lnSpc>
                <a:spcPts val="2300"/>
              </a:lnSpc>
              <a:buNone/>
            </a:pPr>
            <a:r>
              <a:rPr lang="en-US" sz="1450" dirty="0">
                <a:solidFill>
                  <a:srgbClr val="CAD6DE"/>
                </a:solidFill>
                <a:latin typeface="Cabin" pitchFamily="34" charset="0"/>
                <a:ea typeface="Cabin" pitchFamily="34" charset="-122"/>
                <a:cs typeface="Cabin" pitchFamily="34" charset="-120"/>
              </a:rPr>
              <a:t>The dataset shows a balanced representation across racial groups (African-American, Asian, Caucasian, Hispanic, and Other). In all racial categories, there are more non-diabetic individuals than diabetic ones, suggesting relatively consistent diabetes prevalence across races.</a:t>
            </a:r>
            <a:endParaRPr lang="en-US" sz="1450" dirty="0"/>
          </a:p>
        </p:txBody>
      </p:sp>
      <p:sp>
        <p:nvSpPr>
          <p:cNvPr id="4" name="Text 2"/>
          <p:cNvSpPr/>
          <p:nvPr/>
        </p:nvSpPr>
        <p:spPr>
          <a:xfrm>
            <a:off x="968693" y="2238613"/>
            <a:ext cx="12692896" cy="596265"/>
          </a:xfrm>
          <a:prstGeom prst="rect">
            <a:avLst/>
          </a:prstGeom>
          <a:noFill/>
          <a:ln/>
        </p:spPr>
        <p:txBody>
          <a:bodyPr wrap="square" lIns="0" tIns="0" rIns="0" bIns="0" rtlCol="0" anchor="t"/>
          <a:lstStyle/>
          <a:p>
            <a:pPr marL="0" indent="0">
              <a:lnSpc>
                <a:spcPts val="2300"/>
              </a:lnSpc>
              <a:buNone/>
            </a:pPr>
            <a:r>
              <a:rPr lang="en-US" sz="1450" dirty="0">
                <a:solidFill>
                  <a:srgbClr val="CAD6DE"/>
                </a:solidFill>
                <a:latin typeface="Cabin" pitchFamily="34" charset="0"/>
                <a:ea typeface="Cabin" pitchFamily="34" charset="-122"/>
                <a:cs typeface="Cabin" pitchFamily="34" charset="-120"/>
              </a:rPr>
              <a:t>Analysis of health factors reveals that diabetic individuals have significantly higher HbA1c levels (around 7) compared to non-diabetics (around 5.5). Hypertension and heart disease are more prevalent among diabetic individuals, indicating a correlation between these conditions and diabetes.</a:t>
            </a:r>
            <a:endParaRPr lang="en-US" sz="1450" dirty="0"/>
          </a:p>
        </p:txBody>
      </p:sp>
      <p:pic>
        <p:nvPicPr>
          <p:cNvPr id="5" name="Image 0" descr="preencoded.png"/>
          <p:cNvPicPr>
            <a:picLocks noChangeAspect="1"/>
          </p:cNvPicPr>
          <p:nvPr/>
        </p:nvPicPr>
        <p:blipFill>
          <a:blip r:embed="rId3"/>
          <a:stretch>
            <a:fillRect/>
          </a:stretch>
        </p:blipFill>
        <p:spPr>
          <a:xfrm>
            <a:off x="968693" y="3044428"/>
            <a:ext cx="6206728" cy="3835956"/>
          </a:xfrm>
          <a:prstGeom prst="rect">
            <a:avLst/>
          </a:prstGeom>
        </p:spPr>
      </p:pic>
      <p:sp>
        <p:nvSpPr>
          <p:cNvPr id="6" name="Text 3"/>
          <p:cNvSpPr/>
          <p:nvPr/>
        </p:nvSpPr>
        <p:spPr>
          <a:xfrm>
            <a:off x="968693" y="7113270"/>
            <a:ext cx="2391013" cy="273963"/>
          </a:xfrm>
          <a:prstGeom prst="rect">
            <a:avLst/>
          </a:prstGeom>
          <a:noFill/>
          <a:ln/>
        </p:spPr>
        <p:txBody>
          <a:bodyPr wrap="none" lIns="0" tIns="0" rIns="0" bIns="0" rtlCol="0" anchor="t"/>
          <a:lstStyle/>
          <a:p>
            <a:pPr marL="0" indent="0" algn="l">
              <a:lnSpc>
                <a:spcPts val="2150"/>
              </a:lnSpc>
              <a:buNone/>
            </a:pPr>
            <a:r>
              <a:rPr lang="en-US" sz="1700" dirty="0">
                <a:solidFill>
                  <a:srgbClr val="CAD6DE"/>
                </a:solidFill>
                <a:latin typeface="Unbounded" pitchFamily="34" charset="0"/>
                <a:ea typeface="Unbounded" pitchFamily="34" charset="-122"/>
                <a:cs typeface="Unbounded" pitchFamily="34" charset="-120"/>
              </a:rPr>
              <a:t>Racial Distribution</a:t>
            </a:r>
            <a:endParaRPr lang="en-US" sz="1700" dirty="0"/>
          </a:p>
        </p:txBody>
      </p:sp>
      <p:sp>
        <p:nvSpPr>
          <p:cNvPr id="7" name="Text 4"/>
          <p:cNvSpPr/>
          <p:nvPr/>
        </p:nvSpPr>
        <p:spPr>
          <a:xfrm>
            <a:off x="968693" y="7498913"/>
            <a:ext cx="6206728" cy="298133"/>
          </a:xfrm>
          <a:prstGeom prst="rect">
            <a:avLst/>
          </a:prstGeom>
          <a:noFill/>
          <a:ln/>
        </p:spPr>
        <p:txBody>
          <a:bodyPr wrap="none" lIns="0" tIns="0" rIns="0" bIns="0" rtlCol="0" anchor="t"/>
          <a:lstStyle/>
          <a:p>
            <a:pPr marL="0" indent="0" algn="l">
              <a:lnSpc>
                <a:spcPts val="2300"/>
              </a:lnSpc>
              <a:buNone/>
            </a:pPr>
            <a:r>
              <a:rPr lang="en-US" sz="1450" dirty="0">
                <a:solidFill>
                  <a:srgbClr val="CAD6DE"/>
                </a:solidFill>
                <a:latin typeface="Cabin" pitchFamily="34" charset="0"/>
                <a:ea typeface="Cabin" pitchFamily="34" charset="-122"/>
                <a:cs typeface="Cabin" pitchFamily="34" charset="-120"/>
              </a:rPr>
              <a:t>Balanced representation across racial groups, consistent diabetes prevalence</a:t>
            </a:r>
            <a:endParaRPr lang="en-US" sz="1450" dirty="0"/>
          </a:p>
        </p:txBody>
      </p:sp>
      <p:sp>
        <p:nvSpPr>
          <p:cNvPr id="8" name="Text 5"/>
          <p:cNvSpPr/>
          <p:nvPr/>
        </p:nvSpPr>
        <p:spPr>
          <a:xfrm>
            <a:off x="7454860" y="7113270"/>
            <a:ext cx="2192060" cy="273963"/>
          </a:xfrm>
          <a:prstGeom prst="rect">
            <a:avLst/>
          </a:prstGeom>
          <a:noFill/>
          <a:ln/>
        </p:spPr>
        <p:txBody>
          <a:bodyPr wrap="none" lIns="0" tIns="0" rIns="0" bIns="0" rtlCol="0" anchor="t"/>
          <a:lstStyle/>
          <a:p>
            <a:pPr marL="0" indent="0" algn="l">
              <a:lnSpc>
                <a:spcPts val="2150"/>
              </a:lnSpc>
              <a:buNone/>
            </a:pPr>
            <a:r>
              <a:rPr lang="en-US" sz="1700" dirty="0">
                <a:solidFill>
                  <a:srgbClr val="CAD6DE"/>
                </a:solidFill>
                <a:latin typeface="Unbounded" pitchFamily="34" charset="0"/>
                <a:ea typeface="Unbounded" pitchFamily="34" charset="-122"/>
                <a:cs typeface="Unbounded" pitchFamily="34" charset="-120"/>
              </a:rPr>
              <a:t>Health Factors</a:t>
            </a:r>
            <a:endParaRPr lang="en-US" sz="1700" dirty="0"/>
          </a:p>
        </p:txBody>
      </p:sp>
      <p:sp>
        <p:nvSpPr>
          <p:cNvPr id="9" name="Text 6"/>
          <p:cNvSpPr/>
          <p:nvPr/>
        </p:nvSpPr>
        <p:spPr>
          <a:xfrm>
            <a:off x="7454860" y="7498913"/>
            <a:ext cx="6206728" cy="298133"/>
          </a:xfrm>
          <a:prstGeom prst="rect">
            <a:avLst/>
          </a:prstGeom>
          <a:noFill/>
          <a:ln/>
        </p:spPr>
        <p:txBody>
          <a:bodyPr wrap="none" lIns="0" tIns="0" rIns="0" bIns="0" rtlCol="0" anchor="t"/>
          <a:lstStyle/>
          <a:p>
            <a:pPr marL="0" indent="0" algn="l">
              <a:lnSpc>
                <a:spcPts val="2300"/>
              </a:lnSpc>
              <a:buNone/>
            </a:pPr>
            <a:r>
              <a:rPr lang="en-US" sz="1450" dirty="0">
                <a:solidFill>
                  <a:srgbClr val="CAD6DE"/>
                </a:solidFill>
                <a:latin typeface="Cabin" pitchFamily="34" charset="0"/>
                <a:ea typeface="Cabin" pitchFamily="34" charset="-122"/>
                <a:cs typeface="Cabin" pitchFamily="34" charset="-120"/>
              </a:rPr>
              <a:t>Higher HbA1c  prevalence in diabetics</a:t>
            </a:r>
            <a:endParaRPr lang="en-US" sz="1450" dirty="0"/>
          </a:p>
        </p:txBody>
      </p:sp>
      <p:pic>
        <p:nvPicPr>
          <p:cNvPr id="11" name="Picture 10">
            <a:extLst>
              <a:ext uri="{FF2B5EF4-FFF2-40B4-BE49-F238E27FC236}">
                <a16:creationId xmlns:a16="http://schemas.microsoft.com/office/drawing/2014/main" id="{A77F8DFB-D6D7-D888-62EB-0E9499B8EAF1}"/>
              </a:ext>
            </a:extLst>
          </p:cNvPr>
          <p:cNvPicPr>
            <a:picLocks noChangeAspect="1"/>
          </p:cNvPicPr>
          <p:nvPr/>
        </p:nvPicPr>
        <p:blipFill>
          <a:blip r:embed="rId4"/>
          <a:stretch>
            <a:fillRect/>
          </a:stretch>
        </p:blipFill>
        <p:spPr>
          <a:xfrm>
            <a:off x="7454859" y="3044428"/>
            <a:ext cx="5970531" cy="3835956"/>
          </a:xfrm>
          <a:prstGeom prst="rect">
            <a:avLst/>
          </a:prstGeom>
        </p:spPr>
      </p:pic>
      <p:sp>
        <p:nvSpPr>
          <p:cNvPr id="12" name="Rectangle 11">
            <a:extLst>
              <a:ext uri="{FF2B5EF4-FFF2-40B4-BE49-F238E27FC236}">
                <a16:creationId xmlns:a16="http://schemas.microsoft.com/office/drawing/2014/main" id="{C815847B-26B7-34A3-82E0-8522C00C9320}"/>
              </a:ext>
            </a:extLst>
          </p:cNvPr>
          <p:cNvSpPr/>
          <p:nvPr/>
        </p:nvSpPr>
        <p:spPr>
          <a:xfrm>
            <a:off x="12845142" y="7797045"/>
            <a:ext cx="1742421" cy="373981"/>
          </a:xfrm>
          <a:prstGeom prst="rect">
            <a:avLst/>
          </a:prstGeom>
          <a:solidFill>
            <a:srgbClr val="1128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12836"/>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358" y="1092378"/>
            <a:ext cx="457086" cy="45708"/>
          </a:xfrm>
          <a:prstGeom prst="rect">
            <a:avLst/>
          </a:prstGeom>
        </p:spPr>
      </p:pic>
      <p:sp>
        <p:nvSpPr>
          <p:cNvPr id="3" name="Object 2"/>
          <p:cNvSpPr/>
          <p:nvPr/>
        </p:nvSpPr>
        <p:spPr>
          <a:xfrm>
            <a:off x="571357" y="479655"/>
            <a:ext cx="14626742" cy="438088"/>
          </a:xfrm>
          <a:prstGeom prst="rect">
            <a:avLst/>
          </a:prstGeom>
          <a:noFill/>
        </p:spPr>
        <p:txBody>
          <a:bodyPr wrap="square" lIns="0" tIns="0" rIns="0" bIns="0" rtlCol="0" anchor="t"/>
          <a:lstStyle/>
          <a:p>
            <a:pPr>
              <a:lnSpc>
                <a:spcPts val="3451"/>
              </a:lnSpc>
            </a:pPr>
            <a:r>
              <a:rPr lang="en-US" sz="3037" kern="0" spc="121" dirty="0">
                <a:solidFill>
                  <a:schemeClr val="bg1"/>
                </a:solidFill>
                <a:latin typeface="Roboto Slab" pitchFamily="34" charset="0"/>
                <a:ea typeface="Roboto Slab" pitchFamily="34" charset="-122"/>
                <a:cs typeface="Roboto Slab" pitchFamily="34" charset="-120"/>
              </a:rPr>
              <a:t>Models Implemented</a:t>
            </a:r>
            <a:endParaRPr lang="en-US" sz="2160" dirty="0">
              <a:solidFill>
                <a:schemeClr val="bg1"/>
              </a:solidFill>
            </a:endParaRPr>
          </a:p>
        </p:txBody>
      </p:sp>
      <p:sp>
        <p:nvSpPr>
          <p:cNvPr id="4" name="Object 3"/>
          <p:cNvSpPr/>
          <p:nvPr/>
        </p:nvSpPr>
        <p:spPr>
          <a:xfrm>
            <a:off x="1142714" y="1816773"/>
            <a:ext cx="6536326" cy="5761136"/>
          </a:xfrm>
          <a:prstGeom prst="rect">
            <a:avLst/>
          </a:prstGeom>
          <a:noFill/>
        </p:spPr>
        <p:txBody>
          <a:bodyPr wrap="square" lIns="0" tIns="0" rIns="0" bIns="0" rtlCol="0" anchor="t"/>
          <a:lstStyle/>
          <a:p>
            <a:pPr marL="291480" indent="-291480">
              <a:lnSpc>
                <a:spcPts val="2600"/>
              </a:lnSpc>
              <a:buSzPct val="100000"/>
              <a:buChar char="•"/>
            </a:pPr>
            <a:r>
              <a:rPr lang="en-US" sz="1928" b="1" kern="0" spc="193" dirty="0">
                <a:solidFill>
                  <a:schemeClr val="bg1"/>
                </a:solidFill>
                <a:latin typeface="Roboto" pitchFamily="34" charset="0"/>
                <a:ea typeface="Roboto" pitchFamily="34" charset="-122"/>
                <a:cs typeface="Roboto" pitchFamily="34" charset="-120"/>
              </a:rPr>
              <a:t>DECISION TREE</a:t>
            </a:r>
          </a:p>
          <a:p>
            <a:pPr lvl="1">
              <a:lnSpc>
                <a:spcPts val="2124"/>
              </a:lnSpc>
              <a:spcBef>
                <a:spcPts val="311"/>
              </a:spcBef>
            </a:pPr>
            <a:r>
              <a:rPr lang="en-US" sz="1495" kern="0" spc="30" dirty="0">
                <a:solidFill>
                  <a:schemeClr val="bg1"/>
                </a:solidFill>
                <a:latin typeface="Roboto Slab" pitchFamily="34" charset="0"/>
                <a:ea typeface="Roboto Slab" pitchFamily="34" charset="-122"/>
                <a:cs typeface="Roboto Slab" pitchFamily="34" charset="-120"/>
              </a:rPr>
              <a:t>A supervised learning algorithm that constructs a tree-like model of decisions based on feature values to make predictions.</a:t>
            </a:r>
          </a:p>
          <a:p>
            <a:pPr marL="291480" indent="-291480">
              <a:lnSpc>
                <a:spcPts val="2600"/>
              </a:lnSpc>
              <a:spcBef>
                <a:spcPts val="2689"/>
              </a:spcBef>
              <a:buSzPct val="100000"/>
              <a:buChar char="•"/>
            </a:pPr>
            <a:r>
              <a:rPr lang="en-US" sz="1928" b="1" kern="0" spc="193" dirty="0">
                <a:solidFill>
                  <a:schemeClr val="bg1"/>
                </a:solidFill>
                <a:latin typeface="Roboto" pitchFamily="34" charset="0"/>
                <a:ea typeface="Roboto" pitchFamily="34" charset="-122"/>
                <a:cs typeface="Roboto" pitchFamily="34" charset="-120"/>
              </a:rPr>
              <a:t>RANDOM FOREST</a:t>
            </a:r>
          </a:p>
          <a:p>
            <a:pPr lvl="1">
              <a:lnSpc>
                <a:spcPts val="2124"/>
              </a:lnSpc>
              <a:spcBef>
                <a:spcPts val="311"/>
              </a:spcBef>
            </a:pPr>
            <a:r>
              <a:rPr lang="en-US" sz="1495" kern="0" spc="30" dirty="0">
                <a:solidFill>
                  <a:schemeClr val="bg1"/>
                </a:solidFill>
                <a:latin typeface="Roboto Slab" pitchFamily="34" charset="0"/>
                <a:ea typeface="Roboto Slab" pitchFamily="34" charset="-122"/>
                <a:cs typeface="Roboto Slab" pitchFamily="34" charset="-120"/>
              </a:rPr>
              <a:t>An ensemble learning method that combines multiple decision trees to improve the accuracy and robustness of the model.</a:t>
            </a:r>
          </a:p>
          <a:p>
            <a:pPr marL="291480" indent="-291480">
              <a:lnSpc>
                <a:spcPts val="2600"/>
              </a:lnSpc>
              <a:spcBef>
                <a:spcPts val="2689"/>
              </a:spcBef>
              <a:buSzPct val="100000"/>
              <a:buChar char="•"/>
            </a:pPr>
            <a:r>
              <a:rPr lang="en-US" sz="1928" b="1" kern="0" spc="193" dirty="0">
                <a:solidFill>
                  <a:schemeClr val="bg1"/>
                </a:solidFill>
                <a:latin typeface="Roboto" pitchFamily="34" charset="0"/>
                <a:ea typeface="Roboto" pitchFamily="34" charset="-122"/>
                <a:cs typeface="Roboto" pitchFamily="34" charset="-120"/>
              </a:rPr>
              <a:t>XGBOOST</a:t>
            </a:r>
          </a:p>
          <a:p>
            <a:pPr lvl="1">
              <a:lnSpc>
                <a:spcPts val="2124"/>
              </a:lnSpc>
              <a:spcBef>
                <a:spcPts val="311"/>
              </a:spcBef>
            </a:pPr>
            <a:r>
              <a:rPr lang="en-US" sz="1495" kern="0" spc="30" dirty="0">
                <a:solidFill>
                  <a:schemeClr val="bg1"/>
                </a:solidFill>
                <a:latin typeface="Roboto Slab" pitchFamily="34" charset="0"/>
                <a:ea typeface="Roboto Slab" pitchFamily="34" charset="-122"/>
                <a:cs typeface="Roboto Slab" pitchFamily="34" charset="-120"/>
              </a:rPr>
              <a:t>A gradient boosting algorithm that uses a tree-based learning model to provide state-of-the-art performance on a wide range of problems.</a:t>
            </a:r>
          </a:p>
          <a:p>
            <a:pPr marL="291480" indent="-291480">
              <a:lnSpc>
                <a:spcPts val="2600"/>
              </a:lnSpc>
              <a:spcBef>
                <a:spcPts val="2689"/>
              </a:spcBef>
              <a:buSzPct val="100000"/>
              <a:buChar char="•"/>
            </a:pPr>
            <a:r>
              <a:rPr lang="en-US" sz="1928" b="1" kern="0" spc="193" dirty="0">
                <a:solidFill>
                  <a:schemeClr val="bg1"/>
                </a:solidFill>
                <a:latin typeface="Roboto" pitchFamily="34" charset="0"/>
                <a:ea typeface="Roboto" pitchFamily="34" charset="-122"/>
                <a:cs typeface="Roboto" pitchFamily="34" charset="-120"/>
              </a:rPr>
              <a:t>GRADIENT BOOSTING</a:t>
            </a:r>
          </a:p>
          <a:p>
            <a:pPr lvl="1">
              <a:lnSpc>
                <a:spcPts val="2124"/>
              </a:lnSpc>
              <a:spcBef>
                <a:spcPts val="311"/>
              </a:spcBef>
            </a:pPr>
            <a:r>
              <a:rPr lang="en-US" sz="1495" kern="0" spc="30" dirty="0">
                <a:solidFill>
                  <a:schemeClr val="bg1"/>
                </a:solidFill>
                <a:latin typeface="Roboto Slab" pitchFamily="34" charset="0"/>
                <a:ea typeface="Roboto Slab" pitchFamily="34" charset="-122"/>
                <a:cs typeface="Roboto Slab" pitchFamily="34" charset="-120"/>
              </a:rPr>
              <a:t>An ensemble learning method that combines multiple weak models (e.g., decision trees) to create a strong predictive model through an iterative process of gradient descent.</a:t>
            </a:r>
            <a:endParaRPr lang="en-US" sz="2160" dirty="0">
              <a:solidFill>
                <a:schemeClr val="bg1"/>
              </a:solidFill>
            </a:endParaRPr>
          </a:p>
        </p:txBody>
      </p:sp>
      <p:sp>
        <p:nvSpPr>
          <p:cNvPr id="5" name="Object 4"/>
          <p:cNvSpPr/>
          <p:nvPr/>
        </p:nvSpPr>
        <p:spPr>
          <a:xfrm>
            <a:off x="7679040" y="1816772"/>
            <a:ext cx="6536326" cy="5577400"/>
          </a:xfrm>
          <a:prstGeom prst="rect">
            <a:avLst/>
          </a:prstGeom>
          <a:noFill/>
        </p:spPr>
        <p:txBody>
          <a:bodyPr wrap="square" lIns="0" tIns="0" rIns="0" bIns="0" rtlCol="0" anchor="t"/>
          <a:lstStyle/>
          <a:p>
            <a:pPr marL="291480" indent="-291480">
              <a:lnSpc>
                <a:spcPts val="2600"/>
              </a:lnSpc>
              <a:buSzPct val="100000"/>
              <a:buChar char="•"/>
            </a:pPr>
            <a:r>
              <a:rPr lang="en-US" sz="1928" b="1" kern="0" spc="193" dirty="0">
                <a:solidFill>
                  <a:schemeClr val="bg1"/>
                </a:solidFill>
                <a:latin typeface="Roboto" pitchFamily="34" charset="0"/>
                <a:ea typeface="Roboto" pitchFamily="34" charset="-122"/>
                <a:cs typeface="Roboto" pitchFamily="34" charset="-120"/>
              </a:rPr>
              <a:t>LOGISTIC REGRESSION</a:t>
            </a:r>
          </a:p>
          <a:p>
            <a:pPr lvl="1">
              <a:lnSpc>
                <a:spcPts val="2124"/>
              </a:lnSpc>
              <a:spcBef>
                <a:spcPts val="311"/>
              </a:spcBef>
            </a:pPr>
            <a:r>
              <a:rPr lang="en-US" sz="1495" kern="0" spc="30" dirty="0">
                <a:solidFill>
                  <a:schemeClr val="bg1"/>
                </a:solidFill>
                <a:latin typeface="Roboto Slab" pitchFamily="34" charset="0"/>
                <a:ea typeface="Roboto Slab" pitchFamily="34" charset="-122"/>
                <a:cs typeface="Roboto Slab" pitchFamily="34" charset="-120"/>
              </a:rPr>
              <a:t>A statistical model used for binary classification problems, where the goal is to predict the probability of an instance belonging to a particular class.</a:t>
            </a:r>
          </a:p>
          <a:p>
            <a:pPr marL="291480" indent="-291480">
              <a:lnSpc>
                <a:spcPts val="2600"/>
              </a:lnSpc>
              <a:spcBef>
                <a:spcPts val="2689"/>
              </a:spcBef>
              <a:buSzPct val="100000"/>
              <a:buChar char="•"/>
            </a:pPr>
            <a:r>
              <a:rPr lang="en-US" sz="1928" b="1" kern="0" spc="193" dirty="0">
                <a:solidFill>
                  <a:schemeClr val="bg1"/>
                </a:solidFill>
                <a:latin typeface="Roboto" pitchFamily="34" charset="0"/>
                <a:ea typeface="Roboto" pitchFamily="34" charset="-122"/>
                <a:cs typeface="Roboto" pitchFamily="34" charset="-120"/>
              </a:rPr>
              <a:t>K-Nearest Neighbors  			           </a:t>
            </a:r>
            <a:r>
              <a:rPr lang="en-US" sz="1495" kern="0" spc="30" dirty="0">
                <a:solidFill>
                  <a:schemeClr val="bg1"/>
                </a:solidFill>
                <a:latin typeface="Roboto Slab" pitchFamily="34" charset="0"/>
                <a:ea typeface="Roboto Slab" pitchFamily="34" charset="-122"/>
                <a:cs typeface="Roboto Slab" pitchFamily="34" charset="-120"/>
              </a:rPr>
              <a:t>A simple and intuitive algorithm that classifies a data point based on the majority class of its nearest neighbors. It works by finding the 'k' closest data points (neighbors) to the input data and making predictions based on the most common class among those neighbors.</a:t>
            </a:r>
            <a:r>
              <a:rPr lang="en-US" sz="1928" b="1" kern="0" spc="193" dirty="0">
                <a:solidFill>
                  <a:schemeClr val="bg1"/>
                </a:solidFill>
                <a:latin typeface="Roboto" pitchFamily="34" charset="0"/>
                <a:ea typeface="Roboto" pitchFamily="34" charset="-122"/>
                <a:cs typeface="Roboto" pitchFamily="34" charset="-120"/>
              </a:rPr>
              <a:t>                   	         </a:t>
            </a:r>
          </a:p>
          <a:p>
            <a:pPr marL="291480" indent="-291480">
              <a:lnSpc>
                <a:spcPts val="2600"/>
              </a:lnSpc>
              <a:spcBef>
                <a:spcPts val="2689"/>
              </a:spcBef>
              <a:buSzPct val="100000"/>
              <a:buChar char="•"/>
            </a:pPr>
            <a:r>
              <a:rPr lang="en-US" sz="1928" b="1" kern="0" spc="193" dirty="0">
                <a:solidFill>
                  <a:schemeClr val="bg1"/>
                </a:solidFill>
                <a:latin typeface="Roboto" pitchFamily="34" charset="0"/>
                <a:ea typeface="Roboto" pitchFamily="34" charset="-122"/>
                <a:cs typeface="Roboto" pitchFamily="34" charset="-120"/>
              </a:rPr>
              <a:t>Naive Bayes				           </a:t>
            </a:r>
            <a:r>
              <a:rPr lang="en-US" sz="1495" kern="0" spc="30" dirty="0">
                <a:solidFill>
                  <a:schemeClr val="bg1"/>
                </a:solidFill>
                <a:latin typeface="Roboto Slab" pitchFamily="34" charset="0"/>
                <a:ea typeface="Roboto Slab" pitchFamily="34" charset="-122"/>
                <a:cs typeface="Roboto Slab" pitchFamily="34" charset="-120"/>
              </a:rPr>
              <a:t>A probabilistic classifier based on Bayes' Theorem, which assumes that the features are conditionally independent. Despite its simplicity, Naive Bayes is effective for large datasets and is commonly used for text classification and spam filtering.	</a:t>
            </a:r>
            <a:r>
              <a:rPr lang="en-US" sz="1928" b="1" kern="0" spc="193" dirty="0">
                <a:solidFill>
                  <a:schemeClr val="bg1"/>
                </a:solidFill>
                <a:latin typeface="Roboto" pitchFamily="34" charset="0"/>
                <a:ea typeface="Roboto" pitchFamily="34" charset="-122"/>
                <a:cs typeface="Roboto" pitchFamily="34" charset="-120"/>
              </a:rPr>
              <a:t>		</a:t>
            </a:r>
            <a:endParaRPr lang="en-US" sz="216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AAA504-0B35-5084-1B80-A9D56FE1A65A}"/>
              </a:ext>
            </a:extLst>
          </p:cNvPr>
          <p:cNvPicPr>
            <a:picLocks noChangeAspect="1"/>
          </p:cNvPicPr>
          <p:nvPr/>
        </p:nvPicPr>
        <p:blipFill>
          <a:blip r:embed="rId2"/>
          <a:stretch>
            <a:fillRect/>
          </a:stretch>
        </p:blipFill>
        <p:spPr>
          <a:xfrm>
            <a:off x="422860" y="694020"/>
            <a:ext cx="13784679" cy="7464789"/>
          </a:xfrm>
          <a:prstGeom prst="rect">
            <a:avLst/>
          </a:prstGeom>
        </p:spPr>
      </p:pic>
      <p:sp>
        <p:nvSpPr>
          <p:cNvPr id="4" name="TextBox 3">
            <a:extLst>
              <a:ext uri="{FF2B5EF4-FFF2-40B4-BE49-F238E27FC236}">
                <a16:creationId xmlns:a16="http://schemas.microsoft.com/office/drawing/2014/main" id="{A2375809-44A0-018C-136F-DA30C1181B31}"/>
              </a:ext>
            </a:extLst>
          </p:cNvPr>
          <p:cNvSpPr txBox="1"/>
          <p:nvPr/>
        </p:nvSpPr>
        <p:spPr>
          <a:xfrm>
            <a:off x="260813" y="70791"/>
            <a:ext cx="11082375" cy="559705"/>
          </a:xfrm>
          <a:prstGeom prst="rect">
            <a:avLst/>
          </a:prstGeom>
          <a:noFill/>
        </p:spPr>
        <p:txBody>
          <a:bodyPr wrap="square" rtlCol="0">
            <a:spAutoFit/>
          </a:bodyPr>
          <a:lstStyle>
            <a:defPPr>
              <a:defRPr lang="en-US"/>
            </a:defPPr>
            <a:lvl1pPr>
              <a:defRPr sz="3037" kern="0" spc="121">
                <a:solidFill>
                  <a:schemeClr val="bg1"/>
                </a:solidFill>
                <a:latin typeface="Roboto Slab" pitchFamily="34" charset="0"/>
                <a:ea typeface="Roboto Slab" pitchFamily="34" charset="-122"/>
                <a:cs typeface="Roboto Slab" pitchFamily="34" charset="-120"/>
              </a:defRPr>
            </a:lvl1pPr>
          </a:lstStyle>
          <a:p>
            <a:r>
              <a:rPr lang="en-US" dirty="0"/>
              <a:t>Comparison between metrics according to each model</a:t>
            </a:r>
          </a:p>
        </p:txBody>
      </p:sp>
      <p:pic>
        <p:nvPicPr>
          <p:cNvPr id="6" name="Picture 5">
            <a:extLst>
              <a:ext uri="{FF2B5EF4-FFF2-40B4-BE49-F238E27FC236}">
                <a16:creationId xmlns:a16="http://schemas.microsoft.com/office/drawing/2014/main" id="{B1CCACEC-8DF0-8037-9CF1-3105C1EC5385}"/>
              </a:ext>
            </a:extLst>
          </p:cNvPr>
          <p:cNvPicPr>
            <a:picLocks noChangeAspect="1"/>
          </p:cNvPicPr>
          <p:nvPr/>
        </p:nvPicPr>
        <p:blipFill>
          <a:blip r:embed="rId3"/>
          <a:stretch>
            <a:fillRect/>
          </a:stretch>
        </p:blipFill>
        <p:spPr>
          <a:xfrm>
            <a:off x="14207539" y="7206176"/>
            <a:ext cx="295316" cy="952633"/>
          </a:xfrm>
          <a:prstGeom prst="rect">
            <a:avLst/>
          </a:prstGeom>
        </p:spPr>
      </p:pic>
    </p:spTree>
    <p:extLst>
      <p:ext uri="{BB962C8B-B14F-4D97-AF65-F5344CB8AC3E}">
        <p14:creationId xmlns:p14="http://schemas.microsoft.com/office/powerpoint/2010/main" val="72431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285AF4-604D-8058-AFBE-EA6F4F9D3B33}"/>
              </a:ext>
            </a:extLst>
          </p:cNvPr>
          <p:cNvPicPr>
            <a:picLocks noChangeAspect="1"/>
          </p:cNvPicPr>
          <p:nvPr/>
        </p:nvPicPr>
        <p:blipFill>
          <a:blip r:embed="rId2"/>
          <a:stretch>
            <a:fillRect/>
          </a:stretch>
        </p:blipFill>
        <p:spPr>
          <a:xfrm>
            <a:off x="0" y="884672"/>
            <a:ext cx="9005155" cy="7344928"/>
          </a:xfrm>
          <a:prstGeom prst="rect">
            <a:avLst/>
          </a:prstGeom>
        </p:spPr>
      </p:pic>
      <p:sp>
        <p:nvSpPr>
          <p:cNvPr id="7" name="TextBox 6">
            <a:extLst>
              <a:ext uri="{FF2B5EF4-FFF2-40B4-BE49-F238E27FC236}">
                <a16:creationId xmlns:a16="http://schemas.microsoft.com/office/drawing/2014/main" id="{ABBF3332-FB1A-5931-D582-D7552FE91A0D}"/>
              </a:ext>
            </a:extLst>
          </p:cNvPr>
          <p:cNvSpPr txBox="1"/>
          <p:nvPr/>
        </p:nvSpPr>
        <p:spPr>
          <a:xfrm>
            <a:off x="419970" y="157699"/>
            <a:ext cx="6032485" cy="559705"/>
          </a:xfrm>
          <a:prstGeom prst="rect">
            <a:avLst/>
          </a:prstGeom>
          <a:noFill/>
        </p:spPr>
        <p:txBody>
          <a:bodyPr wrap="none" rtlCol="0">
            <a:spAutoFit/>
          </a:bodyPr>
          <a:lstStyle/>
          <a:p>
            <a:r>
              <a:rPr lang="en-US" sz="3037" kern="0" spc="121" dirty="0">
                <a:solidFill>
                  <a:schemeClr val="bg1"/>
                </a:solidFill>
                <a:latin typeface="Roboto Slab" pitchFamily="34" charset="0"/>
                <a:ea typeface="Roboto Slab" pitchFamily="34" charset="-122"/>
                <a:cs typeface="Roboto Slab" pitchFamily="34" charset="-120"/>
              </a:rPr>
              <a:t>Precision-Recall compassion </a:t>
            </a:r>
          </a:p>
        </p:txBody>
      </p:sp>
      <p:sp>
        <p:nvSpPr>
          <p:cNvPr id="2" name="TextBox 1">
            <a:extLst>
              <a:ext uri="{FF2B5EF4-FFF2-40B4-BE49-F238E27FC236}">
                <a16:creationId xmlns:a16="http://schemas.microsoft.com/office/drawing/2014/main" id="{7FDAD02C-C9E8-235F-8CC6-B2F194E8B017}"/>
              </a:ext>
            </a:extLst>
          </p:cNvPr>
          <p:cNvSpPr txBox="1"/>
          <p:nvPr/>
        </p:nvSpPr>
        <p:spPr>
          <a:xfrm>
            <a:off x="9485225" y="1721014"/>
            <a:ext cx="4810638" cy="4524315"/>
          </a:xfrm>
          <a:prstGeom prst="rect">
            <a:avLst/>
          </a:prstGeom>
          <a:noFill/>
        </p:spPr>
        <p:txBody>
          <a:bodyPr wrap="square" rtlCol="0">
            <a:spAutoFit/>
          </a:bodyPr>
          <a:lstStyle/>
          <a:p>
            <a:r>
              <a:rPr lang="en-US" dirty="0">
                <a:solidFill>
                  <a:schemeClr val="bg1"/>
                </a:solidFill>
                <a:latin typeface="Roboto Slab" pitchFamily="2" charset="0"/>
                <a:ea typeface="Roboto Slab" pitchFamily="2" charset="0"/>
                <a:cs typeface="Roboto Slab" pitchFamily="2" charset="0"/>
              </a:rPr>
              <a:t>AUC-PR: is a measure of the overall performance of a classification model. It is the area under the precision-recall curve, which represents the average precision at different recall levels. A higher AUC-PR indicates better performance. The AUC-PR is a more suitable metric than the AUC-ROC when dealing with imbalanced datasets, where the number of positive and negative examples is significantly different. This is because AUC-ROC can be misleading in such cases, as it may give a high score even if the model performs poorly on the minority class , There is all used Models performance based on this metric</a:t>
            </a:r>
          </a:p>
        </p:txBody>
      </p:sp>
    </p:spTree>
    <p:extLst>
      <p:ext uri="{BB962C8B-B14F-4D97-AF65-F5344CB8AC3E}">
        <p14:creationId xmlns:p14="http://schemas.microsoft.com/office/powerpoint/2010/main" val="1037933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TotalTime>
  <Words>1263</Words>
  <Application>Microsoft Office PowerPoint</Application>
  <PresentationFormat>Custom</PresentationFormat>
  <Paragraphs>102</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Unbounded</vt:lpstr>
      <vt:lpstr>Cabin</vt:lpstr>
      <vt:lpstr>Roboto Slab</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ABDELRHMAN SHERIF AHMED ZAYAN</cp:lastModifiedBy>
  <cp:revision>12</cp:revision>
  <dcterms:created xsi:type="dcterms:W3CDTF">2024-10-23T12:31:15Z</dcterms:created>
  <dcterms:modified xsi:type="dcterms:W3CDTF">2025-01-06T09:19:21Z</dcterms:modified>
</cp:coreProperties>
</file>