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71"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3893099-6755-454E-A7AC-1AE3FBE998A5}"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40739-483D-495E-A17B-371E454BB851}" type="slidenum">
              <a:rPr lang="en-US" smtClean="0"/>
              <a:t>‹#›</a:t>
            </a:fld>
            <a:endParaRPr lang="en-US"/>
          </a:p>
        </p:txBody>
      </p:sp>
    </p:spTree>
    <p:extLst>
      <p:ext uri="{BB962C8B-B14F-4D97-AF65-F5344CB8AC3E}">
        <p14:creationId xmlns:p14="http://schemas.microsoft.com/office/powerpoint/2010/main" val="1122703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893099-6755-454E-A7AC-1AE3FBE998A5}" type="datetimeFigureOut">
              <a:rPr lang="en-US" smtClean="0"/>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340739-483D-495E-A17B-371E454BB851}" type="slidenum">
              <a:rPr lang="en-US" smtClean="0"/>
              <a:t>‹#›</a:t>
            </a:fld>
            <a:endParaRPr lang="en-US"/>
          </a:p>
        </p:txBody>
      </p:sp>
    </p:spTree>
    <p:extLst>
      <p:ext uri="{BB962C8B-B14F-4D97-AF65-F5344CB8AC3E}">
        <p14:creationId xmlns:p14="http://schemas.microsoft.com/office/powerpoint/2010/main" val="2711324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893099-6755-454E-A7AC-1AE3FBE998A5}" type="datetimeFigureOut">
              <a:rPr lang="en-US" smtClean="0"/>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340739-483D-495E-A17B-371E454BB851}" type="slidenum">
              <a:rPr lang="en-US" smtClean="0"/>
              <a:t>‹#›</a:t>
            </a:fld>
            <a:endParaRPr lang="en-US"/>
          </a:p>
        </p:txBody>
      </p:sp>
    </p:spTree>
    <p:extLst>
      <p:ext uri="{BB962C8B-B14F-4D97-AF65-F5344CB8AC3E}">
        <p14:creationId xmlns:p14="http://schemas.microsoft.com/office/powerpoint/2010/main" val="36206121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893099-6755-454E-A7AC-1AE3FBE998A5}" type="datetimeFigureOut">
              <a:rPr lang="en-US" smtClean="0"/>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340739-483D-495E-A17B-371E454BB851}"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86280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893099-6755-454E-A7AC-1AE3FBE998A5}" type="datetimeFigureOut">
              <a:rPr lang="en-US" smtClean="0"/>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340739-483D-495E-A17B-371E454BB851}" type="slidenum">
              <a:rPr lang="en-US" smtClean="0"/>
              <a:t>‹#›</a:t>
            </a:fld>
            <a:endParaRPr lang="en-US"/>
          </a:p>
        </p:txBody>
      </p:sp>
    </p:spTree>
    <p:extLst>
      <p:ext uri="{BB962C8B-B14F-4D97-AF65-F5344CB8AC3E}">
        <p14:creationId xmlns:p14="http://schemas.microsoft.com/office/powerpoint/2010/main" val="1627358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73893099-6755-454E-A7AC-1AE3FBE998A5}" type="datetimeFigureOut">
              <a:rPr lang="en-US" smtClean="0"/>
              <a:t>4/14/2024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340739-483D-495E-A17B-371E454BB851}" type="slidenum">
              <a:rPr lang="en-US" smtClean="0"/>
              <a:t>‹#›</a:t>
            </a:fld>
            <a:endParaRPr lang="en-US"/>
          </a:p>
        </p:txBody>
      </p:sp>
    </p:spTree>
    <p:extLst>
      <p:ext uri="{BB962C8B-B14F-4D97-AF65-F5344CB8AC3E}">
        <p14:creationId xmlns:p14="http://schemas.microsoft.com/office/powerpoint/2010/main" val="2468231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73893099-6755-454E-A7AC-1AE3FBE998A5}" type="datetimeFigureOut">
              <a:rPr lang="en-US" smtClean="0"/>
              <a:t>4/14/2024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340739-483D-495E-A17B-371E454BB851}" type="slidenum">
              <a:rPr lang="en-US" smtClean="0"/>
              <a:t>‹#›</a:t>
            </a:fld>
            <a:endParaRPr lang="en-US"/>
          </a:p>
        </p:txBody>
      </p:sp>
    </p:spTree>
    <p:extLst>
      <p:ext uri="{BB962C8B-B14F-4D97-AF65-F5344CB8AC3E}">
        <p14:creationId xmlns:p14="http://schemas.microsoft.com/office/powerpoint/2010/main" val="1628928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893099-6755-454E-A7AC-1AE3FBE998A5}"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40739-483D-495E-A17B-371E454BB851}" type="slidenum">
              <a:rPr lang="en-US" smtClean="0"/>
              <a:t>‹#›</a:t>
            </a:fld>
            <a:endParaRPr lang="en-US"/>
          </a:p>
        </p:txBody>
      </p:sp>
    </p:spTree>
    <p:extLst>
      <p:ext uri="{BB962C8B-B14F-4D97-AF65-F5344CB8AC3E}">
        <p14:creationId xmlns:p14="http://schemas.microsoft.com/office/powerpoint/2010/main" val="615336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893099-6755-454E-A7AC-1AE3FBE998A5}"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40739-483D-495E-A17B-371E454BB851}" type="slidenum">
              <a:rPr lang="en-US" smtClean="0"/>
              <a:t>‹#›</a:t>
            </a:fld>
            <a:endParaRPr lang="en-US"/>
          </a:p>
        </p:txBody>
      </p:sp>
    </p:spTree>
    <p:extLst>
      <p:ext uri="{BB962C8B-B14F-4D97-AF65-F5344CB8AC3E}">
        <p14:creationId xmlns:p14="http://schemas.microsoft.com/office/powerpoint/2010/main" val="523445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893099-6755-454E-A7AC-1AE3FBE998A5}"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40739-483D-495E-A17B-371E454BB851}" type="slidenum">
              <a:rPr lang="en-US" smtClean="0"/>
              <a:t>‹#›</a:t>
            </a:fld>
            <a:endParaRPr lang="en-US"/>
          </a:p>
        </p:txBody>
      </p:sp>
    </p:spTree>
    <p:extLst>
      <p:ext uri="{BB962C8B-B14F-4D97-AF65-F5344CB8AC3E}">
        <p14:creationId xmlns:p14="http://schemas.microsoft.com/office/powerpoint/2010/main" val="377886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893099-6755-454E-A7AC-1AE3FBE998A5}"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40739-483D-495E-A17B-371E454BB851}" type="slidenum">
              <a:rPr lang="en-US" smtClean="0"/>
              <a:t>‹#›</a:t>
            </a:fld>
            <a:endParaRPr lang="en-US"/>
          </a:p>
        </p:txBody>
      </p:sp>
    </p:spTree>
    <p:extLst>
      <p:ext uri="{BB962C8B-B14F-4D97-AF65-F5344CB8AC3E}">
        <p14:creationId xmlns:p14="http://schemas.microsoft.com/office/powerpoint/2010/main" val="3009601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3893099-6755-454E-A7AC-1AE3FBE998A5}" type="datetimeFigureOut">
              <a:rPr lang="en-US" smtClean="0"/>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340739-483D-495E-A17B-371E454BB851}" type="slidenum">
              <a:rPr lang="en-US" smtClean="0"/>
              <a:t>‹#›</a:t>
            </a:fld>
            <a:endParaRPr lang="en-US"/>
          </a:p>
        </p:txBody>
      </p:sp>
    </p:spTree>
    <p:extLst>
      <p:ext uri="{BB962C8B-B14F-4D97-AF65-F5344CB8AC3E}">
        <p14:creationId xmlns:p14="http://schemas.microsoft.com/office/powerpoint/2010/main" val="3827026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3893099-6755-454E-A7AC-1AE3FBE998A5}" type="datetimeFigureOut">
              <a:rPr lang="en-US" smtClean="0"/>
              <a:t>4/14/2024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340739-483D-495E-A17B-371E454BB851}" type="slidenum">
              <a:rPr lang="en-US" smtClean="0"/>
              <a:t>‹#›</a:t>
            </a:fld>
            <a:endParaRPr lang="en-US"/>
          </a:p>
        </p:txBody>
      </p:sp>
    </p:spTree>
    <p:extLst>
      <p:ext uri="{BB962C8B-B14F-4D97-AF65-F5344CB8AC3E}">
        <p14:creationId xmlns:p14="http://schemas.microsoft.com/office/powerpoint/2010/main" val="44826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893099-6755-454E-A7AC-1AE3FBE998A5}" type="datetimeFigureOut">
              <a:rPr lang="en-US" smtClean="0"/>
              <a:t>4/14/2024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340739-483D-495E-A17B-371E454BB851}" type="slidenum">
              <a:rPr lang="en-US" smtClean="0"/>
              <a:t>‹#›</a:t>
            </a:fld>
            <a:endParaRPr lang="en-US"/>
          </a:p>
        </p:txBody>
      </p:sp>
    </p:spTree>
    <p:extLst>
      <p:ext uri="{BB962C8B-B14F-4D97-AF65-F5344CB8AC3E}">
        <p14:creationId xmlns:p14="http://schemas.microsoft.com/office/powerpoint/2010/main" val="3095793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893099-6755-454E-A7AC-1AE3FBE998A5}" type="datetimeFigureOut">
              <a:rPr lang="en-US" smtClean="0"/>
              <a:t>4/14/2024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340739-483D-495E-A17B-371E454BB851}" type="slidenum">
              <a:rPr lang="en-US" smtClean="0"/>
              <a:t>‹#›</a:t>
            </a:fld>
            <a:endParaRPr lang="en-US"/>
          </a:p>
        </p:txBody>
      </p:sp>
    </p:spTree>
    <p:extLst>
      <p:ext uri="{BB962C8B-B14F-4D97-AF65-F5344CB8AC3E}">
        <p14:creationId xmlns:p14="http://schemas.microsoft.com/office/powerpoint/2010/main" val="2313624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893099-6755-454E-A7AC-1AE3FBE998A5}" type="datetimeFigureOut">
              <a:rPr lang="en-US" smtClean="0"/>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340739-483D-495E-A17B-371E454BB851}" type="slidenum">
              <a:rPr lang="en-US" smtClean="0"/>
              <a:t>‹#›</a:t>
            </a:fld>
            <a:endParaRPr lang="en-US"/>
          </a:p>
        </p:txBody>
      </p:sp>
    </p:spTree>
    <p:extLst>
      <p:ext uri="{BB962C8B-B14F-4D97-AF65-F5344CB8AC3E}">
        <p14:creationId xmlns:p14="http://schemas.microsoft.com/office/powerpoint/2010/main" val="1121587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893099-6755-454E-A7AC-1AE3FBE998A5}" type="datetimeFigureOut">
              <a:rPr lang="en-US" smtClean="0"/>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340739-483D-495E-A17B-371E454BB851}" type="slidenum">
              <a:rPr lang="en-US" smtClean="0"/>
              <a:t>‹#›</a:t>
            </a:fld>
            <a:endParaRPr lang="en-US"/>
          </a:p>
        </p:txBody>
      </p:sp>
    </p:spTree>
    <p:extLst>
      <p:ext uri="{BB962C8B-B14F-4D97-AF65-F5344CB8AC3E}">
        <p14:creationId xmlns:p14="http://schemas.microsoft.com/office/powerpoint/2010/main" val="79867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3893099-6755-454E-A7AC-1AE3FBE998A5}" type="datetimeFigureOut">
              <a:rPr lang="en-US" smtClean="0"/>
              <a:t>4/14/2024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C340739-483D-495E-A17B-371E454BB851}" type="slidenum">
              <a:rPr lang="en-US" smtClean="0"/>
              <a:t>‹#›</a:t>
            </a:fld>
            <a:endParaRPr lang="en-US"/>
          </a:p>
        </p:txBody>
      </p:sp>
    </p:spTree>
    <p:extLst>
      <p:ext uri="{BB962C8B-B14F-4D97-AF65-F5344CB8AC3E}">
        <p14:creationId xmlns:p14="http://schemas.microsoft.com/office/powerpoint/2010/main" val="1025385505"/>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8468" y="207964"/>
            <a:ext cx="9144000" cy="2387600"/>
          </a:xfrm>
        </p:spPr>
        <p:txBody>
          <a:bodyPr/>
          <a:lstStyle/>
          <a:p>
            <a:r>
              <a:rPr lang="en-US" dirty="0" smtClean="0"/>
              <a:t>Recognizing and Avoiding Phishing Attacks</a:t>
            </a:r>
            <a:endParaRPr lang="en-US" dirty="0"/>
          </a:p>
        </p:txBody>
      </p:sp>
      <p:sp>
        <p:nvSpPr>
          <p:cNvPr id="3" name="Subtitle 2"/>
          <p:cNvSpPr>
            <a:spLocks noGrp="1"/>
          </p:cNvSpPr>
          <p:nvPr>
            <p:ph type="subTitle" idx="1"/>
          </p:nvPr>
        </p:nvSpPr>
        <p:spPr>
          <a:xfrm>
            <a:off x="458754" y="3639360"/>
            <a:ext cx="9924661" cy="2518843"/>
          </a:xfrm>
        </p:spPr>
        <p:txBody>
          <a:bodyPr>
            <a:normAutofit fontScale="92500" lnSpcReduction="10000"/>
          </a:bodyPr>
          <a:lstStyle/>
          <a:p>
            <a:pPr algn="l"/>
            <a:r>
              <a:rPr lang="en-US" dirty="0" smtClean="0"/>
              <a:t>To:</a:t>
            </a:r>
          </a:p>
          <a:p>
            <a:pPr algn="l"/>
            <a:r>
              <a:rPr lang="en-US" dirty="0" err="1" smtClean="0"/>
              <a:t>CodeAlpha</a:t>
            </a:r>
            <a:endParaRPr lang="en-US" dirty="0" smtClean="0"/>
          </a:p>
          <a:p>
            <a:pPr algn="l"/>
            <a:endParaRPr lang="en-US" dirty="0" smtClean="0"/>
          </a:p>
          <a:p>
            <a:pPr algn="l"/>
            <a:r>
              <a:rPr lang="en-US" dirty="0" smtClean="0"/>
              <a:t>Submitted by: </a:t>
            </a:r>
          </a:p>
          <a:p>
            <a:pPr algn="l"/>
            <a:r>
              <a:rPr lang="en-US" dirty="0" smtClean="0"/>
              <a:t>Muhammad </a:t>
            </a:r>
            <a:r>
              <a:rPr lang="en-US" dirty="0" err="1" smtClean="0"/>
              <a:t>Zayan</a:t>
            </a:r>
            <a:endParaRPr lang="en-US" dirty="0" smtClean="0"/>
          </a:p>
        </p:txBody>
      </p:sp>
    </p:spTree>
    <p:extLst>
      <p:ext uri="{BB962C8B-B14F-4D97-AF65-F5344CB8AC3E}">
        <p14:creationId xmlns:p14="http://schemas.microsoft.com/office/powerpoint/2010/main" val="560839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Engineering Tactics</a:t>
            </a:r>
            <a:endParaRPr lang="en-US" dirty="0"/>
          </a:p>
        </p:txBody>
      </p:sp>
      <p:sp>
        <p:nvSpPr>
          <p:cNvPr id="3" name="Content Placeholder 2"/>
          <p:cNvSpPr>
            <a:spLocks noGrp="1"/>
          </p:cNvSpPr>
          <p:nvPr>
            <p:ph idx="1"/>
          </p:nvPr>
        </p:nvSpPr>
        <p:spPr/>
        <p:txBody>
          <a:bodyPr/>
          <a:lstStyle/>
          <a:p>
            <a:pPr marL="0" indent="0">
              <a:buNone/>
            </a:pPr>
            <a:r>
              <a:rPr lang="en-US" b="1" dirty="0" smtClean="0">
                <a:effectLst/>
              </a:rPr>
              <a:t>Spoofing and Impersonation</a:t>
            </a:r>
            <a:r>
              <a:rPr lang="en-US" dirty="0" smtClean="0">
                <a:effectLst/>
              </a:rPr>
              <a:t>: Attackers impersonate trusted entities, such as banks or government agencies, to gain the target's trust and convince them to disclose sensitive information.</a:t>
            </a:r>
          </a:p>
          <a:p>
            <a:pPr marL="0" indent="0">
              <a:buNone/>
            </a:pPr>
            <a:r>
              <a:rPr lang="en-US" b="1" dirty="0" smtClean="0">
                <a:effectLst/>
              </a:rPr>
              <a:t>Urgency and Fear</a:t>
            </a:r>
            <a:r>
              <a:rPr lang="en-US" dirty="0" smtClean="0">
                <a:effectLst/>
              </a:rPr>
              <a:t>: Attackers create a sense of urgency or fear to pressure individuals into taking immediate action, such as clicking on a malicious link or providing personal information.</a:t>
            </a:r>
          </a:p>
          <a:p>
            <a:pPr marL="0" indent="0">
              <a:buNone/>
            </a:pPr>
            <a:r>
              <a:rPr lang="en-US" b="1" dirty="0" smtClean="0">
                <a:effectLst/>
              </a:rPr>
              <a:t>Phishing Links and Attachments</a:t>
            </a:r>
            <a:r>
              <a:rPr lang="en-US" dirty="0" smtClean="0">
                <a:effectLst/>
              </a:rPr>
              <a:t>: Attackers include malicious links or attachments in emails or messages, tricking individuals into clicking on them and compromising their devices or accounts.</a:t>
            </a:r>
            <a:endParaRPr lang="en-US" dirty="0"/>
          </a:p>
        </p:txBody>
      </p:sp>
    </p:spTree>
    <p:extLst>
      <p:ext uri="{BB962C8B-B14F-4D97-AF65-F5344CB8AC3E}">
        <p14:creationId xmlns:p14="http://schemas.microsoft.com/office/powerpoint/2010/main" val="12190137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and Avoiding Social Engineering Attacks</a:t>
            </a:r>
            <a:endParaRPr lang="en-US" dirty="0"/>
          </a:p>
        </p:txBody>
      </p:sp>
      <p:sp>
        <p:nvSpPr>
          <p:cNvPr id="3" name="Content Placeholder 2"/>
          <p:cNvSpPr>
            <a:spLocks noGrp="1"/>
          </p:cNvSpPr>
          <p:nvPr>
            <p:ph idx="1"/>
          </p:nvPr>
        </p:nvSpPr>
        <p:spPr/>
        <p:txBody>
          <a:bodyPr/>
          <a:lstStyle/>
          <a:p>
            <a:pPr marL="0" indent="0">
              <a:buNone/>
            </a:pPr>
            <a:r>
              <a:rPr lang="en-US" dirty="0" smtClean="0"/>
              <a:t>Here are some tips to help you identify and avoid social engineering attacks:</a:t>
            </a:r>
          </a:p>
          <a:p>
            <a:pPr marL="0" indent="0">
              <a:buNone/>
            </a:pPr>
            <a:r>
              <a:rPr lang="en-US" b="1" dirty="0" smtClean="0">
                <a:effectLst/>
              </a:rPr>
              <a:t>Think Before Clicking</a:t>
            </a:r>
            <a:r>
              <a:rPr lang="en-US" dirty="0" smtClean="0">
                <a:effectLst/>
              </a:rPr>
              <a:t>: Be cautious of clicking on links or downloading attachments, especially if the message is unexpected or creates a sense of urgency.</a:t>
            </a:r>
          </a:p>
          <a:p>
            <a:pPr marL="0" indent="0">
              <a:buNone/>
            </a:pPr>
            <a:r>
              <a:rPr lang="en-US" b="1" dirty="0" smtClean="0">
                <a:effectLst/>
              </a:rPr>
              <a:t>Verify the Sender</a:t>
            </a:r>
            <a:r>
              <a:rPr lang="en-US" dirty="0" smtClean="0">
                <a:effectLst/>
              </a:rPr>
              <a:t>: Check the email address, phone number, or website URL to ensure they are legitimate and not spoofed or impersonated.</a:t>
            </a:r>
          </a:p>
          <a:p>
            <a:pPr marL="0" indent="0">
              <a:buNone/>
            </a:pPr>
            <a:r>
              <a:rPr lang="en-US" b="1" dirty="0" smtClean="0">
                <a:effectLst/>
              </a:rPr>
              <a:t>Be Wary of Requests for Personal Information</a:t>
            </a:r>
            <a:r>
              <a:rPr lang="en-US" dirty="0" smtClean="0">
                <a:effectLst/>
              </a:rPr>
              <a:t>: Avoid providing sensitive information, such as passwords or financial details, unless you are certain of the legitimacy of the request.</a:t>
            </a:r>
            <a:endParaRPr lang="en-US" dirty="0"/>
          </a:p>
        </p:txBody>
      </p:sp>
    </p:spTree>
    <p:extLst>
      <p:ext uri="{BB962C8B-B14F-4D97-AF65-F5344CB8AC3E}">
        <p14:creationId xmlns:p14="http://schemas.microsoft.com/office/powerpoint/2010/main" val="6045544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 for Avoiding Phishing Attacks</a:t>
            </a:r>
            <a:endParaRPr lang="en-US" dirty="0"/>
          </a:p>
        </p:txBody>
      </p:sp>
      <p:sp>
        <p:nvSpPr>
          <p:cNvPr id="3" name="Content Placeholder 2"/>
          <p:cNvSpPr>
            <a:spLocks noGrp="1"/>
          </p:cNvSpPr>
          <p:nvPr>
            <p:ph idx="1"/>
          </p:nvPr>
        </p:nvSpPr>
        <p:spPr>
          <a:xfrm>
            <a:off x="838200" y="2245503"/>
            <a:ext cx="10515600" cy="4351338"/>
          </a:xfrm>
        </p:spPr>
        <p:txBody>
          <a:bodyPr/>
          <a:lstStyle/>
          <a:p>
            <a:r>
              <a:rPr lang="en-US" dirty="0" smtClean="0"/>
              <a:t>Secure Password Management</a:t>
            </a:r>
          </a:p>
          <a:p>
            <a:r>
              <a:rPr lang="en-US" dirty="0" smtClean="0"/>
              <a:t>Enable Two-Factor Authentication</a:t>
            </a:r>
          </a:p>
          <a:p>
            <a:r>
              <a:rPr lang="en-US" dirty="0" smtClean="0"/>
              <a:t>Stay Vigilant Online</a:t>
            </a:r>
            <a:endParaRPr lang="en-US" dirty="0"/>
          </a:p>
        </p:txBody>
      </p:sp>
    </p:spTree>
    <p:extLst>
      <p:ext uri="{BB962C8B-B14F-4D97-AF65-F5344CB8AC3E}">
        <p14:creationId xmlns:p14="http://schemas.microsoft.com/office/powerpoint/2010/main" val="4221766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Secure Password Management</a:t>
            </a:r>
          </a:p>
        </p:txBody>
      </p:sp>
      <p:sp>
        <p:nvSpPr>
          <p:cNvPr id="3" name="Content Placeholder 2"/>
          <p:cNvSpPr>
            <a:spLocks noGrp="1"/>
          </p:cNvSpPr>
          <p:nvPr>
            <p:ph idx="1"/>
          </p:nvPr>
        </p:nvSpPr>
        <p:spPr/>
        <p:txBody>
          <a:bodyPr/>
          <a:lstStyle/>
          <a:p>
            <a:r>
              <a:rPr lang="en-US" dirty="0" smtClean="0">
                <a:effectLst/>
              </a:rPr>
              <a:t>Use strong, unique passwords for each of your accounts.</a:t>
            </a:r>
          </a:p>
          <a:p>
            <a:r>
              <a:rPr lang="en-US" dirty="0" smtClean="0">
                <a:effectLst/>
              </a:rPr>
              <a:t>Avoid using personal information or common words in your passwords.</a:t>
            </a:r>
          </a:p>
          <a:p>
            <a:r>
              <a:rPr lang="en-US" dirty="0" smtClean="0">
                <a:effectLst/>
              </a:rPr>
              <a:t>Consider using a password manager to securely store and generate passwords.</a:t>
            </a:r>
            <a:endParaRPr lang="en-US" dirty="0">
              <a:effectLst/>
            </a:endParaRPr>
          </a:p>
        </p:txBody>
      </p:sp>
    </p:spTree>
    <p:extLst>
      <p:ext uri="{BB962C8B-B14F-4D97-AF65-F5344CB8AC3E}">
        <p14:creationId xmlns:p14="http://schemas.microsoft.com/office/powerpoint/2010/main" val="23586122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Enable Two-Factor Authentication</a:t>
            </a:r>
          </a:p>
        </p:txBody>
      </p:sp>
      <p:sp>
        <p:nvSpPr>
          <p:cNvPr id="3" name="Content Placeholder 2"/>
          <p:cNvSpPr>
            <a:spLocks noGrp="1"/>
          </p:cNvSpPr>
          <p:nvPr>
            <p:ph idx="1"/>
          </p:nvPr>
        </p:nvSpPr>
        <p:spPr/>
        <p:txBody>
          <a:bodyPr/>
          <a:lstStyle/>
          <a:p>
            <a:r>
              <a:rPr lang="en-US" dirty="0" smtClean="0">
                <a:effectLst/>
              </a:rPr>
              <a:t>Enable two-factor authentication (2FA) whenever possible.</a:t>
            </a:r>
          </a:p>
          <a:p>
            <a:r>
              <a:rPr lang="en-US" dirty="0" smtClean="0">
                <a:effectLst/>
              </a:rPr>
              <a:t>This adds an extra layer of security by requiring a second verification step, such as a code sent to your phone or email.</a:t>
            </a:r>
            <a:endParaRPr lang="en-US" dirty="0">
              <a:effectLst/>
            </a:endParaRPr>
          </a:p>
        </p:txBody>
      </p:sp>
    </p:spTree>
    <p:extLst>
      <p:ext uri="{BB962C8B-B14F-4D97-AF65-F5344CB8AC3E}">
        <p14:creationId xmlns:p14="http://schemas.microsoft.com/office/powerpoint/2010/main" val="16194435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Stay Vigilant Online</a:t>
            </a:r>
            <a:endParaRPr lang="en-US" dirty="0"/>
          </a:p>
        </p:txBody>
      </p:sp>
      <p:sp>
        <p:nvSpPr>
          <p:cNvPr id="3" name="Content Placeholder 2"/>
          <p:cNvSpPr>
            <a:spLocks noGrp="1"/>
          </p:cNvSpPr>
          <p:nvPr>
            <p:ph idx="1"/>
          </p:nvPr>
        </p:nvSpPr>
        <p:spPr/>
        <p:txBody>
          <a:bodyPr/>
          <a:lstStyle/>
          <a:p>
            <a:r>
              <a:rPr lang="en-US" dirty="0" smtClean="0">
                <a:effectLst/>
              </a:rPr>
              <a:t>Be cautious of unsolicited emails, messages, or phone calls asking for personal or financial information.</a:t>
            </a:r>
          </a:p>
          <a:p>
            <a:r>
              <a:rPr lang="en-US" dirty="0" smtClean="0">
                <a:effectLst/>
              </a:rPr>
              <a:t>Verify the legitimacy of websites and links before clicking on them.</a:t>
            </a:r>
          </a:p>
          <a:p>
            <a:r>
              <a:rPr lang="en-US" dirty="0" smtClean="0">
                <a:effectLst/>
              </a:rPr>
              <a:t>Keep your operating system, antivirus software, and web browser up to date.</a:t>
            </a:r>
            <a:endParaRPr lang="en-US" dirty="0">
              <a:effectLst/>
            </a:endParaRPr>
          </a:p>
        </p:txBody>
      </p:sp>
    </p:spTree>
    <p:extLst>
      <p:ext uri="{BB962C8B-B14F-4D97-AF65-F5344CB8AC3E}">
        <p14:creationId xmlns:p14="http://schemas.microsoft.com/office/powerpoint/2010/main" val="33557676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No single technology will completely stop phishing.</a:t>
            </a:r>
          </a:p>
          <a:p>
            <a:pPr marL="0" indent="0">
              <a:buNone/>
            </a:pPr>
            <a:endParaRPr lang="en-US" dirty="0" smtClean="0"/>
          </a:p>
          <a:p>
            <a:r>
              <a:rPr lang="en-US" dirty="0" smtClean="0"/>
              <a:t>However, a combination of good organization and practice, proper application of current technologies, and improvements in security technology has the potential to reduce the prevalence of phishing and the losses suffered from it.</a:t>
            </a:r>
            <a:endParaRPr lang="en-US" dirty="0"/>
          </a:p>
        </p:txBody>
      </p:sp>
    </p:spTree>
    <p:extLst>
      <p:ext uri="{BB962C8B-B14F-4D97-AF65-F5344CB8AC3E}">
        <p14:creationId xmlns:p14="http://schemas.microsoft.com/office/powerpoint/2010/main" val="3467427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2752" y="729161"/>
            <a:ext cx="3564293" cy="1015663"/>
          </a:xfrm>
          <a:prstGeom prst="rect">
            <a:avLst/>
          </a:prstGeom>
          <a:noFill/>
        </p:spPr>
        <p:txBody>
          <a:bodyPr wrap="square" rtlCol="0">
            <a:spAutoFit/>
          </a:bodyPr>
          <a:lstStyle/>
          <a:p>
            <a:r>
              <a:rPr lang="en-US" sz="6000" dirty="0" smtClean="0"/>
              <a:t>Contents</a:t>
            </a:r>
            <a:endParaRPr lang="en-US" sz="6000" dirty="0"/>
          </a:p>
        </p:txBody>
      </p:sp>
      <p:sp>
        <p:nvSpPr>
          <p:cNvPr id="3" name="TextBox 2"/>
          <p:cNvSpPr txBox="1"/>
          <p:nvPr/>
        </p:nvSpPr>
        <p:spPr>
          <a:xfrm>
            <a:off x="251927" y="2547257"/>
            <a:ext cx="7221893"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What is Phishing</a:t>
            </a:r>
          </a:p>
          <a:p>
            <a:pPr marL="457200" indent="-457200">
              <a:buFont typeface="Arial" panose="020B0604020202020204" pitchFamily="34" charset="0"/>
              <a:buChar char="•"/>
            </a:pPr>
            <a:r>
              <a:rPr lang="en-US" sz="2800" dirty="0" smtClean="0"/>
              <a:t>How Phishing Attacks Work?</a:t>
            </a:r>
          </a:p>
          <a:p>
            <a:pPr marL="457200" indent="-457200">
              <a:buFont typeface="Arial" panose="020B0604020202020204" pitchFamily="34" charset="0"/>
              <a:buChar char="•"/>
            </a:pPr>
            <a:r>
              <a:rPr lang="en-US" sz="2800" dirty="0" smtClean="0"/>
              <a:t>Common Phishing </a:t>
            </a:r>
            <a:r>
              <a:rPr lang="en-US" sz="2800" dirty="0" smtClean="0"/>
              <a:t>Techniques</a:t>
            </a:r>
            <a:endParaRPr lang="en-US" sz="2800" dirty="0" smtClean="0"/>
          </a:p>
          <a:p>
            <a:pPr marL="457200" indent="-457200">
              <a:buFont typeface="Arial" panose="020B0604020202020204" pitchFamily="34" charset="0"/>
              <a:buChar char="•"/>
            </a:pPr>
            <a:r>
              <a:rPr lang="en-US" sz="2800" dirty="0" smtClean="0"/>
              <a:t>Avoiding Phishing Websites</a:t>
            </a:r>
          </a:p>
          <a:p>
            <a:pPr marL="457200" indent="-457200">
              <a:buFont typeface="Arial" panose="020B0604020202020204" pitchFamily="34" charset="0"/>
              <a:buChar char="•"/>
            </a:pPr>
            <a:r>
              <a:rPr lang="en-US" sz="2800" dirty="0" smtClean="0"/>
              <a:t>Social Engineering Tactics</a:t>
            </a:r>
          </a:p>
          <a:p>
            <a:pPr marL="457200" indent="-457200">
              <a:buFont typeface="Arial" panose="020B0604020202020204" pitchFamily="34" charset="0"/>
              <a:buChar char="•"/>
            </a:pPr>
            <a:r>
              <a:rPr lang="en-US" sz="2800" dirty="0" smtClean="0"/>
              <a:t>Best Practices to Avoid Phishing Attacks</a:t>
            </a:r>
            <a:endParaRPr lang="en-US" sz="2800" dirty="0"/>
          </a:p>
        </p:txBody>
      </p:sp>
    </p:spTree>
    <p:extLst>
      <p:ext uri="{BB962C8B-B14F-4D97-AF65-F5344CB8AC3E}">
        <p14:creationId xmlns:p14="http://schemas.microsoft.com/office/powerpoint/2010/main" val="39057252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86608" y="394575"/>
            <a:ext cx="7218784" cy="1508870"/>
          </a:xfrm>
        </p:spPr>
        <p:txBody>
          <a:bodyPr/>
          <a:lstStyle/>
          <a:p>
            <a:r>
              <a:rPr lang="en-US" dirty="0" smtClean="0"/>
              <a:t>What is Phishing</a:t>
            </a:r>
            <a:endParaRPr lang="en-US" dirty="0"/>
          </a:p>
        </p:txBody>
      </p:sp>
      <p:sp>
        <p:nvSpPr>
          <p:cNvPr id="3" name="Subtitle 2"/>
          <p:cNvSpPr>
            <a:spLocks noGrp="1"/>
          </p:cNvSpPr>
          <p:nvPr>
            <p:ph type="subTitle" idx="1"/>
          </p:nvPr>
        </p:nvSpPr>
        <p:spPr>
          <a:xfrm>
            <a:off x="581608" y="3042201"/>
            <a:ext cx="9989976" cy="1655762"/>
          </a:xfrm>
        </p:spPr>
        <p:txBody>
          <a:bodyPr>
            <a:noAutofit/>
          </a:bodyPr>
          <a:lstStyle/>
          <a:p>
            <a:r>
              <a:rPr lang="en-US" sz="2800" dirty="0"/>
              <a:t>Phishing is the practice of sending fraudulent communications that appear to come from a legitimate and reputable source, usually through email and text messaging. The attacker's goal is to steal money, gain access to sensitive data and login information, or to install malware on the victim's device.</a:t>
            </a:r>
          </a:p>
        </p:txBody>
      </p:sp>
    </p:spTree>
    <p:extLst>
      <p:ext uri="{BB962C8B-B14F-4D97-AF65-F5344CB8AC3E}">
        <p14:creationId xmlns:p14="http://schemas.microsoft.com/office/powerpoint/2010/main" val="8164694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Phishing Attack Works?</a:t>
            </a:r>
            <a:endParaRPr lang="en-US" dirty="0"/>
          </a:p>
        </p:txBody>
      </p:sp>
      <p:sp>
        <p:nvSpPr>
          <p:cNvPr id="3" name="Content Placeholder 2"/>
          <p:cNvSpPr>
            <a:spLocks noGrp="1"/>
          </p:cNvSpPr>
          <p:nvPr>
            <p:ph idx="1"/>
          </p:nvPr>
        </p:nvSpPr>
        <p:spPr/>
        <p:txBody>
          <a:bodyPr/>
          <a:lstStyle/>
          <a:p>
            <a:pPr marL="0" indent="0">
              <a:buNone/>
            </a:pPr>
            <a:r>
              <a:rPr lang="en-US" dirty="0" smtClean="0"/>
              <a:t>Phishing attacks typically involve sending deceptive emails or directing victims to fraudulent websites that mimic legitimate ones. The attackers often use social engineering techniques to manipulate victims into providing their personal information.</a:t>
            </a:r>
            <a:endParaRPr lang="en-US" dirty="0"/>
          </a:p>
        </p:txBody>
      </p:sp>
    </p:spTree>
    <p:extLst>
      <p:ext uri="{BB962C8B-B14F-4D97-AF65-F5344CB8AC3E}">
        <p14:creationId xmlns:p14="http://schemas.microsoft.com/office/powerpoint/2010/main" val="3277818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Phishing Techniques</a:t>
            </a:r>
            <a:endParaRPr lang="en-US" dirty="0"/>
          </a:p>
        </p:txBody>
      </p:sp>
      <p:sp>
        <p:nvSpPr>
          <p:cNvPr id="3" name="Content Placeholder 2"/>
          <p:cNvSpPr>
            <a:spLocks noGrp="1"/>
          </p:cNvSpPr>
          <p:nvPr>
            <p:ph idx="1"/>
          </p:nvPr>
        </p:nvSpPr>
        <p:spPr>
          <a:xfrm>
            <a:off x="838200" y="1825624"/>
            <a:ext cx="9621416" cy="4789779"/>
          </a:xfrm>
        </p:spPr>
        <p:txBody>
          <a:bodyPr>
            <a:normAutofit lnSpcReduction="10000"/>
          </a:bodyPr>
          <a:lstStyle/>
          <a:p>
            <a:pPr marL="0" indent="0">
              <a:buNone/>
            </a:pPr>
            <a:r>
              <a:rPr lang="en-US" sz="1800" dirty="0" smtClean="0"/>
              <a:t>Phishing attacks can take various forms, including:</a:t>
            </a:r>
          </a:p>
          <a:p>
            <a:pPr marL="0" indent="0">
              <a:buNone/>
            </a:pPr>
            <a:endParaRPr lang="en-US" sz="1800" dirty="0"/>
          </a:p>
          <a:p>
            <a:pPr marL="0" indent="0">
              <a:buNone/>
            </a:pPr>
            <a:r>
              <a:rPr lang="en-US" sz="1800" b="1" dirty="0" smtClean="0">
                <a:effectLst/>
              </a:rPr>
              <a:t>Email Spoofing</a:t>
            </a:r>
            <a:r>
              <a:rPr lang="en-US" sz="1800" dirty="0" smtClean="0">
                <a:effectLst/>
              </a:rPr>
              <a:t>: Attackers send emails that appear to be from a trusted source, such as a bank or a well-known company, to trick victims into clicking on malicious links or providing sensitive information.</a:t>
            </a:r>
          </a:p>
          <a:p>
            <a:pPr marL="0" indent="0">
              <a:buNone/>
            </a:pPr>
            <a:endParaRPr lang="en-US" sz="1800" dirty="0"/>
          </a:p>
          <a:p>
            <a:pPr marL="0" indent="0">
              <a:buNone/>
            </a:pPr>
            <a:r>
              <a:rPr lang="en-US" sz="1800" b="1" dirty="0" smtClean="0">
                <a:effectLst/>
              </a:rPr>
              <a:t>Spear Phishing</a:t>
            </a:r>
            <a:r>
              <a:rPr lang="en-US" sz="1800" dirty="0" smtClean="0">
                <a:effectLst/>
              </a:rPr>
              <a:t>: Attackers target specific individuals or organizations, using personalized information to make their phishing attempts more convincing and increase the likelihood of success.</a:t>
            </a:r>
          </a:p>
          <a:p>
            <a:pPr marL="0" indent="0">
              <a:buNone/>
            </a:pPr>
            <a:endParaRPr lang="en-US" sz="1800" dirty="0" smtClean="0">
              <a:effectLst/>
            </a:endParaRPr>
          </a:p>
          <a:p>
            <a:pPr marL="0" indent="0">
              <a:buNone/>
            </a:pPr>
            <a:r>
              <a:rPr lang="en-US" sz="1800" b="1" dirty="0" smtClean="0">
                <a:effectLst/>
              </a:rPr>
              <a:t>Pharming</a:t>
            </a:r>
            <a:r>
              <a:rPr lang="en-US" sz="1800" dirty="0" smtClean="0">
                <a:effectLst/>
              </a:rPr>
              <a:t>: Attackers redirect victims to fraudulent websites by tampering with DNS settings or using malicious code, leading victims to unknowingly provide their personal information.</a:t>
            </a:r>
          </a:p>
          <a:p>
            <a:pPr marL="0" indent="0">
              <a:buNone/>
            </a:pPr>
            <a:endParaRPr lang="en-US" sz="1800" dirty="0"/>
          </a:p>
        </p:txBody>
      </p:sp>
    </p:spTree>
    <p:extLst>
      <p:ext uri="{BB962C8B-B14F-4D97-AF65-F5344CB8AC3E}">
        <p14:creationId xmlns:p14="http://schemas.microsoft.com/office/powerpoint/2010/main" val="16238892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Recognizing Phishing Emails</a:t>
            </a:r>
            <a:endParaRPr lang="en-US" dirty="0"/>
          </a:p>
        </p:txBody>
      </p:sp>
      <p:sp>
        <p:nvSpPr>
          <p:cNvPr id="3" name="Content Placeholder 2"/>
          <p:cNvSpPr>
            <a:spLocks noGrp="1"/>
          </p:cNvSpPr>
          <p:nvPr>
            <p:ph idx="1"/>
          </p:nvPr>
        </p:nvSpPr>
        <p:spPr>
          <a:xfrm>
            <a:off x="688909" y="1690688"/>
            <a:ext cx="11188959" cy="5172334"/>
          </a:xfrm>
        </p:spPr>
        <p:txBody>
          <a:bodyPr>
            <a:normAutofit/>
          </a:bodyPr>
          <a:lstStyle/>
          <a:p>
            <a:pPr marL="0" indent="0">
              <a:buNone/>
            </a:pPr>
            <a:r>
              <a:rPr lang="en-US" dirty="0" smtClean="0"/>
              <a:t>Phishing emails are designed to deceive individuals into revealing sensitive information or downloading malicious software. By being aware of common red flags and signs of a phishing attempt, you can protect yourself and your organization from cyber threats.</a:t>
            </a:r>
            <a:endParaRPr lang="en-US" dirty="0"/>
          </a:p>
          <a:p>
            <a:pPr marL="0" indent="0">
              <a:buNone/>
            </a:pPr>
            <a:r>
              <a:rPr lang="en-US" b="1" dirty="0" smtClean="0">
                <a:effectLst/>
              </a:rPr>
              <a:t>Common Red Flags:</a:t>
            </a:r>
            <a:endParaRPr lang="en-US" b="1" dirty="0" smtClean="0"/>
          </a:p>
          <a:p>
            <a:r>
              <a:rPr lang="en-US" b="1" dirty="0" smtClean="0">
                <a:effectLst/>
              </a:rPr>
              <a:t>Sender's Email Address</a:t>
            </a:r>
            <a:r>
              <a:rPr lang="en-US" dirty="0" smtClean="0">
                <a:effectLst/>
              </a:rPr>
              <a:t>: Check for misspellings or unusual domain names.</a:t>
            </a:r>
          </a:p>
          <a:p>
            <a:r>
              <a:rPr lang="en-US" b="1" dirty="0" smtClean="0">
                <a:effectLst/>
              </a:rPr>
              <a:t>Urgent or Threatening Language</a:t>
            </a:r>
            <a:r>
              <a:rPr lang="en-US" dirty="0" smtClean="0">
                <a:effectLst/>
              </a:rPr>
              <a:t>: Phishing emails often create a sense of urgency to prompt immediate action.</a:t>
            </a:r>
          </a:p>
          <a:p>
            <a:r>
              <a:rPr lang="en-US" b="1" dirty="0" smtClean="0">
                <a:effectLst/>
              </a:rPr>
              <a:t>Unusual Requests for Information</a:t>
            </a:r>
            <a:r>
              <a:rPr lang="en-US" dirty="0" smtClean="0">
                <a:effectLst/>
              </a:rPr>
              <a:t>: Be cautious of emails asking for personal or financial information.</a:t>
            </a:r>
          </a:p>
          <a:p>
            <a:r>
              <a:rPr lang="en-US" b="1" dirty="0" smtClean="0">
                <a:effectLst/>
              </a:rPr>
              <a:t>Poor Grammar and Spelling</a:t>
            </a:r>
            <a:r>
              <a:rPr lang="en-US" dirty="0" smtClean="0">
                <a:effectLst/>
              </a:rPr>
              <a:t>: Phishing emails often contain grammatical errors.</a:t>
            </a:r>
          </a:p>
          <a:p>
            <a:pPr marL="0" indent="0">
              <a:buNone/>
            </a:pPr>
            <a:endParaRPr lang="en-US" sz="3000" dirty="0"/>
          </a:p>
        </p:txBody>
      </p:sp>
    </p:spTree>
    <p:extLst>
      <p:ext uri="{BB962C8B-B14F-4D97-AF65-F5344CB8AC3E}">
        <p14:creationId xmlns:p14="http://schemas.microsoft.com/office/powerpoint/2010/main" val="6508723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Signs of a Phishing Attempt</a:t>
            </a:r>
            <a:endParaRPr lang="en-US" dirty="0"/>
          </a:p>
        </p:txBody>
      </p:sp>
      <p:sp>
        <p:nvSpPr>
          <p:cNvPr id="3" name="Content Placeholder 2"/>
          <p:cNvSpPr>
            <a:spLocks noGrp="1"/>
          </p:cNvSpPr>
          <p:nvPr>
            <p:ph idx="1"/>
          </p:nvPr>
        </p:nvSpPr>
        <p:spPr/>
        <p:txBody>
          <a:bodyPr>
            <a:normAutofit lnSpcReduction="10000"/>
          </a:bodyPr>
          <a:lstStyle/>
          <a:p>
            <a:r>
              <a:rPr lang="en-US" b="1" dirty="0" smtClean="0">
                <a:effectLst/>
              </a:rPr>
              <a:t>Generic Greetings</a:t>
            </a:r>
            <a:r>
              <a:rPr lang="en-US" dirty="0" smtClean="0">
                <a:effectLst/>
              </a:rPr>
              <a:t>: Phishing emails often use generic greetings instead of addressing you by name.</a:t>
            </a:r>
          </a:p>
          <a:p>
            <a:r>
              <a:rPr lang="en-US" b="1" dirty="0" smtClean="0">
                <a:effectLst/>
              </a:rPr>
              <a:t>Suspicious Links</a:t>
            </a:r>
            <a:r>
              <a:rPr lang="en-US" dirty="0" smtClean="0">
                <a:effectLst/>
              </a:rPr>
              <a:t>: Hover over links to check the URL before clicking.</a:t>
            </a:r>
          </a:p>
          <a:p>
            <a:r>
              <a:rPr lang="en-US" b="1" dirty="0" smtClean="0">
                <a:effectLst/>
              </a:rPr>
              <a:t>Attachments</a:t>
            </a:r>
            <a:r>
              <a:rPr lang="en-US" dirty="0" smtClean="0">
                <a:effectLst/>
              </a:rPr>
              <a:t>: Be cautious of unexpected attachments, especially from unknown senders.</a:t>
            </a:r>
          </a:p>
          <a:p>
            <a:r>
              <a:rPr lang="en-US" b="1" dirty="0" smtClean="0">
                <a:effectLst/>
              </a:rPr>
              <a:t>Spoofed Websites</a:t>
            </a:r>
            <a:r>
              <a:rPr lang="en-US" dirty="0" smtClean="0">
                <a:effectLst/>
              </a:rPr>
              <a:t>: Phishing emails may direct you to fake websites that mimic legitimate ones.</a:t>
            </a:r>
          </a:p>
          <a:p>
            <a:r>
              <a:rPr lang="en-US" dirty="0" smtClean="0">
                <a:effectLst/>
              </a:rPr>
              <a:t>By staying vigilant and following these tips, you can avoid falling victim to phishing attacks.</a:t>
            </a:r>
            <a:endParaRPr lang="en-US" dirty="0" smtClean="0"/>
          </a:p>
          <a:p>
            <a:pPr marL="0" indent="0">
              <a:buNone/>
            </a:pPr>
            <a:endParaRPr lang="en-US" dirty="0"/>
          </a:p>
        </p:txBody>
      </p:sp>
    </p:spTree>
    <p:extLst>
      <p:ext uri="{BB962C8B-B14F-4D97-AF65-F5344CB8AC3E}">
        <p14:creationId xmlns:p14="http://schemas.microsoft.com/office/powerpoint/2010/main" val="29705566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6" y="292359"/>
            <a:ext cx="10353761" cy="1326321"/>
          </a:xfrm>
        </p:spPr>
        <p:txBody>
          <a:bodyPr/>
          <a:lstStyle/>
          <a:p>
            <a:r>
              <a:rPr lang="en-US" dirty="0" smtClean="0"/>
              <a:t>Examples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1001" y="1926425"/>
            <a:ext cx="4931272" cy="310524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9078" y="1690688"/>
            <a:ext cx="6562272" cy="3641729"/>
          </a:xfrm>
          <a:prstGeom prst="rect">
            <a:avLst/>
          </a:prstGeom>
        </p:spPr>
      </p:pic>
    </p:spTree>
    <p:extLst>
      <p:ext uri="{BB962C8B-B14F-4D97-AF65-F5344CB8AC3E}">
        <p14:creationId xmlns:p14="http://schemas.microsoft.com/office/powerpoint/2010/main" val="16336000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Avoiding Phishing Websites</a:t>
            </a:r>
            <a:endParaRPr lang="en-US" dirty="0"/>
          </a:p>
        </p:txBody>
      </p:sp>
      <p:sp>
        <p:nvSpPr>
          <p:cNvPr id="3" name="Content Placeholder 2"/>
          <p:cNvSpPr>
            <a:spLocks noGrp="1"/>
          </p:cNvSpPr>
          <p:nvPr>
            <p:ph idx="1"/>
          </p:nvPr>
        </p:nvSpPr>
        <p:spPr>
          <a:xfrm>
            <a:off x="838199" y="1825624"/>
            <a:ext cx="10759751" cy="4668481"/>
          </a:xfrm>
        </p:spPr>
        <p:txBody>
          <a:bodyPr>
            <a:normAutofit fontScale="92500"/>
          </a:bodyPr>
          <a:lstStyle/>
          <a:p>
            <a:pPr marL="0" indent="0">
              <a:buNone/>
            </a:pPr>
            <a:r>
              <a:rPr lang="en-US" b="1" dirty="0" smtClean="0">
                <a:effectLst/>
              </a:rPr>
              <a:t>Verify Website Authenticity</a:t>
            </a:r>
            <a:endParaRPr lang="en-US" b="1" dirty="0" smtClean="0"/>
          </a:p>
          <a:p>
            <a:r>
              <a:rPr lang="en-US" dirty="0" smtClean="0">
                <a:effectLst/>
              </a:rPr>
              <a:t>Check the website's URL for any misspellings or unusual characters.</a:t>
            </a:r>
          </a:p>
          <a:p>
            <a:r>
              <a:rPr lang="en-US" dirty="0" smtClean="0">
                <a:effectLst/>
              </a:rPr>
              <a:t>Look for the padlock icon in the address bar to ensure the website is using a secure connection (HTTPS).</a:t>
            </a:r>
          </a:p>
          <a:p>
            <a:r>
              <a:rPr lang="en-US" dirty="0" smtClean="0">
                <a:effectLst/>
              </a:rPr>
              <a:t>Be cautious of websites that ask for personal or financial information.</a:t>
            </a:r>
          </a:p>
          <a:p>
            <a:pPr marL="0" indent="0">
              <a:buNone/>
            </a:pPr>
            <a:endParaRPr lang="en-US" dirty="0" smtClean="0"/>
          </a:p>
          <a:p>
            <a:pPr marL="0" indent="0">
              <a:buNone/>
            </a:pPr>
            <a:r>
              <a:rPr lang="en-US" b="1" dirty="0" smtClean="0">
                <a:effectLst/>
              </a:rPr>
              <a:t>Safe Browsing Practices</a:t>
            </a:r>
            <a:endParaRPr lang="en-US" b="1" dirty="0" smtClean="0"/>
          </a:p>
          <a:p>
            <a:r>
              <a:rPr lang="en-US" dirty="0" smtClean="0">
                <a:effectLst/>
              </a:rPr>
              <a:t>Avoid clicking on suspicious links or downloading attachments from unknown sources.</a:t>
            </a:r>
          </a:p>
          <a:p>
            <a:r>
              <a:rPr lang="en-US" dirty="0" smtClean="0">
                <a:effectLst/>
              </a:rPr>
              <a:t>Keep your web browser and security software up to date.</a:t>
            </a:r>
          </a:p>
          <a:p>
            <a:r>
              <a:rPr lang="en-US" dirty="0" smtClean="0">
                <a:effectLst/>
              </a:rPr>
              <a:t>Be wary of emails or messages that create a sense of urgency or require immediate action.</a:t>
            </a:r>
          </a:p>
          <a:p>
            <a:pPr marL="0" indent="0">
              <a:buNone/>
            </a:pPr>
            <a:endParaRPr lang="en-US" dirty="0"/>
          </a:p>
        </p:txBody>
      </p:sp>
    </p:spTree>
    <p:extLst>
      <p:ext uri="{BB962C8B-B14F-4D97-AF65-F5344CB8AC3E}">
        <p14:creationId xmlns:p14="http://schemas.microsoft.com/office/powerpoint/2010/main" val="11635677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181</TotalTime>
  <Words>895</Words>
  <Application>Microsoft Office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Bookman Old Style</vt:lpstr>
      <vt:lpstr>Rockwell</vt:lpstr>
      <vt:lpstr>Damask</vt:lpstr>
      <vt:lpstr>Recognizing and Avoiding Phishing Attacks</vt:lpstr>
      <vt:lpstr>PowerPoint Presentation</vt:lpstr>
      <vt:lpstr>What is Phishing</vt:lpstr>
      <vt:lpstr>How Phishing Attack Works?</vt:lpstr>
      <vt:lpstr>Common Phishing Techniques</vt:lpstr>
      <vt:lpstr>Recognizing Phishing Emails</vt:lpstr>
      <vt:lpstr>Signs of a Phishing Attempt</vt:lpstr>
      <vt:lpstr>Examples</vt:lpstr>
      <vt:lpstr>Avoiding Phishing Websites</vt:lpstr>
      <vt:lpstr>Social Engineering Tactics</vt:lpstr>
      <vt:lpstr>Identifying and Avoiding Social Engineering Attacks</vt:lpstr>
      <vt:lpstr>Best Practices for Avoiding Phishing Attacks</vt:lpstr>
      <vt:lpstr>Secure Password Management</vt:lpstr>
      <vt:lpstr>Enable Two-Factor Authentication</vt:lpstr>
      <vt:lpstr>Stay Vigilant Online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Recognizing and Avoiding Phishing Attacks</dc:title>
  <dc:creator>Abdul Hadi</dc:creator>
  <cp:lastModifiedBy>Abdul Hadi</cp:lastModifiedBy>
  <cp:revision>9</cp:revision>
  <dcterms:created xsi:type="dcterms:W3CDTF">2024-04-11T15:59:18Z</dcterms:created>
  <dcterms:modified xsi:type="dcterms:W3CDTF">2024-04-14T16:13:58Z</dcterms:modified>
</cp:coreProperties>
</file>