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73" r:id="rId8"/>
    <p:sldId id="282" r:id="rId9"/>
    <p:sldId id="283" r:id="rId10"/>
    <p:sldId id="259" r:id="rId11"/>
    <p:sldId id="261" r:id="rId12"/>
    <p:sldId id="276" r:id="rId13"/>
    <p:sldId id="260" r:id="rId14"/>
    <p:sldId id="281" r:id="rId15"/>
    <p:sldId id="280" r:id="rId16"/>
    <p:sldId id="279" r:id="rId17"/>
    <p:sldId id="277" r:id="rId18"/>
    <p:sldId id="270" r:id="rId19"/>
    <p:sldId id="271" r:id="rId20"/>
    <p:sldId id="275" r:id="rId2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718"/>
  </p:normalViewPr>
  <p:slideViewPr>
    <p:cSldViewPr snapToGrid="0">
      <p:cViewPr varScale="1">
        <p:scale>
          <a:sx n="47" d="100"/>
          <a:sy n="47" d="100"/>
        </p:scale>
        <p:origin x="53" y="1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3451944-DB49-4BC4-AE06-822B778DE6C8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2023/6/24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9D88DE-D22A-40D7-BCBE-4817FB84715A}" type="datetime1">
              <a:rPr lang="zh-CN" altLang="en-US" smtClean="0"/>
              <a:t>2023/6/24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97DC217-DF71-1A49-B3EA-559F1F43B0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535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1459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903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2737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3836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180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3514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881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513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7502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6568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232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704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6282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2445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41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长方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椭圆形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任意多边形(F)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任意多边形(F)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任意多边形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(F)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2" name="任意多边形(F)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任意多边形(F)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日程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任意多边形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2C8F173-914A-4E85-8779-6C2F62356848}" type="datetime1">
              <a:rPr lang="zh-CN" altLang="en-US" noProof="0" smtClean="0"/>
              <a:t>2023/6/24</a:t>
            </a:fld>
            <a:endParaRPr lang="zh-CN" altLang="en-US" noProof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任意多边形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任意多边形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任意多边形(F)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任意多边形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任意多边形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F9B36D-6A30-4849-8B66-D5D7798B6AC7}" type="datetime1">
              <a:rPr lang="zh-CN" altLang="en-US" smtClean="0"/>
              <a:t>2023/6/24</a:t>
            </a:fld>
            <a:endParaRPr lang="en-US" dirty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演示文稿标题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 sz="1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 sz="1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任意多边形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任意多边形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任意多边形(F)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任意多边形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任意多边形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1A5451C-BF11-4021-87B4-DD30B3DBAE27}" type="datetime1">
              <a:rPr lang="zh-CN" altLang="en-US" noProof="0" smtClean="0"/>
              <a:t>2023/6/24</a:t>
            </a:fld>
            <a:endParaRPr lang="zh-CN" altLang="en-US" noProof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 sz="1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 sz="1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 sz="1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长方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任意多边形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(F)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2" name="任意多边形(F)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任意多边形(F)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任意多边形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任意多边形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任意多边形(F)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任意多边形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任意多边形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13ADE8-4E40-4412-BA14-476362F2379E}" type="datetime1">
              <a:rPr lang="zh-CN" altLang="en-US" noProof="0" smtClean="0"/>
              <a:t>2023/6/24</a:t>
            </a:fld>
            <a:endParaRPr lang="zh-CN" altLang="en-US" noProof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任意多边形(F)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任意多边形(F)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任意多边形(F)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A967947-751C-4C6A-9692-5D73B26F00FB}" type="datetime1">
              <a:rPr lang="zh-CN" altLang="en-US" noProof="0" smtClean="0"/>
              <a:t>2023/6/24</a:t>
            </a:fld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(F)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任意多边形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(F)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7" name="任意多边形(F)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任意多边形(F)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任意多边形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任意多边形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529F091-2E40-4C5B-82DC-3DAC8BF0FE0D}" type="datetime1">
              <a:rPr lang="zh-CN" altLang="en-US" noProof="0" smtClean="0"/>
              <a:t>2023/6/24</a:t>
            </a:fld>
            <a:endParaRPr lang="zh-CN" altLang="en-US" noProof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图表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任意多边形(F)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(F)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6AA98D-D671-41E9-8E36-2C554E6AB496}" type="datetime1">
              <a:rPr lang="zh-CN" altLang="en-US" noProof="0" smtClean="0"/>
              <a:t>2023/6/24</a:t>
            </a:fld>
            <a:endParaRPr lang="zh-CN" altLang="en-US" noProof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CN" altLang="en-US" noProof="0"/>
              <a:t>“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CN" altLang="en-US" noProof="0"/>
              <a:t>”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AA280CF-9496-4900-8AF1-1A592914731A}" type="datetime1">
              <a:rPr lang="zh-CN" altLang="en-US" noProof="0" smtClean="0"/>
              <a:t>2023/6/24</a:t>
            </a:fld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长方形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图片占位符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0" name="文本占位符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1" name="文本占位符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7" name="图片占位符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2" name="文本占位符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3" name="文本占位符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8" name="图片占位符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4" name="文本占位符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5" name="文本占位符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9" name="图片占位符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6" name="文本占位符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7" name="文本占位符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2717A00-7FD4-429C-A3D1-426BE34719D7}" type="datetime1">
              <a:rPr lang="zh-CN" altLang="en-US" noProof="0" smtClean="0"/>
              <a:t>2023/6/24</a:t>
            </a:fld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9" name="任意多边形(F)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任意多边形(F)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任意多边形(F)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椭圆形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任意多边形(F)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任意多边形(F)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任意多边形(F)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整个团队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图片占位符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31" name="文本占位符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2" name="文本占位符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33" name="图片占位符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34" name="文本占位符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5" name="文本占位符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36" name="图片占位符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37" name="文本占位符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8" name="文本占位符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39" name="图片占位符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40" name="文本占位符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1" name="文本占位符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42" name="图片占位符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43" name="文本占位符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4" name="文本占位符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45" name="图片占位符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46" name="文本占位符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7" name="文本占位符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48" name="图片占位符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49" name="文本占位符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50" name="文本占位符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51" name="图片占位符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52" name="文本占位符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53" name="文本占位符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8" name="日期占位符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5B38310-E07B-4C77-AEC4-9702ACC81EFC}" type="datetime1">
              <a:rPr lang="zh-CN" altLang="en-US" noProof="0" smtClean="0"/>
              <a:t>2023/6/24</a:t>
            </a:fld>
            <a:endParaRPr lang="zh-CN" altLang="en-US" noProof="0"/>
          </a:p>
        </p:txBody>
      </p:sp>
      <p:sp>
        <p:nvSpPr>
          <p:cNvPr id="22" name="页脚占位符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E027B1-DC75-4557-B66B-0B3ABDE62371}" type="datetime1">
              <a:rPr lang="zh-CN" altLang="en-US" noProof="0" smtClean="0"/>
              <a:t>2023/6/24</a:t>
            </a:fld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zh-CN" altLang="en-US" dirty="0"/>
              <a:t>简易校园论坛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r>
              <a:rPr lang="en-US" altLang="zh-CN" b="1" dirty="0"/>
              <a:t>BBS community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35" y="136525"/>
            <a:ext cx="9779183" cy="1325563"/>
          </a:xfrm>
        </p:spPr>
        <p:txBody>
          <a:bodyPr rtlCol="0"/>
          <a:lstStyle/>
          <a:p>
            <a:pPr rtl="0"/>
            <a:r>
              <a:rPr lang="zh-CN" altLang="en-US" dirty="0"/>
              <a:t>部分框架依赖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AA0DF390-A48C-45EF-A46B-200A5686A14E}" type="datetime1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10</a:t>
            </a:fld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DEB2D3E-ED59-FF01-69F7-4296D43E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65627"/>
            <a:ext cx="8279403" cy="4690723"/>
          </a:xfrm>
        </p:spPr>
        <p:txBody>
          <a:bodyPr>
            <a:normAutofit fontScale="85000" lnSpcReduction="10000"/>
          </a:bodyPr>
          <a:lstStyle/>
          <a:p>
            <a:r>
              <a:rPr lang="pt-BR" altLang="zh-CN" dirty="0"/>
              <a:t>spring-boot-starter-web</a:t>
            </a:r>
            <a:r>
              <a:rPr lang="zh-CN" altLang="pt-BR" dirty="0"/>
              <a:t>：</a:t>
            </a:r>
            <a:r>
              <a:rPr lang="en-US" altLang="zh-CN" dirty="0"/>
              <a:t>	</a:t>
            </a:r>
            <a:r>
              <a:rPr lang="pt-BR" altLang="zh-CN" sz="2100" dirty="0"/>
              <a:t>Spring MVC</a:t>
            </a:r>
            <a:r>
              <a:rPr lang="zh-CN" altLang="en-US" sz="2100" dirty="0"/>
              <a:t>构建</a:t>
            </a:r>
            <a:r>
              <a:rPr lang="pt-BR" altLang="zh-CN" sz="2100" dirty="0"/>
              <a:t>Web</a:t>
            </a:r>
            <a:r>
              <a:rPr lang="zh-CN" altLang="en-US" sz="2100" dirty="0"/>
              <a:t>应用程序</a:t>
            </a:r>
            <a:endParaRPr lang="zh-CN" altLang="en-US" dirty="0"/>
          </a:p>
          <a:p>
            <a:r>
              <a:rPr lang="pt-BR" altLang="zh-CN" dirty="0"/>
              <a:t>spring-boot-starter-thymeleaf</a:t>
            </a:r>
            <a:r>
              <a:rPr lang="zh-CN" altLang="pt-BR" dirty="0"/>
              <a:t>：</a:t>
            </a:r>
            <a:r>
              <a:rPr lang="en-US" altLang="zh-CN" dirty="0"/>
              <a:t>	</a:t>
            </a:r>
            <a:r>
              <a:rPr lang="pt-BR" altLang="zh-CN" sz="2100" dirty="0"/>
              <a:t>Thymeleaf</a:t>
            </a:r>
            <a:r>
              <a:rPr lang="zh-CN" altLang="en-US" sz="2100" dirty="0"/>
              <a:t>模板引擎</a:t>
            </a:r>
          </a:p>
          <a:p>
            <a:r>
              <a:rPr lang="pt-BR" altLang="zh-CN" dirty="0"/>
              <a:t>spring-boot-starter-jdbc</a:t>
            </a:r>
            <a:r>
              <a:rPr lang="zh-CN" altLang="pt-BR" dirty="0"/>
              <a:t>：</a:t>
            </a:r>
            <a:r>
              <a:rPr lang="en-US" altLang="zh-CN" dirty="0"/>
              <a:t>	</a:t>
            </a:r>
            <a:r>
              <a:rPr lang="zh-CN" altLang="en-US" sz="2100" dirty="0"/>
              <a:t>使用</a:t>
            </a:r>
            <a:r>
              <a:rPr lang="pt-BR" altLang="zh-CN" sz="2100" dirty="0"/>
              <a:t>JDBC</a:t>
            </a:r>
            <a:endParaRPr lang="zh-CN" altLang="en-US" sz="2100" dirty="0"/>
          </a:p>
          <a:p>
            <a:r>
              <a:rPr lang="pt-BR" altLang="zh-CN" dirty="0"/>
              <a:t>mybatis-spring-boot-starter</a:t>
            </a:r>
            <a:r>
              <a:rPr lang="zh-CN" altLang="pt-BR" dirty="0"/>
              <a:t>：</a:t>
            </a:r>
            <a:r>
              <a:rPr lang="en-US" altLang="zh-CN" dirty="0"/>
              <a:t>	</a:t>
            </a:r>
            <a:r>
              <a:rPr lang="pt-BR" altLang="zh-CN" sz="2100" dirty="0"/>
              <a:t>MyBatis</a:t>
            </a:r>
            <a:r>
              <a:rPr lang="zh-CN" altLang="en-US" sz="2100" dirty="0"/>
              <a:t>与</a:t>
            </a:r>
            <a:r>
              <a:rPr lang="pt-BR" altLang="zh-CN" sz="2100" dirty="0"/>
              <a:t>Spring Boot</a:t>
            </a:r>
            <a:r>
              <a:rPr lang="zh-CN" altLang="en-US" sz="2100" dirty="0"/>
              <a:t>集成</a:t>
            </a:r>
          </a:p>
          <a:p>
            <a:r>
              <a:rPr lang="pt-BR" altLang="zh-CN" dirty="0"/>
              <a:t>spring-boot-starter-test</a:t>
            </a:r>
            <a:r>
              <a:rPr lang="zh-CN" altLang="pt-BR" dirty="0"/>
              <a:t>：</a:t>
            </a:r>
            <a:r>
              <a:rPr lang="en-US" altLang="zh-CN" dirty="0"/>
              <a:t>	</a:t>
            </a:r>
            <a:r>
              <a:rPr lang="zh-CN" altLang="en-US" sz="2100" dirty="0"/>
              <a:t>测试</a:t>
            </a:r>
            <a:r>
              <a:rPr lang="pt-BR" altLang="zh-CN" sz="2100" dirty="0"/>
              <a:t>Spring Boot</a:t>
            </a:r>
            <a:r>
              <a:rPr lang="zh-CN" altLang="en-US" sz="2100" dirty="0"/>
              <a:t>应用程序</a:t>
            </a:r>
          </a:p>
          <a:p>
            <a:r>
              <a:rPr lang="pt-BR" altLang="zh-CN" dirty="0"/>
              <a:t>okhttp</a:t>
            </a:r>
            <a:r>
              <a:rPr lang="zh-CN" altLang="pt-BR" dirty="0"/>
              <a:t>：</a:t>
            </a:r>
            <a:r>
              <a:rPr lang="en-US" altLang="zh-CN" dirty="0"/>
              <a:t>				</a:t>
            </a:r>
            <a:r>
              <a:rPr lang="zh-CN" altLang="en-US" sz="2100" dirty="0"/>
              <a:t>进行</a:t>
            </a:r>
            <a:r>
              <a:rPr lang="pt-BR" altLang="zh-CN" sz="2100" dirty="0"/>
              <a:t>HTTP</a:t>
            </a:r>
            <a:r>
              <a:rPr lang="zh-CN" altLang="en-US" sz="2100" dirty="0"/>
              <a:t>请求</a:t>
            </a:r>
          </a:p>
          <a:p>
            <a:r>
              <a:rPr lang="pt-BR" altLang="zh-CN" dirty="0"/>
              <a:t>fastjson</a:t>
            </a:r>
            <a:r>
              <a:rPr lang="zh-CN" altLang="pt-BR" dirty="0"/>
              <a:t>：</a:t>
            </a:r>
            <a:r>
              <a:rPr lang="en-US" altLang="zh-CN" dirty="0"/>
              <a:t>				</a:t>
            </a:r>
            <a:r>
              <a:rPr lang="zh-CN" altLang="en-US" sz="2100" dirty="0"/>
              <a:t>处理</a:t>
            </a:r>
            <a:r>
              <a:rPr lang="pt-BR" altLang="zh-CN" sz="2100" dirty="0"/>
              <a:t>JSON</a:t>
            </a:r>
            <a:r>
              <a:rPr lang="zh-CN" altLang="en-US" sz="2100" dirty="0"/>
              <a:t>数据</a:t>
            </a:r>
          </a:p>
          <a:p>
            <a:r>
              <a:rPr lang="pt-BR" altLang="zh-CN" dirty="0"/>
              <a:t>mysql-connector-java</a:t>
            </a:r>
            <a:r>
              <a:rPr lang="zh-CN" altLang="pt-BR" dirty="0"/>
              <a:t>：</a:t>
            </a:r>
            <a:r>
              <a:rPr lang="en-US" altLang="zh-CN" dirty="0"/>
              <a:t>		</a:t>
            </a:r>
            <a:r>
              <a:rPr lang="zh-CN" altLang="en-US" sz="2100" dirty="0"/>
              <a:t>连接到</a:t>
            </a:r>
            <a:r>
              <a:rPr lang="pt-BR" altLang="zh-CN" sz="2100" dirty="0"/>
              <a:t>MySQL</a:t>
            </a:r>
            <a:r>
              <a:rPr lang="zh-CN" altLang="en-US" sz="2100" dirty="0"/>
              <a:t>数据库</a:t>
            </a:r>
          </a:p>
          <a:p>
            <a:r>
              <a:rPr lang="pt-BR" altLang="zh-CN" dirty="0"/>
              <a:t>lombok</a:t>
            </a:r>
            <a:r>
              <a:rPr lang="zh-CN" altLang="pt-BR" dirty="0"/>
              <a:t>：</a:t>
            </a:r>
            <a:r>
              <a:rPr lang="en-US" altLang="zh-CN" dirty="0"/>
              <a:t>				</a:t>
            </a:r>
            <a:r>
              <a:rPr lang="zh-CN" altLang="en-US" sz="2100" dirty="0"/>
              <a:t>快速注解</a:t>
            </a:r>
          </a:p>
          <a:p>
            <a:r>
              <a:rPr lang="pt-BR" altLang="zh-CN" dirty="0"/>
              <a:t>spring-boot-devtools</a:t>
            </a:r>
            <a:r>
              <a:rPr lang="zh-CN" altLang="pt-BR" dirty="0"/>
              <a:t>：</a:t>
            </a:r>
            <a:r>
              <a:rPr lang="en-US" altLang="zh-CN" dirty="0"/>
              <a:t>		</a:t>
            </a:r>
            <a:r>
              <a:rPr lang="pt-BR" altLang="zh-CN" sz="2100" dirty="0"/>
              <a:t>Spring Boot</a:t>
            </a:r>
            <a:r>
              <a:rPr lang="zh-CN" altLang="en-US" sz="2100" dirty="0"/>
              <a:t>开发支持</a:t>
            </a:r>
          </a:p>
          <a:p>
            <a:r>
              <a:rPr lang="pt-BR" altLang="zh-CN" dirty="0"/>
              <a:t>commons-lang3</a:t>
            </a:r>
            <a:r>
              <a:rPr lang="zh-CN" altLang="pt-BR" dirty="0"/>
              <a:t>：</a:t>
            </a:r>
            <a:r>
              <a:rPr lang="en-US" altLang="zh-CN" dirty="0"/>
              <a:t>			</a:t>
            </a:r>
            <a:r>
              <a:rPr lang="zh-CN" altLang="en-US" sz="2100" dirty="0"/>
              <a:t>各种实用类和方法的依赖项</a:t>
            </a:r>
            <a:endParaRPr lang="en-US" altLang="zh-CN" sz="2100" dirty="0"/>
          </a:p>
          <a:p>
            <a:endParaRPr lang="zh-CN" altLang="en-US" sz="210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07E8EA6-5AD3-BBC8-86EE-272D0EB6DD07}"/>
              </a:ext>
            </a:extLst>
          </p:cNvPr>
          <p:cNvSpPr txBox="1">
            <a:spLocks/>
          </p:cNvSpPr>
          <p:nvPr/>
        </p:nvSpPr>
        <p:spPr>
          <a:xfrm>
            <a:off x="7990114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Maven</a:t>
            </a:r>
            <a:r>
              <a:rPr lang="zh-CN" altLang="en-US"/>
              <a:t>插件</a:t>
            </a:r>
            <a:r>
              <a:rPr lang="en-US" altLang="zh-CN"/>
              <a:t>	 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F1A5E10-17C2-51A0-F2C8-C19F3CD76024}"/>
              </a:ext>
            </a:extLst>
          </p:cNvPr>
          <p:cNvSpPr txBox="1">
            <a:spLocks/>
          </p:cNvSpPr>
          <p:nvPr/>
        </p:nvSpPr>
        <p:spPr>
          <a:xfrm>
            <a:off x="7467600" y="2330448"/>
            <a:ext cx="4724400" cy="4511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</a:lstStyle>
          <a:p>
            <a:pPr>
              <a:buFont typeface="Arial" panose="020B0604020202020204" pitchFamily="34" charset="0"/>
              <a:buChar char="•"/>
            </a:pPr>
            <a:r>
              <a:rPr lang="pt-BR" altLang="zh-CN" b="1">
                <a:latin typeface="Söhne"/>
              </a:rPr>
              <a:t>spring-boot-maven-plugin</a:t>
            </a:r>
            <a:r>
              <a:rPr lang="zh-CN" altLang="pt-BR">
                <a:latin typeface="Söhne"/>
              </a:rPr>
              <a:t>：</a:t>
            </a:r>
            <a:endParaRPr lang="en-US" altLang="zh-CN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>
                <a:latin typeface="Söhne"/>
              </a:rPr>
              <a:t>用于将</a:t>
            </a:r>
            <a:r>
              <a:rPr lang="pt-BR" altLang="zh-CN" sz="2000">
                <a:latin typeface="Söhne"/>
              </a:rPr>
              <a:t>Spring Boot</a:t>
            </a:r>
            <a:r>
              <a:rPr lang="zh-CN" altLang="en-US" sz="2000">
                <a:latin typeface="Söhne"/>
              </a:rPr>
              <a:t>应用程序打包为可执行的</a:t>
            </a:r>
            <a:r>
              <a:rPr lang="pt-BR" altLang="zh-CN" sz="2000">
                <a:latin typeface="Söhne"/>
              </a:rPr>
              <a:t>JAR</a:t>
            </a:r>
            <a:r>
              <a:rPr lang="zh-CN" altLang="en-US" sz="2000">
                <a:latin typeface="Söhne"/>
              </a:rPr>
              <a:t>或</a:t>
            </a:r>
            <a:r>
              <a:rPr lang="pt-BR" altLang="zh-CN" sz="2000">
                <a:latin typeface="Söhne"/>
              </a:rPr>
              <a:t>WAR</a:t>
            </a:r>
            <a:r>
              <a:rPr lang="zh-CN" altLang="en-US" sz="2000">
                <a:latin typeface="Söhne"/>
              </a:rPr>
              <a:t>文件的插件</a:t>
            </a:r>
            <a:endParaRPr lang="zh-CN" altLang="en-US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altLang="zh-CN" b="1">
                <a:latin typeface="Söhne"/>
              </a:rPr>
              <a:t>mybatis-generator-maven-plugin</a:t>
            </a:r>
            <a:r>
              <a:rPr lang="zh-CN" altLang="pt-BR">
                <a:latin typeface="Söhne"/>
              </a:rPr>
              <a:t>：</a:t>
            </a:r>
            <a:endParaRPr lang="en-US" altLang="zh-CN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>
                <a:latin typeface="Söhne"/>
              </a:rPr>
              <a:t>根据数据库模式生成</a:t>
            </a:r>
            <a:r>
              <a:rPr lang="pt-BR" altLang="zh-CN" sz="2000">
                <a:latin typeface="Söhne"/>
              </a:rPr>
              <a:t>MyBatis</a:t>
            </a:r>
            <a:r>
              <a:rPr lang="zh-CN" altLang="en-US" sz="2000">
                <a:latin typeface="Söhne"/>
              </a:rPr>
              <a:t>映射器接口、</a:t>
            </a:r>
            <a:r>
              <a:rPr lang="pt-BR" altLang="zh-CN" sz="2000">
                <a:latin typeface="Söhne"/>
              </a:rPr>
              <a:t>XML</a:t>
            </a:r>
            <a:r>
              <a:rPr lang="zh-CN" altLang="en-US" sz="2000">
                <a:latin typeface="Söhne"/>
              </a:rPr>
              <a:t>映射和模型类的插件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AA0DF390-A48C-45EF-A46B-200A5686A14E}" type="datetime1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11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38B49C-E5D9-2B45-4A26-939B30A51FB0}"/>
              </a:ext>
            </a:extLst>
          </p:cNvPr>
          <p:cNvSpPr txBox="1"/>
          <p:nvPr/>
        </p:nvSpPr>
        <p:spPr>
          <a:xfrm>
            <a:off x="608053" y="1708922"/>
            <a:ext cx="515593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Thymeleaf</a:t>
            </a:r>
            <a:r>
              <a:rPr lang="zh-CN" altLang="en-US" sz="2800" b="1" dirty="0"/>
              <a:t>是用于</a:t>
            </a:r>
            <a:r>
              <a:rPr lang="en-US" altLang="zh-CN" sz="2800" b="1" dirty="0"/>
              <a:t>Web</a:t>
            </a:r>
            <a:r>
              <a:rPr lang="zh-CN" altLang="en-US" sz="2800" b="1" dirty="0"/>
              <a:t>和独立环境的现代服务器端</a:t>
            </a:r>
            <a:r>
              <a:rPr lang="en-US" altLang="zh-CN" sz="2800" b="1" dirty="0"/>
              <a:t>Java</a:t>
            </a:r>
            <a:r>
              <a:rPr lang="zh-CN" altLang="en-US" sz="2800" b="1" dirty="0"/>
              <a:t>模板引擎。。</a:t>
            </a:r>
            <a:r>
              <a:rPr lang="en-US" altLang="zh-CN" sz="2800" b="1" dirty="0" err="1"/>
              <a:t>Thymeleaf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在有网络和无网络的环境下皆可运行，即它可以在浏览器查看页面的静态效果，也可以让程序员在服务器查看带数据的动态页面效果。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731DA9-5CEE-10AB-920F-C8293BE78C55}"/>
              </a:ext>
            </a:extLst>
          </p:cNvPr>
          <p:cNvSpPr txBox="1"/>
          <p:nvPr/>
        </p:nvSpPr>
        <p:spPr>
          <a:xfrm>
            <a:off x="-130629" y="200819"/>
            <a:ext cx="6776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sz="4800" b="1" dirty="0"/>
              <a:t>前端框架：</a:t>
            </a:r>
            <a:r>
              <a:rPr lang="en-US" altLang="zh-CN" sz="4800" b="1" dirty="0"/>
              <a:t>bootstrap </a:t>
            </a:r>
            <a:r>
              <a:rPr lang="en-US" altLang="zh-CN" sz="4800" b="1" dirty="0" err="1"/>
              <a:t>thymeleaf</a:t>
            </a:r>
            <a:r>
              <a:rPr lang="en-US" altLang="zh-CN" sz="4800" b="1" dirty="0"/>
              <a:t> /markdown</a:t>
            </a:r>
          </a:p>
          <a:p>
            <a:pPr marL="0" indent="0">
              <a:buNone/>
            </a:pPr>
            <a:r>
              <a:rPr lang="en-US" altLang="zh-CN" sz="4800" b="1" dirty="0"/>
              <a:t>	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93E64B7-6ABA-DE8F-D123-5FE5B9B04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4517" y="339399"/>
            <a:ext cx="2187483" cy="464742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31678AD-0032-CDF1-6EE0-B37C40C6B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10" y="362340"/>
            <a:ext cx="2025610" cy="306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08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AA0DF390-A48C-45EF-A46B-200A5686A14E}" type="datetime1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12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3969F2-C1A7-ED29-43F5-A5408D595329}"/>
              </a:ext>
            </a:extLst>
          </p:cNvPr>
          <p:cNvSpPr txBox="1"/>
          <p:nvPr/>
        </p:nvSpPr>
        <p:spPr>
          <a:xfrm>
            <a:off x="-130629" y="200819"/>
            <a:ext cx="6776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sz="4800" b="1" dirty="0"/>
              <a:t>前端框架：</a:t>
            </a:r>
            <a:r>
              <a:rPr lang="en-US" altLang="zh-CN" sz="4800" b="1" dirty="0"/>
              <a:t>bootstrap </a:t>
            </a:r>
            <a:r>
              <a:rPr lang="en-US" altLang="zh-CN" sz="4800" b="1" dirty="0" err="1"/>
              <a:t>thymeleaf</a:t>
            </a:r>
            <a:r>
              <a:rPr lang="en-US" altLang="zh-CN" sz="4800" b="1" dirty="0"/>
              <a:t> /markdown</a:t>
            </a:r>
          </a:p>
          <a:p>
            <a:pPr marL="0" indent="0">
              <a:buNone/>
            </a:pPr>
            <a:r>
              <a:rPr lang="en-US" altLang="zh-CN" sz="4800" b="1" dirty="0"/>
              <a:t>	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FB02E2-0F15-D1BA-5B51-48916C193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228" y="339399"/>
            <a:ext cx="2832100" cy="60169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FFFB1C-48BD-48F8-1DA0-8726DE3AF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714" y="3186235"/>
            <a:ext cx="4145547" cy="245218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3CE8F7C-08E3-248E-7978-E02ACF6EC21C}"/>
              </a:ext>
            </a:extLst>
          </p:cNvPr>
          <p:cNvSpPr txBox="1"/>
          <p:nvPr/>
        </p:nvSpPr>
        <p:spPr>
          <a:xfrm>
            <a:off x="495300" y="1885916"/>
            <a:ext cx="63028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-apple-system"/>
              </a:rPr>
              <a:t>Markdown</a:t>
            </a:r>
            <a:r>
              <a:rPr lang="zh-CN" altLang="en-US" b="0" i="0" dirty="0">
                <a:effectLst/>
                <a:latin typeface="-apple-system"/>
              </a:rPr>
              <a:t>就是一种文档的格式，文件名的末尾是</a:t>
            </a:r>
            <a:r>
              <a:rPr lang="en-US" altLang="zh-CN" b="0" i="0" dirty="0">
                <a:effectLst/>
                <a:latin typeface="-apple-system"/>
              </a:rPr>
              <a:t>.md</a:t>
            </a:r>
            <a:r>
              <a:rPr lang="zh-CN" altLang="en-US" b="0" i="0" dirty="0">
                <a:effectLst/>
                <a:latin typeface="-apple-system"/>
              </a:rPr>
              <a:t>。</a:t>
            </a:r>
            <a:r>
              <a:rPr lang="en-US" altLang="zh-CN" b="0" i="0" dirty="0">
                <a:effectLst/>
                <a:latin typeface="-apple-system"/>
              </a:rPr>
              <a:t>Markdown</a:t>
            </a:r>
            <a:r>
              <a:rPr lang="zh-CN" altLang="en-US" b="0" i="0" dirty="0">
                <a:effectLst/>
                <a:latin typeface="-apple-system"/>
              </a:rPr>
              <a:t>是极度精简的，只用了非常必要的少量标记就能实现文档排版所需要的必要功能。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02C00DD-383E-A3E9-2225-98C661A20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86" y="3186235"/>
            <a:ext cx="4608213" cy="31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4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AA0DF390-A48C-45EF-A46B-200A5686A14E}" type="datetime1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13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6D2D9E-63AE-4BAA-7C1C-11A591030FDF}"/>
              </a:ext>
            </a:extLst>
          </p:cNvPr>
          <p:cNvSpPr txBox="1"/>
          <p:nvPr/>
        </p:nvSpPr>
        <p:spPr>
          <a:xfrm>
            <a:off x="171575" y="136525"/>
            <a:ext cx="60987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-apple-system"/>
              </a:rPr>
              <a:t>Flyway</a:t>
            </a:r>
            <a:r>
              <a:rPr lang="zh-CN" altLang="en-US" dirty="0">
                <a:latin typeface="-apple-system"/>
              </a:rPr>
              <a:t>是一个数据库版本管理工具，可以非常简单的将数据库的</a:t>
            </a:r>
            <a:r>
              <a:rPr lang="en-US" altLang="zh-CN" dirty="0">
                <a:latin typeface="-apple-system"/>
              </a:rPr>
              <a:t>schema</a:t>
            </a:r>
            <a:r>
              <a:rPr lang="zh-CN" altLang="en-US" dirty="0">
                <a:latin typeface="-apple-system"/>
              </a:rPr>
              <a:t>从一个版本迁移到另外一个版本，并且支持</a:t>
            </a:r>
            <a:r>
              <a:rPr lang="en-US" altLang="zh-CN" dirty="0" err="1">
                <a:latin typeface="-apple-system"/>
              </a:rPr>
              <a:t>MySql,Oracle,Postgre</a:t>
            </a:r>
            <a:r>
              <a:rPr lang="zh-CN" altLang="en-US" dirty="0">
                <a:latin typeface="-apple-system"/>
              </a:rPr>
              <a:t>等多种关系型数据库。主流的数据库都能够完美支持可以大概的将</a:t>
            </a:r>
            <a:r>
              <a:rPr lang="en-US" altLang="zh-CN" dirty="0">
                <a:latin typeface="-apple-system"/>
              </a:rPr>
              <a:t>flyway</a:t>
            </a:r>
            <a:r>
              <a:rPr lang="zh-CN" altLang="en-US" dirty="0">
                <a:latin typeface="-apple-system"/>
              </a:rPr>
              <a:t>理解为数据库的</a:t>
            </a:r>
            <a:r>
              <a:rPr lang="en-US" altLang="zh-CN" dirty="0">
                <a:latin typeface="-apple-system"/>
              </a:rPr>
              <a:t>git</a:t>
            </a:r>
            <a:r>
              <a:rPr lang="zh-CN" altLang="en-US" dirty="0">
                <a:latin typeface="-apple-system"/>
              </a:rPr>
              <a:t>，方便多人协作及记录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3F69A3F-ABE9-D81D-FA9E-08AE1BD29C3A}"/>
              </a:ext>
            </a:extLst>
          </p:cNvPr>
          <p:cNvSpPr txBox="1"/>
          <p:nvPr/>
        </p:nvSpPr>
        <p:spPr>
          <a:xfrm>
            <a:off x="307646" y="1613853"/>
            <a:ext cx="876708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-apple-system"/>
              </a:rPr>
              <a:t>1</a:t>
            </a:r>
            <a:r>
              <a:rPr lang="zh-CN" altLang="en-US" dirty="0">
                <a:latin typeface="-apple-system"/>
              </a:rPr>
              <a:t>、项目启动，应用程序完成数据库连接池的建立后，</a:t>
            </a:r>
            <a:r>
              <a:rPr lang="en-US" altLang="zh-CN" dirty="0">
                <a:latin typeface="-apple-system"/>
              </a:rPr>
              <a:t>Flyway</a:t>
            </a:r>
            <a:r>
              <a:rPr lang="zh-CN" altLang="en-US" dirty="0">
                <a:latin typeface="-apple-system"/>
              </a:rPr>
              <a:t>自动运行。</a:t>
            </a:r>
          </a:p>
          <a:p>
            <a:r>
              <a:rPr lang="en-US" altLang="zh-CN" dirty="0">
                <a:latin typeface="-apple-system"/>
              </a:rPr>
              <a:t>2</a:t>
            </a:r>
            <a:r>
              <a:rPr lang="zh-CN" altLang="en-US" dirty="0">
                <a:latin typeface="-apple-system"/>
              </a:rPr>
              <a:t>、当 </a:t>
            </a:r>
            <a:r>
              <a:rPr lang="en-US" altLang="zh-CN" dirty="0">
                <a:latin typeface="-apple-system"/>
              </a:rPr>
              <a:t>Flyway </a:t>
            </a:r>
            <a:r>
              <a:rPr lang="zh-CN" altLang="en-US" dirty="0">
                <a:latin typeface="-apple-system"/>
              </a:rPr>
              <a:t>连接数据库中的 </a:t>
            </a:r>
            <a:r>
              <a:rPr lang="en-US" altLang="zh-CN" dirty="0">
                <a:latin typeface="-apple-system"/>
              </a:rPr>
              <a:t>schema </a:t>
            </a:r>
            <a:r>
              <a:rPr lang="zh-CN" altLang="en-US" dirty="0">
                <a:latin typeface="-apple-system"/>
              </a:rPr>
              <a:t>后，会先检查是否已存在 </a:t>
            </a:r>
            <a:r>
              <a:rPr lang="en-US" altLang="zh-CN" dirty="0" err="1">
                <a:latin typeface="-apple-system"/>
              </a:rPr>
              <a:t>schema_version</a:t>
            </a:r>
            <a:r>
              <a:rPr lang="en-US" altLang="zh-CN" dirty="0">
                <a:latin typeface="-apple-system"/>
              </a:rPr>
              <a:t> </a:t>
            </a:r>
            <a:r>
              <a:rPr lang="zh-CN" altLang="en-US" dirty="0">
                <a:latin typeface="-apple-system"/>
              </a:rPr>
              <a:t>表，如果没有则创建。该表用于跟踪数据库的状态，如数据迁移的版本，迁移成功状态等信息。</a:t>
            </a:r>
          </a:p>
          <a:p>
            <a:r>
              <a:rPr lang="en-US" altLang="zh-CN" dirty="0">
                <a:latin typeface="-apple-system"/>
              </a:rPr>
              <a:t>3</a:t>
            </a:r>
            <a:r>
              <a:rPr lang="zh-CN" altLang="en-US" dirty="0">
                <a:latin typeface="-apple-system"/>
              </a:rPr>
              <a:t>、</a:t>
            </a:r>
            <a:r>
              <a:rPr lang="en-US" altLang="zh-CN" dirty="0">
                <a:latin typeface="-apple-system"/>
              </a:rPr>
              <a:t>flyway</a:t>
            </a:r>
            <a:r>
              <a:rPr lang="zh-CN" altLang="en-US" dirty="0">
                <a:latin typeface="-apple-system"/>
              </a:rPr>
              <a:t>在升级数据库的时候，会检查已经执行过的版本对应的脚本是否发生变化，包括脚本文件名，以及脚本内容。如果</a:t>
            </a:r>
            <a:r>
              <a:rPr lang="en-US" altLang="zh-CN" dirty="0">
                <a:latin typeface="-apple-system"/>
              </a:rPr>
              <a:t>flyway</a:t>
            </a:r>
            <a:r>
              <a:rPr lang="zh-CN" altLang="en-US" dirty="0">
                <a:latin typeface="-apple-system"/>
              </a:rPr>
              <a:t>检测到发生了变化，则抛出错误，并终止升级，比如第一个人新增了一个字段，并且项目启动，</a:t>
            </a:r>
            <a:r>
              <a:rPr lang="en-US" altLang="zh-CN" dirty="0" err="1">
                <a:latin typeface="-apple-system"/>
              </a:rPr>
              <a:t>falway</a:t>
            </a:r>
            <a:r>
              <a:rPr lang="zh-CN" altLang="en-US" dirty="0">
                <a:latin typeface="-apple-system"/>
              </a:rPr>
              <a:t>执行了，而后一个人在前面这个人写的脚本上面有所改动，这样就会抛出错误</a:t>
            </a:r>
          </a:p>
          <a:p>
            <a:r>
              <a:rPr lang="en-US" altLang="zh-CN" dirty="0">
                <a:latin typeface="-apple-system"/>
              </a:rPr>
              <a:t>4</a:t>
            </a:r>
            <a:r>
              <a:rPr lang="zh-CN" altLang="en-US" dirty="0">
                <a:latin typeface="-apple-system"/>
              </a:rPr>
              <a:t>、如果校验通过，则根据表中的</a:t>
            </a:r>
            <a:r>
              <a:rPr lang="en-US" altLang="zh-CN" dirty="0" err="1">
                <a:latin typeface="-apple-system"/>
              </a:rPr>
              <a:t>sql</a:t>
            </a:r>
            <a:r>
              <a:rPr lang="zh-CN" altLang="en-US" dirty="0">
                <a:latin typeface="-apple-system"/>
              </a:rPr>
              <a:t>记录最大版本号，忽略所有版本号不大于该版本的脚本。再按照版本号从小到大，逐个执行其余脚本。</a:t>
            </a:r>
          </a:p>
          <a:p>
            <a:r>
              <a:rPr lang="en-US" altLang="zh-CN" dirty="0">
                <a:latin typeface="-apple-system"/>
              </a:rPr>
              <a:t>Flyway</a:t>
            </a:r>
            <a:r>
              <a:rPr lang="zh-CN" altLang="en-US" dirty="0">
                <a:latin typeface="-apple-system"/>
              </a:rPr>
              <a:t>主要就是通过迁移（</a:t>
            </a:r>
            <a:r>
              <a:rPr lang="en-US" altLang="zh-CN" dirty="0">
                <a:latin typeface="-apple-system"/>
              </a:rPr>
              <a:t>Migration</a:t>
            </a:r>
            <a:r>
              <a:rPr lang="zh-CN" altLang="en-US" dirty="0">
                <a:latin typeface="-apple-system"/>
              </a:rPr>
              <a:t>）来对数据库进行版本的控</a:t>
            </a:r>
            <a:endParaRPr lang="en-US" altLang="zh-CN" dirty="0">
              <a:latin typeface="-apple-system"/>
            </a:endParaRPr>
          </a:p>
          <a:p>
            <a:r>
              <a:rPr lang="zh-CN" altLang="en-US" dirty="0">
                <a:latin typeface="-apple-system"/>
              </a:rPr>
              <a:t>制，对于</a:t>
            </a:r>
            <a:r>
              <a:rPr lang="en-US" altLang="zh-CN" dirty="0">
                <a:latin typeface="-apple-system"/>
              </a:rPr>
              <a:t>Flyway</a:t>
            </a:r>
            <a:r>
              <a:rPr lang="zh-CN" altLang="en-US" dirty="0">
                <a:latin typeface="-apple-system"/>
              </a:rPr>
              <a:t>而言在数据库上的所有操作都可以称之为迁</a:t>
            </a:r>
            <a:endParaRPr lang="en-US" altLang="zh-CN" dirty="0">
              <a:latin typeface="-apple-system"/>
            </a:endParaRPr>
          </a:p>
          <a:p>
            <a:r>
              <a:rPr lang="zh-CN" altLang="en-US" dirty="0">
                <a:latin typeface="-apple-system"/>
              </a:rPr>
              <a:t>移；</a:t>
            </a:r>
            <a:r>
              <a:rPr lang="en-US" altLang="zh-CN" dirty="0">
                <a:latin typeface="-apple-system"/>
              </a:rPr>
              <a:t>Flyway</a:t>
            </a:r>
            <a:r>
              <a:rPr lang="zh-CN" altLang="en-US" dirty="0">
                <a:latin typeface="-apple-system"/>
              </a:rPr>
              <a:t>有两种迁移方式：版本化迁移和可重复的迁移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E0FDD89-FEB4-8580-F0D5-BE6E1B13A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1" y="4281274"/>
            <a:ext cx="4876800" cy="263504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B4F3A8F-87BB-10CE-9E30-289460EE188D}"/>
              </a:ext>
            </a:extLst>
          </p:cNvPr>
          <p:cNvSpPr txBox="1"/>
          <p:nvPr/>
        </p:nvSpPr>
        <p:spPr>
          <a:xfrm>
            <a:off x="6270295" y="44193"/>
            <a:ext cx="67763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4800" b="1" dirty="0"/>
              <a:t>数据库：</a:t>
            </a:r>
            <a:r>
              <a:rPr lang="en-US" altLang="zh-CN" sz="4800" b="1" dirty="0" err="1"/>
              <a:t>mysql</a:t>
            </a:r>
            <a:endParaRPr lang="en-US" altLang="zh-CN" sz="4800" b="1" dirty="0"/>
          </a:p>
          <a:p>
            <a:pPr marL="0" indent="0">
              <a:buNone/>
            </a:pPr>
            <a:r>
              <a:rPr lang="en-US" altLang="zh-CN" sz="4800" b="1" dirty="0"/>
              <a:t>	flyway</a:t>
            </a:r>
          </a:p>
        </p:txBody>
      </p:sp>
    </p:spTree>
    <p:extLst>
      <p:ext uri="{BB962C8B-B14F-4D97-AF65-F5344CB8AC3E}">
        <p14:creationId xmlns:p14="http://schemas.microsoft.com/office/powerpoint/2010/main" val="119176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AA0DF390-A48C-45EF-A46B-200A5686A14E}" type="datetime1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14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048C8D16-CE9A-5018-115A-93301FE4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263" y="94088"/>
            <a:ext cx="9779183" cy="1325563"/>
          </a:xfrm>
        </p:spPr>
        <p:txBody>
          <a:bodyPr/>
          <a:lstStyle/>
          <a:p>
            <a:r>
              <a:rPr lang="zh-CN" altLang="en-US" dirty="0"/>
              <a:t>第三方登陆</a:t>
            </a:r>
            <a:r>
              <a:rPr lang="en-US" altLang="zh-CN" dirty="0"/>
              <a:t>——</a:t>
            </a:r>
            <a:r>
              <a:rPr lang="en-US" altLang="zh-CN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OAuth 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协议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AFE149-7C36-F85F-08AA-20DD0F220E69}"/>
              </a:ext>
            </a:extLst>
          </p:cNvPr>
          <p:cNvSpPr txBox="1"/>
          <p:nvPr/>
        </p:nvSpPr>
        <p:spPr>
          <a:xfrm>
            <a:off x="636813" y="1698171"/>
            <a:ext cx="825001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800" b="1" dirty="0"/>
              <a:t>网站携带 </a:t>
            </a:r>
            <a:r>
              <a:rPr lang="en-US" altLang="zh-CN" sz="2800" b="1" dirty="0"/>
              <a:t>ClientID </a:t>
            </a:r>
            <a:r>
              <a:rPr lang="zh-CN" altLang="en-US" sz="2800" b="1" dirty="0"/>
              <a:t>跳转到 </a:t>
            </a:r>
            <a:r>
              <a:rPr lang="en-US" altLang="zh-CN" sz="2800" b="1" dirty="0"/>
              <a:t>GitHub </a:t>
            </a:r>
            <a:r>
              <a:rPr lang="zh-CN" altLang="en-US" sz="2800" b="1" dirty="0"/>
              <a:t>授权页面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800" b="1" dirty="0"/>
              <a:t>用户授权后，</a:t>
            </a:r>
            <a:r>
              <a:rPr lang="en-US" altLang="zh-CN" sz="2800" b="1" dirty="0"/>
              <a:t>GitHub </a:t>
            </a:r>
            <a:r>
              <a:rPr lang="zh-CN" altLang="en-US" sz="2800" b="1" dirty="0"/>
              <a:t>携带授权码重定向回到网站回调页面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800" b="1" dirty="0"/>
              <a:t>网站通过授权码向 </a:t>
            </a:r>
            <a:r>
              <a:rPr lang="en-US" altLang="zh-CN" sz="2800" b="1" dirty="0"/>
              <a:t>GitHub </a:t>
            </a:r>
            <a:r>
              <a:rPr lang="zh-CN" altLang="en-US" sz="2800" b="1" dirty="0"/>
              <a:t>请求用户令牌</a:t>
            </a:r>
            <a:r>
              <a:rPr lang="en-US" altLang="zh-CN" sz="2800" b="1" dirty="0"/>
              <a:t>(Token)</a:t>
            </a:r>
            <a:r>
              <a:rPr lang="zh-CN" altLang="en-US" sz="2800" b="1" dirty="0"/>
              <a:t>（验证授权码合法性）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800" b="1" dirty="0"/>
              <a:t>网站通过用户令牌请求用户信息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或其它接口</a:t>
            </a:r>
            <a:r>
              <a:rPr lang="en-US" altLang="zh-CN" sz="2800" b="1" dirty="0"/>
              <a:t>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042AD39-F64D-BF99-358B-3E196E8F1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744" y="136525"/>
            <a:ext cx="1425063" cy="128789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F701993-7945-CD01-208A-D80F4B852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541" y="2591678"/>
            <a:ext cx="3861467" cy="356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31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E02019B1-F74D-45EE-9855-341B13309672}" type="datetime1">
              <a:rPr lang="zh-CN" altLang="en-US" smtClean="0"/>
              <a:t>2023/6/24</a:t>
            </a:fld>
            <a:endParaRPr lang="zh-CN" alt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t>15</a:t>
            </a:fld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E1061FB-9BB0-C055-A920-1DA15107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220" y="2103437"/>
            <a:ext cx="9779183" cy="1325563"/>
          </a:xfrm>
        </p:spPr>
        <p:txBody>
          <a:bodyPr rtlCol="0"/>
          <a:lstStyle/>
          <a:p>
            <a:pPr rtl="0"/>
            <a:r>
              <a:rPr lang="zh-CN" altLang="en-US" dirty="0"/>
              <a:t>项目演示</a:t>
            </a:r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/>
          <a:lstStyle/>
          <a:p>
            <a:pPr rtl="0"/>
            <a:fld id="{D4B071EF-C2F2-4F11-8D11-C03D3A62C5C7}" type="datetime1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16</a:t>
            </a:fld>
            <a:endParaRPr lang="zh-CN" altLang="en-US"/>
          </a:p>
        </p:txBody>
      </p:sp>
      <p:sp>
        <p:nvSpPr>
          <p:cNvPr id="32" name="标题 7">
            <a:extLst>
              <a:ext uri="{FF2B5EF4-FFF2-40B4-BE49-F238E27FC236}">
                <a16:creationId xmlns:a16="http://schemas.microsoft.com/office/drawing/2014/main" id="{6264B00E-F67D-F97D-B3D5-A81B9289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863" y="894188"/>
            <a:ext cx="9779183" cy="1325563"/>
          </a:xfrm>
        </p:spPr>
        <p:txBody>
          <a:bodyPr/>
          <a:lstStyle/>
          <a:p>
            <a:r>
              <a:rPr lang="zh-CN" altLang="en-US" dirty="0"/>
              <a:t>未来规划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A8BB3DD-8DBC-9C66-07B7-A29A29459B8A}"/>
              </a:ext>
            </a:extLst>
          </p:cNvPr>
          <p:cNvSpPr txBox="1"/>
          <p:nvPr/>
        </p:nvSpPr>
        <p:spPr>
          <a:xfrm>
            <a:off x="698946" y="2816920"/>
            <a:ext cx="838063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1，更好地实现第三方登陆</a:t>
            </a: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2，实现点赞功能</a:t>
            </a: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，提高交互界面美观程度，解决部分图片无法加载的问题</a:t>
            </a: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……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zh-cn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CN" altLang="en-US" dirty="0"/>
              <a:t>项目分工</a:t>
            </a:r>
            <a:endParaRPr lang="en-US" altLang="zh-CN" dirty="0"/>
          </a:p>
          <a:p>
            <a:pPr rtl="0"/>
            <a:r>
              <a:rPr lang="zh-CN" altLang="en-US" dirty="0"/>
              <a:t>项目简介</a:t>
            </a:r>
            <a:endParaRPr lang="en-US" altLang="zh-CN" dirty="0"/>
          </a:p>
          <a:p>
            <a:pPr rtl="0"/>
            <a:r>
              <a:rPr lang="zh-CN" altLang="en-US" dirty="0"/>
              <a:t>项目演示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4F2AFD7F-42FB-4CE0-AD52-2B193DC72CC4}" type="datetime1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zh-CN" altLang="en-US" dirty="0"/>
              <a:t>项目成员及分工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徐雨枫</a:t>
            </a:r>
            <a:r>
              <a:rPr lang="en-US" altLang="zh-CN" dirty="0"/>
              <a:t>(</a:t>
            </a:r>
            <a:r>
              <a:rPr lang="zh-CN" altLang="en-US" dirty="0"/>
              <a:t>前端开发与框架设计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陈锡晟</a:t>
            </a:r>
            <a:r>
              <a:rPr lang="en-US" altLang="zh-CN" dirty="0"/>
              <a:t>(</a:t>
            </a:r>
            <a:r>
              <a:rPr lang="zh-CN" altLang="en-US" dirty="0"/>
              <a:t>前端设计、测试、服务器部署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沈星志</a:t>
            </a:r>
            <a:r>
              <a:rPr lang="en-US" altLang="zh-CN" dirty="0"/>
              <a:t>(</a:t>
            </a:r>
            <a:r>
              <a:rPr lang="zh-CN" altLang="en-US" dirty="0"/>
              <a:t>后端编写与数据库实现</a:t>
            </a:r>
            <a:r>
              <a:rPr lang="en-US" altLang="zh-CN" dirty="0"/>
              <a:t>)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 rtlCol="0"/>
          <a:lstStyle/>
          <a:p>
            <a:pPr rtl="0"/>
            <a:r>
              <a:rPr lang="zh-CN" altLang="en-US"/>
              <a:t>“</a:t>
            </a:r>
          </a:p>
        </p:txBody>
      </p:sp>
      <p:sp>
        <p:nvSpPr>
          <p:cNvPr id="14" name="文本占位符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 rtlCol="0"/>
          <a:lstStyle/>
          <a:p>
            <a:pPr rtl="0"/>
            <a:r>
              <a:rPr lang="zh-CN" altLang="en-US"/>
              <a:t>”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4E3E9C-2B8F-4DE4-AD33-F1818A6BB418}" type="datetime1">
              <a:rPr lang="zh-CN" altLang="en-US" smtClean="0"/>
              <a:t>2023/6/24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4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64E1357E-D86A-D27E-6153-91FAF964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466" y="1398924"/>
            <a:ext cx="8594558" cy="2810460"/>
          </a:xfrm>
        </p:spPr>
        <p:txBody>
          <a:bodyPr/>
          <a:lstStyle/>
          <a:p>
            <a:r>
              <a:rPr lang="zh-CN" altLang="en-US" b="1" dirty="0"/>
              <a:t>项目简介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/>
          <a:lstStyle/>
          <a:p>
            <a:pPr rtl="0"/>
            <a:fld id="{D4B071EF-C2F2-4F11-8D11-C03D3A62C5C7}" type="datetime1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5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B842FC-2587-0760-2098-3E9AD9C73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50" y="1642562"/>
            <a:ext cx="8357645" cy="4127617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EED3DE64-4B2C-2217-C948-55E67A08A383}"/>
              </a:ext>
            </a:extLst>
          </p:cNvPr>
          <p:cNvSpPr txBox="1">
            <a:spLocks/>
          </p:cNvSpPr>
          <p:nvPr/>
        </p:nvSpPr>
        <p:spPr>
          <a:xfrm>
            <a:off x="597569" y="3169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主要页面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44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/>
          <a:lstStyle/>
          <a:p>
            <a:pPr rtl="0"/>
            <a:fld id="{D4B071EF-C2F2-4F11-8D11-C03D3A62C5C7}" type="datetime1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6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C59C95-A233-D1C3-CC54-A960F95730D7}"/>
              </a:ext>
            </a:extLst>
          </p:cNvPr>
          <p:cNvSpPr txBox="1"/>
          <p:nvPr/>
        </p:nvSpPr>
        <p:spPr>
          <a:xfrm>
            <a:off x="421360" y="1534885"/>
            <a:ext cx="838063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它提供什么主要功能？</a:t>
            </a: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1，发表帖子</a:t>
            </a: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2，评论帖子，以及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级评论</a:t>
            </a: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，用户注册，提供普通账号注册，Github两种方式注册登陆账号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，帖子操作，置顶等功能</a:t>
            </a: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，搜索用户与帖子</a:t>
            </a: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，查看不同时间段热门、最新帖子、无回复帖子</a:t>
            </a: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，提供后台管理，置顶、修改用户与帖子数据</a:t>
            </a:r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E9CF9BC1-72DB-6AD3-B34B-EAF489B4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0"/>
            <a:ext cx="8992681" cy="1123285"/>
          </a:xfrm>
        </p:spPr>
        <p:txBody>
          <a:bodyPr/>
          <a:lstStyle/>
          <a:p>
            <a:r>
              <a:rPr lang="zh-CN" altLang="en-US" b="1" dirty="0"/>
              <a:t>主要功能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2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zh-CN" altLang="en-US" dirty="0"/>
              <a:t>主要技术栈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2EEE1613-B4A2-4E75-BA95-0B0D1FD9E8CA}" type="datetime1">
              <a:rPr lang="zh-CN" altLang="en-US" smtClean="0"/>
              <a:t>2023/6/24</a:t>
            </a:fld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8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44CC1A-2702-2599-A33C-6F4B855EDCBD}"/>
              </a:ext>
            </a:extLst>
          </p:cNvPr>
          <p:cNvSpPr txBox="1"/>
          <p:nvPr/>
        </p:nvSpPr>
        <p:spPr>
          <a:xfrm>
            <a:off x="677761" y="365126"/>
            <a:ext cx="67763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sz="4800" b="1" dirty="0"/>
              <a:t>核心框架：</a:t>
            </a:r>
            <a:r>
              <a:rPr lang="en-US" altLang="zh-CN" sz="4800" b="1" dirty="0" err="1"/>
              <a:t>Springboot</a:t>
            </a:r>
            <a:r>
              <a:rPr lang="en-US" altLang="zh-CN" sz="4800" b="1" dirty="0"/>
              <a:t>  </a:t>
            </a:r>
          </a:p>
          <a:p>
            <a:pPr marL="0" indent="0">
              <a:buNone/>
            </a:pPr>
            <a:r>
              <a:rPr lang="zh-CN" altLang="en-US" sz="4800" b="1" dirty="0"/>
              <a:t>持久层框架：</a:t>
            </a:r>
            <a:r>
              <a:rPr lang="en-US" altLang="zh-CN" sz="4800" b="1" dirty="0" err="1"/>
              <a:t>Mybatis</a:t>
            </a:r>
            <a:r>
              <a:rPr lang="en-US" altLang="zh-CN" sz="4800" b="1" dirty="0"/>
              <a:t>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121823-6E57-8E48-28E2-9FE953B355E3}"/>
              </a:ext>
            </a:extLst>
          </p:cNvPr>
          <p:cNvSpPr txBox="1"/>
          <p:nvPr/>
        </p:nvSpPr>
        <p:spPr>
          <a:xfrm>
            <a:off x="463524" y="1718737"/>
            <a:ext cx="67763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sz="4800" b="1" dirty="0"/>
              <a:t>前端框架：</a:t>
            </a:r>
            <a:endParaRPr lang="en-US" altLang="zh-CN" sz="4800" b="1" dirty="0"/>
          </a:p>
          <a:p>
            <a:pPr marL="0" indent="0">
              <a:buNone/>
            </a:pPr>
            <a:r>
              <a:rPr lang="en-US" altLang="zh-CN" sz="4800" b="1" dirty="0"/>
              <a:t>	bootstrap</a:t>
            </a:r>
          </a:p>
          <a:p>
            <a:pPr marL="0" indent="0">
              <a:buNone/>
            </a:pPr>
            <a:r>
              <a:rPr lang="en-US" altLang="zh-CN" sz="4800" b="1" dirty="0"/>
              <a:t>	</a:t>
            </a:r>
            <a:r>
              <a:rPr lang="en-US" altLang="zh-CN" sz="4800" b="1" dirty="0" err="1"/>
              <a:t>thymeleaf</a:t>
            </a:r>
            <a:endParaRPr lang="en-US" altLang="zh-CN" sz="4800" b="1" dirty="0"/>
          </a:p>
          <a:p>
            <a:pPr marL="0" indent="0">
              <a:buNone/>
            </a:pPr>
            <a:r>
              <a:rPr lang="en-US" altLang="zh-CN" sz="4800" b="1" dirty="0"/>
              <a:t>markdown</a:t>
            </a:r>
          </a:p>
          <a:p>
            <a:pPr marL="0" indent="0">
              <a:buNone/>
            </a:pPr>
            <a:r>
              <a:rPr lang="en-US" altLang="zh-CN" sz="4800" b="1" dirty="0"/>
              <a:t>	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EF7197-DFFC-0D32-EA42-6A2C590BD07E}"/>
              </a:ext>
            </a:extLst>
          </p:cNvPr>
          <p:cNvSpPr txBox="1"/>
          <p:nvPr/>
        </p:nvSpPr>
        <p:spPr>
          <a:xfrm>
            <a:off x="1231509" y="4719559"/>
            <a:ext cx="67763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4800" b="1" dirty="0"/>
              <a:t>数据库：</a:t>
            </a:r>
            <a:r>
              <a:rPr lang="en-US" altLang="zh-CN" sz="4800" b="1" dirty="0" err="1"/>
              <a:t>mysql</a:t>
            </a:r>
            <a:endParaRPr lang="en-US" altLang="zh-CN" sz="4800" b="1" dirty="0"/>
          </a:p>
          <a:p>
            <a:pPr marL="0" indent="0">
              <a:buNone/>
            </a:pPr>
            <a:r>
              <a:rPr lang="en-US" altLang="zh-CN" sz="4800" b="1" dirty="0"/>
              <a:t>	flyway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9B23A41-D33A-3FD6-EEF6-40D7A60E9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644" y="3502650"/>
            <a:ext cx="4328869" cy="307246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E3D2978-11B2-8822-B7AE-72BD99CC6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7079" y="171978"/>
            <a:ext cx="4013273" cy="328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AA0DF390-A48C-45EF-A46B-200A5686A14E}" type="datetime1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9</a:t>
            </a:fld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6BF15CC-9C73-017E-1004-899226BE1DF6}"/>
              </a:ext>
            </a:extLst>
          </p:cNvPr>
          <p:cNvSpPr txBox="1">
            <a:spLocks/>
          </p:cNvSpPr>
          <p:nvPr/>
        </p:nvSpPr>
        <p:spPr>
          <a:xfrm>
            <a:off x="597569" y="3169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项目目录结构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E4390A4-686E-A4E5-DE77-218DD56C7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899" y="0"/>
            <a:ext cx="5065331" cy="672147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59825EC-0132-6DB0-182A-9A2E86E4C637}"/>
              </a:ext>
            </a:extLst>
          </p:cNvPr>
          <p:cNvSpPr txBox="1"/>
          <p:nvPr/>
        </p:nvSpPr>
        <p:spPr>
          <a:xfrm>
            <a:off x="187391" y="1865140"/>
            <a:ext cx="52686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sz="4800" b="1" dirty="0"/>
              <a:t>核心框架：</a:t>
            </a:r>
            <a:r>
              <a:rPr lang="en-US" altLang="zh-CN" sz="4800" b="1" dirty="0" err="1"/>
              <a:t>Springboot</a:t>
            </a:r>
            <a:r>
              <a:rPr lang="en-US" altLang="zh-CN" sz="4800" b="1" dirty="0"/>
              <a:t>  </a:t>
            </a:r>
          </a:p>
          <a:p>
            <a:pPr marL="0" indent="0">
              <a:buNone/>
            </a:pPr>
            <a:r>
              <a:rPr lang="zh-CN" altLang="en-US" sz="4800" b="1" dirty="0"/>
              <a:t>持久层框架：</a:t>
            </a:r>
            <a:r>
              <a:rPr lang="en-US" altLang="zh-CN" sz="4800" b="1" dirty="0" err="1"/>
              <a:t>Mybatis</a:t>
            </a:r>
            <a:r>
              <a:rPr lang="en-US" altLang="zh-CN" sz="4800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5409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87_TF45331398_Win32.potx" id="{223A0341-4853-4F7A-B01E-1FB1D40570B4}" vid="{8BBEF1B1-0376-4331-915B-47D56970974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通用演示文稿</Template>
  <TotalTime>136</TotalTime>
  <Words>855</Words>
  <Application>Microsoft Office PowerPoint</Application>
  <PresentationFormat>宽屏</PresentationFormat>
  <Paragraphs>124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-apple-system</vt:lpstr>
      <vt:lpstr>Microsoft YaHei UI</vt:lpstr>
      <vt:lpstr>Söhne</vt:lpstr>
      <vt:lpstr>Microsoft YaHei</vt:lpstr>
      <vt:lpstr>Arial</vt:lpstr>
      <vt:lpstr>Tenorite</vt:lpstr>
      <vt:lpstr>Office 主题</vt:lpstr>
      <vt:lpstr>简易校园论坛</vt:lpstr>
      <vt:lpstr>简介</vt:lpstr>
      <vt:lpstr>项目成员及分工</vt:lpstr>
      <vt:lpstr>项目简介</vt:lpstr>
      <vt:lpstr>PowerPoint 演示文稿</vt:lpstr>
      <vt:lpstr>主要功能</vt:lpstr>
      <vt:lpstr>主要技术栈</vt:lpstr>
      <vt:lpstr>PowerPoint 演示文稿</vt:lpstr>
      <vt:lpstr>PowerPoint 演示文稿</vt:lpstr>
      <vt:lpstr>部分框架依赖</vt:lpstr>
      <vt:lpstr>PowerPoint 演示文稿</vt:lpstr>
      <vt:lpstr>PowerPoint 演示文稿</vt:lpstr>
      <vt:lpstr>PowerPoint 演示文稿</vt:lpstr>
      <vt:lpstr>第三方登陆——OAuth 协议</vt:lpstr>
      <vt:lpstr>项目演示</vt:lpstr>
      <vt:lpstr>未来规划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简易校园论坛</dc:title>
  <dc:creator>daseinxx@outlook.com</dc:creator>
  <cp:lastModifiedBy>daseinxx@outlook.com</cp:lastModifiedBy>
  <cp:revision>1</cp:revision>
  <dcterms:created xsi:type="dcterms:W3CDTF">2023-06-24T04:08:37Z</dcterms:created>
  <dcterms:modified xsi:type="dcterms:W3CDTF">2023-06-24T06:24:56Z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