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notesSlides/notesSlide10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4"/>
  </p:notesMasterIdLst>
  <p:sldIdLst>
    <p:sldId id="476" r:id="rId3"/>
    <p:sldId id="402" r:id="rId4"/>
    <p:sldId id="486" r:id="rId5"/>
    <p:sldId id="477" r:id="rId6"/>
    <p:sldId id="478" r:id="rId7"/>
    <p:sldId id="484" r:id="rId8"/>
    <p:sldId id="479" r:id="rId9"/>
    <p:sldId id="480" r:id="rId10"/>
    <p:sldId id="487" r:id="rId11"/>
    <p:sldId id="481" r:id="rId12"/>
    <p:sldId id="483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js" initials="l" lastIdx="2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D1E0"/>
    <a:srgbClr val="33CFDF"/>
    <a:srgbClr val="32CFDE"/>
    <a:srgbClr val="FFFFFF"/>
    <a:srgbClr val="024282"/>
    <a:srgbClr val="23BED4"/>
    <a:srgbClr val="FF2020"/>
    <a:srgbClr val="0070C0"/>
    <a:srgbClr val="0836BF"/>
    <a:srgbClr val="3A6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86428" autoAdjust="0"/>
  </p:normalViewPr>
  <p:slideViewPr>
    <p:cSldViewPr snapToGrid="0">
      <p:cViewPr varScale="1">
        <p:scale>
          <a:sx n="82" d="100"/>
          <a:sy n="82" d="100"/>
        </p:scale>
        <p:origin x="5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908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72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EC765-D9A7-D225-E216-75D58AEAB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63A40-3651-69E0-821B-28D8E3B36D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1D987B-3532-06F0-9A4D-B280811F4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84BFB9-F922-E1EA-DA14-EA3A5462A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476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622D-6283-D68A-A6AA-85F43EDA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BE77D52-5E83-B31D-575F-0F985957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32D41B-455C-DBB3-DE75-BDF4A52BC3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not color </a:t>
            </a:r>
          </a:p>
          <a:p>
            <a:r>
              <a:rPr lang="en-US" altLang="zh-CN" dirty="0"/>
              <a:t>Entangled</a:t>
            </a:r>
          </a:p>
          <a:p>
            <a:r>
              <a:rPr lang="en-US" altLang="zh-CN" dirty="0"/>
              <a:t>3D</a:t>
            </a:r>
            <a:r>
              <a:rPr lang="zh-CN" altLang="en-US" dirty="0"/>
              <a:t>监督和</a:t>
            </a:r>
            <a:r>
              <a:rPr lang="en-US" altLang="zh-CN" dirty="0"/>
              <a:t>2D</a:t>
            </a:r>
            <a:r>
              <a:rPr lang="zh-CN" altLang="en-US" dirty="0"/>
              <a:t>监督不一样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95F2EC-D809-C7EB-2A63-7D39C808F5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9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247C-1792-51BA-7177-BB3B39F6C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30A761-86D0-C34C-F2ED-C9A056A3B7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27CF90-7FE6-48B5-760E-3264D8128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2F9F3E-824E-2319-E0DE-5FDBAAB20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299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7AAC-68DF-CFD6-0286-96AC7F920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97BA9FB-E64D-6582-DA5C-39237507A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B254C9-1EB5-5D27-B8D0-F5695048C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0D0EAE-2CB4-4280-E5B9-1FF4DA01E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698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9718-3407-D319-0B44-98EBBBBD1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13E164-5644-F4B2-6A5A-F8B0E1F39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841081-6127-EA84-A8FA-C90C05D8F4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6195E9-FD8E-2AD0-0A0E-0B32D29CD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88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5BDA0-4749-2299-C79E-BFC98073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CD1809-A555-7C96-2202-6937C46E6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498786E-603A-20CB-F996-B43C04FE3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98EAAD-BAE6-FE21-5B57-91D465B37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318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CFE96-26CD-8D14-B20C-6F6220A42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F4A235-2658-AE30-9786-30809CA3E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DA9E7-5994-FE9E-DBDA-AE52773FB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66B4A1-DB04-AFBC-523D-3533B4EFA7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88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746F5-A019-2F82-19D4-3354F4EA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FF4252-C026-F4A3-EF4A-526DEF9CB2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2455F5A-3E08-40BE-841A-0903591DA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C64AF9-469C-913F-C978-89F5CEBCD6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70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E47A1-455F-0909-ECB5-6AC8397B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18EF4A-7DDE-720B-5EB4-47DD40430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7C534A-4385-4C90-F34C-92ADA757B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24282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A4C117-01BC-5B6F-EE97-E1831A551E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31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2A16-BA93-4E6D-9F7B-774A5FEE083F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0DAEA-8AC0-4B05-A2CB-47E3EFC4FED2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F520A-313D-4090-AF6E-8EF43B5CA657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36A-FB7E-49E0-B806-79957086BDE2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0C5C-07D9-426B-87F9-314998C9E913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0D813-788A-4E6E-999B-34994589957D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57DB2-7AE0-44F0-831A-4AF5B4F1F935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6838-8195-406E-B421-202C93B3194B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E331-B637-4E08-8A10-111FE0505ECD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C1F8-6F3C-4FCA-940C-82D64833C599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891E-74C8-4B72-8EB6-97FD9F39082E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B03A-C79A-4F58-93A6-88DB5F1A72E0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BFE49-B2F8-47A3-87E3-D3B05AFA451A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B2474-1CB6-4731-BACC-AFE6CE09F5BA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9758D-390F-462C-B5F9-5C5658908B2D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3530-CDD7-48BB-AFAA-AC02EC6EE2B7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1BE6A-B0CF-4459-B6CF-03B1F55C030F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385A5-50A2-4391-92A8-76D87DB22E60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CFA96-5CAB-4B98-95B8-8E538EC49BAB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B75C-29C0-4612-B01E-AB9F47699503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F9D6F-B9E3-4532-A0F3-34D38D6BFF07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C7C7A-2B27-4568-A5DB-BDC63B04F521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1944A-667B-4542-945A-18257B025B43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CE15-B28F-4AA0-81D9-BA08D3DADA69}" type="datetime1">
              <a:rPr lang="zh-CN" altLang="en-US" smtClean="0"/>
              <a:t>2024/12/16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D0455-4629-457A-A2DD-292FDC76E2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>
        <p15:prstTrans prst="pageCurlDouble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/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Self-Introduction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BBB03A5-B9CF-2A4A-B967-743D4C77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54C407-E467-FB76-684A-B7BA7B20245F}"/>
              </a:ext>
            </a:extLst>
          </p:cNvPr>
          <p:cNvSpPr txBox="1"/>
          <p:nvPr/>
        </p:nvSpPr>
        <p:spPr>
          <a:xfrm>
            <a:off x="511342" y="1371600"/>
            <a:ext cx="9980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陈鸿远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吉林大学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大四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F1D5C2-598D-6F2A-CBA5-D5CD291C56DF}"/>
              </a:ext>
            </a:extLst>
          </p:cNvPr>
          <p:cNvSpPr txBox="1"/>
          <p:nvPr/>
        </p:nvSpPr>
        <p:spPr>
          <a:xfrm>
            <a:off x="511341" y="2430499"/>
            <a:ext cx="71604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本科做过一段时间动态人体重建，</a:t>
            </a:r>
            <a:b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现在在做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3D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生成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F8D9D4-18CD-65DE-0F96-C9CEAECB0D04}"/>
              </a:ext>
            </a:extLst>
          </p:cNvPr>
          <p:cNvSpPr txBox="1"/>
          <p:nvPr/>
        </p:nvSpPr>
        <p:spPr>
          <a:xfrm>
            <a:off x="511341" y="3859488"/>
            <a:ext cx="6056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下学期在西湖，欢迎大家来交流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30D7AE-00AE-464B-EBEE-1D62CA389CA3}"/>
              </a:ext>
            </a:extLst>
          </p:cNvPr>
          <p:cNvSpPr txBox="1"/>
          <p:nvPr/>
        </p:nvSpPr>
        <p:spPr>
          <a:xfrm>
            <a:off x="511341" y="4919145"/>
            <a:ext cx="78332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爱好：羽毛球，学滑雪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刚发现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4D416BF-12A1-638A-7D4D-8D91D7C3036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356" y="1602432"/>
            <a:ext cx="5104737" cy="38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9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4E228-9246-AE17-59E1-EBADC9527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>
            <a:extLst>
              <a:ext uri="{FF2B5EF4-FFF2-40B4-BE49-F238E27FC236}">
                <a16:creationId xmlns:a16="http://schemas.microsoft.com/office/drawing/2014/main" id="{237AFEA4-88B7-322A-C4D0-CBFDB8D0B7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To be continue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C86762-46B0-02EA-1F13-1904A5A7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0B18DCB-62EC-58F7-DCF1-5B3CEF9B0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9384" y="1516971"/>
            <a:ext cx="8346007" cy="42280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8F85BF0-E6AE-4850-8305-7C8891FE3154}"/>
              </a:ext>
            </a:extLst>
          </p:cNvPr>
          <p:cNvSpPr txBox="1"/>
          <p:nvPr/>
        </p:nvSpPr>
        <p:spPr>
          <a:xfrm>
            <a:off x="664348" y="1055306"/>
            <a:ext cx="103161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potential (semi-transparent image for inner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struture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958C88-B6F5-F167-C5CD-722A9CADACB1}"/>
              </a:ext>
            </a:extLst>
          </p:cNvPr>
          <p:cNvSpPr txBox="1"/>
          <p:nvPr/>
        </p:nvSpPr>
        <p:spPr>
          <a:xfrm>
            <a:off x="5144235" y="5618028"/>
            <a:ext cx="13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70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2B7DD-8FE9-4EFD-0F5A-C43F41A1E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>
            <a:extLst>
              <a:ext uri="{FF2B5EF4-FFF2-40B4-BE49-F238E27FC236}">
                <a16:creationId xmlns:a16="http://schemas.microsoft.com/office/drawing/2014/main" id="{8A6A8AA4-10ED-9559-7628-C8471369325E}"/>
              </a:ext>
            </a:extLst>
          </p:cNvPr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>
            <a:extLst>
              <a:ext uri="{FF2B5EF4-FFF2-40B4-BE49-F238E27FC236}">
                <a16:creationId xmlns:a16="http://schemas.microsoft.com/office/drawing/2014/main" id="{06014FBB-EB2D-DF11-EF19-C16521691B0C}"/>
              </a:ext>
            </a:extLst>
          </p:cNvPr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53998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4D24AE7-67C7-CBCF-2C05-6A5C48EFA865}"/>
              </a:ext>
            </a:extLst>
          </p:cNvPr>
          <p:cNvSpPr/>
          <p:nvPr/>
        </p:nvSpPr>
        <p:spPr>
          <a:xfrm>
            <a:off x="0" y="1792217"/>
            <a:ext cx="12192000" cy="2861362"/>
          </a:xfrm>
          <a:prstGeom prst="rect">
            <a:avLst/>
          </a:prstGeom>
          <a:solidFill>
            <a:srgbClr val="02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Q&amp;A</a:t>
            </a:r>
            <a:endParaRPr lang="zh-CN" altLang="en-US" sz="4800" dirty="0"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24" name="灯片编号占位符 23">
            <a:extLst>
              <a:ext uri="{FF2B5EF4-FFF2-40B4-BE49-F238E27FC236}">
                <a16:creationId xmlns:a16="http://schemas.microsoft.com/office/drawing/2014/main" id="{7B1A15F4-B89C-DCB8-7BF6-549EBDEFE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37B7A-7510-410A-AA53-45D600DA027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53998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1792217"/>
            <a:ext cx="12192000" cy="2861362"/>
          </a:xfrm>
          <a:prstGeom prst="rect">
            <a:avLst/>
          </a:prstGeom>
          <a:solidFill>
            <a:srgbClr val="0242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Towards </a:t>
            </a:r>
            <a:r>
              <a:rPr lang="en-US" altLang="zh-CN" sz="4800" b="1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Compact</a:t>
            </a:r>
            <a:r>
              <a:rPr lang="en-US" altLang="zh-CN" sz="4800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 and </a:t>
            </a:r>
            <a:r>
              <a:rPr lang="en-US" altLang="zh-CN" sz="4800" b="1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Efficient</a:t>
            </a:r>
            <a:r>
              <a:rPr lang="en-US" altLang="zh-CN" sz="4800" dirty="0">
                <a:latin typeface="Times New Roman" panose="02020603050405020304" pitchFamily="18" charset="0"/>
                <a:ea typeface="字魂105号-简雅黑" panose="00000500000000000000" pitchFamily="2" charset="-122"/>
                <a:cs typeface="Times New Roman" panose="02020603050405020304" pitchFamily="18" charset="0"/>
                <a:sym typeface="字魂105号-简雅黑" panose="00000500000000000000" pitchFamily="2" charset="-122"/>
              </a:rPr>
              <a:t> geometry representation with 3D native supervision </a:t>
            </a:r>
            <a:endParaRPr lang="zh-CN" altLang="en-US" sz="4800" dirty="0">
              <a:latin typeface="Times New Roman" panose="02020603050405020304" pitchFamily="18" charset="0"/>
              <a:ea typeface="字魂105号-简雅黑" panose="00000500000000000000" pitchFamily="2" charset="-122"/>
              <a:cs typeface="Times New Roman" panose="02020603050405020304" pitchFamily="18" charset="0"/>
              <a:sym typeface="字魂105号-简雅黑" panose="00000500000000000000" pitchFamily="2" charset="-122"/>
            </a:endParaRP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8537B7A-7510-410A-AA53-45D600DA027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9F2BB-247B-8482-6291-F1193F493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>
            <a:extLst>
              <a:ext uri="{FF2B5EF4-FFF2-40B4-BE49-F238E27FC236}">
                <a16:creationId xmlns:a16="http://schemas.microsoft.com/office/drawing/2014/main" id="{673141DA-7377-AE40-DB7A-4FC2BBDE51C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Task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EA5F8AF-A769-2B62-89DD-34CCB2D5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3CF3D3-108A-CDD3-972B-D36AF1038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957" y="1322739"/>
            <a:ext cx="1640388" cy="19238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9FB533-02F5-7C51-1D12-302BEBF575A5}"/>
              </a:ext>
            </a:extLst>
          </p:cNvPr>
          <p:cNvSpPr txBox="1"/>
          <p:nvPr/>
        </p:nvSpPr>
        <p:spPr>
          <a:xfrm>
            <a:off x="1110768" y="3356950"/>
            <a:ext cx="1059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2E20F4-BC03-C15B-3645-3FF7DECFF4DC}"/>
              </a:ext>
            </a:extLst>
          </p:cNvPr>
          <p:cNvSpPr txBox="1"/>
          <p:nvPr/>
        </p:nvSpPr>
        <p:spPr>
          <a:xfrm>
            <a:off x="1110768" y="1823223"/>
            <a:ext cx="2069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clouds: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7C444A-3654-27FC-3E62-E299AC81F1B2}"/>
              </a:ext>
            </a:extLst>
          </p:cNvPr>
          <p:cNvSpPr txBox="1"/>
          <p:nvPr/>
        </p:nvSpPr>
        <p:spPr>
          <a:xfrm>
            <a:off x="1110768" y="4429012"/>
            <a:ext cx="2528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EF34BF3-18BB-E368-D423-006A9D67B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8352" y="3818615"/>
            <a:ext cx="1767134" cy="216724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80CDB42-63E5-C63B-018E-D7C560310B88}"/>
              </a:ext>
            </a:extLst>
          </p:cNvPr>
          <p:cNvSpPr txBox="1"/>
          <p:nvPr/>
        </p:nvSpPr>
        <p:spPr>
          <a:xfrm>
            <a:off x="3222271" y="3380421"/>
            <a:ext cx="816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chair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4C228E-985F-7530-D669-647206BA9E67}"/>
              </a:ext>
            </a:extLst>
          </p:cNvPr>
          <p:cNvSpPr txBox="1"/>
          <p:nvPr/>
        </p:nvSpPr>
        <p:spPr>
          <a:xfrm>
            <a:off x="656549" y="1038001"/>
            <a:ext cx="3866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conditions:</a:t>
            </a:r>
            <a:endParaRPr lang="zh-CN" altLang="en-US" sz="2400" b="1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8A46CFD-9546-F597-9B79-3672275A4360}"/>
              </a:ext>
            </a:extLst>
          </p:cNvPr>
          <p:cNvSpPr/>
          <p:nvPr/>
        </p:nvSpPr>
        <p:spPr>
          <a:xfrm>
            <a:off x="5089919" y="3197785"/>
            <a:ext cx="2044932" cy="82693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3C0A1BB-0DC2-7184-30AD-BA73B5635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285" y="1555426"/>
            <a:ext cx="3055366" cy="37471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721D365-9727-593F-DCE0-DB58172A98C1}"/>
              </a:ext>
            </a:extLst>
          </p:cNvPr>
          <p:cNvSpPr txBox="1"/>
          <p:nvPr/>
        </p:nvSpPr>
        <p:spPr>
          <a:xfrm>
            <a:off x="8094431" y="5136964"/>
            <a:ext cx="158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assets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029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0204-3596-FF49-4C1F-1313BE69E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>
            <a:extLst>
              <a:ext uri="{FF2B5EF4-FFF2-40B4-BE49-F238E27FC236}">
                <a16:creationId xmlns:a16="http://schemas.microsoft.com/office/drawing/2014/main" id="{764B7DF9-A1EC-8616-F9EB-AAD025E3BC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Task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F02075-A3BC-4DEB-9283-5642975D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5B32E58-BCFA-D935-1D16-A050788E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468" y="1589926"/>
            <a:ext cx="8956596" cy="44753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2D1859B-BC56-D941-0876-39CE86A56B98}"/>
              </a:ext>
            </a:extLst>
          </p:cNvPr>
          <p:cNvSpPr txBox="1"/>
          <p:nvPr/>
        </p:nvSpPr>
        <p:spPr>
          <a:xfrm>
            <a:off x="3547795" y="1027176"/>
            <a:ext cx="3950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conditions in latent space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3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25B4B-ADFE-35E4-59CE-F370C4BEC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>
            <a:extLst>
              <a:ext uri="{FF2B5EF4-FFF2-40B4-BE49-F238E27FC236}">
                <a16:creationId xmlns:a16="http://schemas.microsoft.com/office/drawing/2014/main" id="{B073F9D5-091D-B193-630A-3CF08232163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Background 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946BC38-B8F9-F271-FE9F-C505735E9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F5FCAF8-812E-6517-8B9B-92A55CE369BD}"/>
              </a:ext>
            </a:extLst>
          </p:cNvPr>
          <p:cNvGrpSpPr/>
          <p:nvPr/>
        </p:nvGrpSpPr>
        <p:grpSpPr>
          <a:xfrm>
            <a:off x="949518" y="897670"/>
            <a:ext cx="9922797" cy="2277810"/>
            <a:chOff x="782541" y="4348536"/>
            <a:chExt cx="9922797" cy="2277810"/>
          </a:xfrm>
        </p:grpSpPr>
        <p:sp>
          <p:nvSpPr>
            <p:cNvPr id="7" name="流程图: 手动操作 6">
              <a:extLst>
                <a:ext uri="{FF2B5EF4-FFF2-40B4-BE49-F238E27FC236}">
                  <a16:creationId xmlns:a16="http://schemas.microsoft.com/office/drawing/2014/main" id="{CB062316-BDEE-D650-02A6-CDE10F780948}"/>
                </a:ext>
              </a:extLst>
            </p:cNvPr>
            <p:cNvSpPr/>
            <p:nvPr/>
          </p:nvSpPr>
          <p:spPr>
            <a:xfrm rot="16200000">
              <a:off x="3582495" y="5232284"/>
              <a:ext cx="1049572" cy="510313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576130C-3496-8BE0-3831-F944BB713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541" y="4348536"/>
              <a:ext cx="1857292" cy="2277810"/>
            </a:xfrm>
            <a:prstGeom prst="rect">
              <a:avLst/>
            </a:prstGeom>
          </p:spPr>
        </p:pic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91D5967E-61FF-9420-0EAA-C1F8DF0099D1}"/>
                </a:ext>
              </a:extLst>
            </p:cNvPr>
            <p:cNvSpPr/>
            <p:nvPr/>
          </p:nvSpPr>
          <p:spPr>
            <a:xfrm>
              <a:off x="2434749" y="5376122"/>
              <a:ext cx="1055733" cy="22263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手动操作 12">
              <a:extLst>
                <a:ext uri="{FF2B5EF4-FFF2-40B4-BE49-F238E27FC236}">
                  <a16:creationId xmlns:a16="http://schemas.microsoft.com/office/drawing/2014/main" id="{83779513-EECB-8779-1940-9D48C4B0468F}"/>
                </a:ext>
              </a:extLst>
            </p:cNvPr>
            <p:cNvSpPr/>
            <p:nvPr/>
          </p:nvSpPr>
          <p:spPr>
            <a:xfrm rot="5400000">
              <a:off x="6722576" y="5232284"/>
              <a:ext cx="1049572" cy="510313"/>
            </a:xfrm>
            <a:prstGeom prst="flowChartManualOperat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A064C12-A4F6-3EA4-C426-A7260C3A2BFA}"/>
                </a:ext>
              </a:extLst>
            </p:cNvPr>
            <p:cNvSpPr/>
            <p:nvPr/>
          </p:nvSpPr>
          <p:spPr>
            <a:xfrm>
              <a:off x="4509449" y="5376122"/>
              <a:ext cx="690348" cy="22263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AF4FE73B-5467-C53C-EE00-1A2D4F72F689}"/>
                </a:ext>
              </a:extLst>
            </p:cNvPr>
            <p:cNvSpPr/>
            <p:nvPr/>
          </p:nvSpPr>
          <p:spPr>
            <a:xfrm>
              <a:off x="6143545" y="5376122"/>
              <a:ext cx="690348" cy="22263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85E74BDE-5089-DBF6-B3A2-334EC3F28263}"/>
                </a:ext>
              </a:extLst>
            </p:cNvPr>
            <p:cNvSpPr/>
            <p:nvPr/>
          </p:nvSpPr>
          <p:spPr>
            <a:xfrm>
              <a:off x="7716328" y="5376122"/>
              <a:ext cx="1055733" cy="222636"/>
            </a:xfrm>
            <a:prstGeom prst="rightArrow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0242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C6ED905B-3C7A-F60B-BD40-C45954B43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48046" y="4348536"/>
              <a:ext cx="1857292" cy="227781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76F85C4-9206-403D-F221-0ED048DB0186}"/>
                </a:ext>
              </a:extLst>
            </p:cNvPr>
            <p:cNvSpPr txBox="1"/>
            <p:nvPr/>
          </p:nvSpPr>
          <p:spPr>
            <a:xfrm>
              <a:off x="5539571" y="5150029"/>
              <a:ext cx="602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4CA9F3D-A13A-1AB5-034A-666E9558DEE3}"/>
                </a:ext>
              </a:extLst>
            </p:cNvPr>
            <p:cNvSpPr txBox="1"/>
            <p:nvPr/>
          </p:nvSpPr>
          <p:spPr>
            <a:xfrm>
              <a:off x="3590366" y="5894685"/>
              <a:ext cx="1259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Encoder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25386D4-42FE-037A-1DB3-887B4174BD1A}"/>
                </a:ext>
              </a:extLst>
            </p:cNvPr>
            <p:cNvSpPr txBox="1"/>
            <p:nvPr/>
          </p:nvSpPr>
          <p:spPr>
            <a:xfrm>
              <a:off x="6677907" y="5929357"/>
              <a:ext cx="12599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4D72B0F-A52C-21F7-50BD-C29DD2828C69}"/>
              </a:ext>
            </a:extLst>
          </p:cNvPr>
          <p:cNvSpPr txBox="1"/>
          <p:nvPr/>
        </p:nvSpPr>
        <p:spPr>
          <a:xfrm>
            <a:off x="1167677" y="3321987"/>
            <a:ext cx="8898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Desired z: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5F25C9-3804-9525-995F-432BC44ED990}"/>
              </a:ext>
            </a:extLst>
          </p:cNvPr>
          <p:cNvSpPr txBox="1"/>
          <p:nvPr/>
        </p:nvSpPr>
        <p:spPr>
          <a:xfrm>
            <a:off x="866577" y="4652423"/>
            <a:ext cx="60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箭头: 圆角右 8">
            <a:extLst>
              <a:ext uri="{FF2B5EF4-FFF2-40B4-BE49-F238E27FC236}">
                <a16:creationId xmlns:a16="http://schemas.microsoft.com/office/drawing/2014/main" id="{540F6B17-315C-32C5-0A7D-83AB36D4463E}"/>
              </a:ext>
            </a:extLst>
          </p:cNvPr>
          <p:cNvSpPr/>
          <p:nvPr/>
        </p:nvSpPr>
        <p:spPr>
          <a:xfrm>
            <a:off x="983747" y="4315314"/>
            <a:ext cx="970059" cy="38166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圆角右 9">
            <a:extLst>
              <a:ext uri="{FF2B5EF4-FFF2-40B4-BE49-F238E27FC236}">
                <a16:creationId xmlns:a16="http://schemas.microsoft.com/office/drawing/2014/main" id="{173762C3-C83F-3E80-DB87-228D2BB774D1}"/>
              </a:ext>
            </a:extLst>
          </p:cNvPr>
          <p:cNvSpPr/>
          <p:nvPr/>
        </p:nvSpPr>
        <p:spPr>
          <a:xfrm rot="10800000" flipH="1">
            <a:off x="983748" y="5332836"/>
            <a:ext cx="970058" cy="38166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F208CAE-49B4-F9CA-2A20-254C4496C178}"/>
              </a:ext>
            </a:extLst>
          </p:cNvPr>
          <p:cNvSpPr txBox="1"/>
          <p:nvPr/>
        </p:nvSpPr>
        <p:spPr>
          <a:xfrm>
            <a:off x="2204609" y="4158133"/>
            <a:ext cx="68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vector set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(CLAY, 3Dshape2VecSet,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CraftsMan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2801971-DD51-E3FA-83C7-3D640B5E3104}"/>
              </a:ext>
            </a:extLst>
          </p:cNvPr>
          <p:cNvSpPr txBox="1"/>
          <p:nvPr/>
        </p:nvSpPr>
        <p:spPr>
          <a:xfrm>
            <a:off x="2204608" y="5364439"/>
            <a:ext cx="6810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Triplane latent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(LRM, Direct3D)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21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EB27D-7BB6-DEFA-DED6-35F680BB6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B03DCEEC-77DD-1301-9B52-3E2EAA4BE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1" y="4153871"/>
            <a:ext cx="8025517" cy="22180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8F3CCA3-60FB-CB38-FB27-7861C8B03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800" y="935181"/>
            <a:ext cx="7893800" cy="2717538"/>
          </a:xfrm>
          <a:prstGeom prst="rect">
            <a:avLst/>
          </a:prstGeom>
        </p:spPr>
      </p:pic>
      <p:sp>
        <p:nvSpPr>
          <p:cNvPr id="41" name="圆角矩形 6">
            <a:extLst>
              <a:ext uri="{FF2B5EF4-FFF2-40B4-BE49-F238E27FC236}">
                <a16:creationId xmlns:a16="http://schemas.microsoft.com/office/drawing/2014/main" id="{E87B5030-2C3C-5AE3-C910-B0F3C989258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Background 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4367AA4-92FE-5761-819E-6EA0D89C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26444CA-FD38-8D78-1EC4-01F00E6DC33A}"/>
              </a:ext>
            </a:extLst>
          </p:cNvPr>
          <p:cNvSpPr txBox="1"/>
          <p:nvPr/>
        </p:nvSpPr>
        <p:spPr>
          <a:xfrm>
            <a:off x="685801" y="721781"/>
            <a:ext cx="60946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1D vector set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B8855C-BADF-B2DF-CD7F-CB69CA681A9B}"/>
              </a:ext>
            </a:extLst>
          </p:cNvPr>
          <p:cNvSpPr txBox="1"/>
          <p:nvPr/>
        </p:nvSpPr>
        <p:spPr>
          <a:xfrm>
            <a:off x="632013" y="3652719"/>
            <a:ext cx="31946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Triplane latent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6B3E17-D4C4-B8C9-75FC-476742757B4E}"/>
              </a:ext>
            </a:extLst>
          </p:cNvPr>
          <p:cNvSpPr txBox="1"/>
          <p:nvPr/>
        </p:nvSpPr>
        <p:spPr>
          <a:xfrm>
            <a:off x="8386639" y="1687480"/>
            <a:ext cx="3429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latent generalized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D7E6BF-851C-FEAF-1BAD-7906386CE3AA}"/>
              </a:ext>
            </a:extLst>
          </p:cNvPr>
          <p:cNvSpPr txBox="1"/>
          <p:nvPr/>
        </p:nvSpPr>
        <p:spPr>
          <a:xfrm>
            <a:off x="4297018" y="3283387"/>
            <a:ext cx="13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Craftsman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A7908E-A2BD-5A0F-331E-A52088DD5518}"/>
              </a:ext>
            </a:extLst>
          </p:cNvPr>
          <p:cNvSpPr txBox="1"/>
          <p:nvPr/>
        </p:nvSpPr>
        <p:spPr>
          <a:xfrm>
            <a:off x="8386638" y="4173537"/>
            <a:ext cx="3805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Weakness: 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Triplane from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</a:t>
            </a:r>
          </a:p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Strength: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interpolation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efficient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81AFD6-7CD2-92E8-9A64-3E250148E992}"/>
              </a:ext>
            </a:extLst>
          </p:cNvPr>
          <p:cNvSpPr txBox="1"/>
          <p:nvPr/>
        </p:nvSpPr>
        <p:spPr>
          <a:xfrm>
            <a:off x="4297018" y="6352143"/>
            <a:ext cx="13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14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669E5-D3FC-B5E6-3AF6-F4319200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DDDD73E-22F7-2407-4A76-BEBE6BDAD41F}"/>
              </a:ext>
            </a:extLst>
          </p:cNvPr>
          <p:cNvGrpSpPr/>
          <p:nvPr/>
        </p:nvGrpSpPr>
        <p:grpSpPr>
          <a:xfrm>
            <a:off x="3015661" y="1409604"/>
            <a:ext cx="5291739" cy="2516391"/>
            <a:chOff x="517391" y="1409604"/>
            <a:chExt cx="5291739" cy="251639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86F69A3-01DA-1CA4-FC9C-02F4730BC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391" y="1409604"/>
              <a:ext cx="5068901" cy="2516391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4EB9D01-FA60-44F9-44D6-CBE564E199B1}"/>
                </a:ext>
              </a:extLst>
            </p:cNvPr>
            <p:cNvSpPr/>
            <p:nvPr/>
          </p:nvSpPr>
          <p:spPr>
            <a:xfrm>
              <a:off x="5332720" y="2436966"/>
              <a:ext cx="4764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圆角矩形 6">
            <a:extLst>
              <a:ext uri="{FF2B5EF4-FFF2-40B4-BE49-F238E27FC236}">
                <a16:creationId xmlns:a16="http://schemas.microsoft.com/office/drawing/2014/main" id="{8C6A7FF6-D610-7B68-93B6-121487BF9B3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Motivation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41DB86-D65B-478C-3AC6-006B3D48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B12AA8-A40C-22AA-44F6-C8F809B3C997}"/>
              </a:ext>
            </a:extLst>
          </p:cNvPr>
          <p:cNvSpPr txBox="1"/>
          <p:nvPr/>
        </p:nvSpPr>
        <p:spPr>
          <a:xfrm>
            <a:off x="447595" y="947939"/>
            <a:ext cx="116624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Learnable tokens need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channels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(768) to query information in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points clouds 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0427BED-DE47-784F-A4BC-B1413EA4C898}"/>
              </a:ext>
            </a:extLst>
          </p:cNvPr>
          <p:cNvSpPr txBox="1"/>
          <p:nvPr/>
        </p:nvSpPr>
        <p:spPr>
          <a:xfrm>
            <a:off x="472248" y="3990523"/>
            <a:ext cx="1127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in slow and expensive training 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donzens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A100 for several days)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4EB58F3-5704-3AB3-9C5F-C3895D1A2A17}"/>
              </a:ext>
            </a:extLst>
          </p:cNvPr>
          <p:cNvSpPr txBox="1"/>
          <p:nvPr/>
        </p:nvSpPr>
        <p:spPr>
          <a:xfrm>
            <a:off x="472248" y="5082415"/>
            <a:ext cx="31546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More compact latent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58B6B4-6B5D-9178-5575-8C04C92A72B7}"/>
              </a:ext>
            </a:extLst>
          </p:cNvPr>
          <p:cNvSpPr txBox="1"/>
          <p:nvPr/>
        </p:nvSpPr>
        <p:spPr>
          <a:xfrm>
            <a:off x="5433188" y="3658028"/>
            <a:ext cx="13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Direct3D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7324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71A01-5563-A40A-AC46-94F58FD77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64E453B8-5C42-1870-D2B8-B828F086C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258" y="1225019"/>
            <a:ext cx="2481211" cy="24961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45A2279-ABDB-D01C-B789-53CFFBA35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70" y="4287892"/>
            <a:ext cx="10173660" cy="2013730"/>
          </a:xfrm>
          <a:prstGeom prst="rect">
            <a:avLst/>
          </a:prstGeom>
        </p:spPr>
      </p:pic>
      <p:sp>
        <p:nvSpPr>
          <p:cNvPr id="41" name="圆角矩形 6">
            <a:extLst>
              <a:ext uri="{FF2B5EF4-FFF2-40B4-BE49-F238E27FC236}">
                <a16:creationId xmlns:a16="http://schemas.microsoft.com/office/drawing/2014/main" id="{E8D47CA7-8BB2-001C-0E59-EC04722F0D3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Motivation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3BBE18-F3A2-5E65-CC14-86B57D12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BE67C0B-4735-731A-4C9C-DB4BE5D4A602}"/>
              </a:ext>
            </a:extLst>
          </p:cNvPr>
          <p:cNvSpPr txBox="1"/>
          <p:nvPr/>
        </p:nvSpPr>
        <p:spPr>
          <a:xfrm>
            <a:off x="748872" y="859466"/>
            <a:ext cx="4691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Triplane from 2D normal images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82742E6-FCA6-D65F-D5E8-9DFE4A45F159}"/>
              </a:ext>
            </a:extLst>
          </p:cNvPr>
          <p:cNvSpPr txBox="1"/>
          <p:nvPr/>
        </p:nvSpPr>
        <p:spPr>
          <a:xfrm>
            <a:off x="710453" y="3771499"/>
            <a:ext cx="6592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Pretrain model for converge and compression 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E07E688-3D13-7E5C-FA57-4A5F692D7628}"/>
              </a:ext>
            </a:extLst>
          </p:cNvPr>
          <p:cNvSpPr txBox="1"/>
          <p:nvPr/>
        </p:nvSpPr>
        <p:spPr>
          <a:xfrm>
            <a:off x="4988580" y="6140041"/>
            <a:ext cx="13563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DC-AE</a:t>
            </a:r>
            <a:endParaRPr lang="zh-CN" altLang="en-US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3E3774CE-9077-25DA-0409-BDF2A8933E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68C746-ECE9-59C4-6503-0F1CFC8D6F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58" y="1779745"/>
            <a:ext cx="1914666" cy="1264470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42351871-9AC1-3DC0-B1CC-6E9FEEC324A3}"/>
              </a:ext>
            </a:extLst>
          </p:cNvPr>
          <p:cNvSpPr/>
          <p:nvPr/>
        </p:nvSpPr>
        <p:spPr>
          <a:xfrm>
            <a:off x="2598964" y="2259106"/>
            <a:ext cx="613163" cy="322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AC612955-DBDA-5A35-3609-F1481321FA55}"/>
              </a:ext>
            </a:extLst>
          </p:cNvPr>
          <p:cNvSpPr/>
          <p:nvPr/>
        </p:nvSpPr>
        <p:spPr>
          <a:xfrm>
            <a:off x="6099040" y="2259105"/>
            <a:ext cx="613163" cy="322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流程图: 手动操作 14">
            <a:extLst>
              <a:ext uri="{FF2B5EF4-FFF2-40B4-BE49-F238E27FC236}">
                <a16:creationId xmlns:a16="http://schemas.microsoft.com/office/drawing/2014/main" id="{A0F3550D-D8A2-0779-9C59-79ED6076D78C}"/>
              </a:ext>
            </a:extLst>
          </p:cNvPr>
          <p:cNvSpPr/>
          <p:nvPr/>
        </p:nvSpPr>
        <p:spPr>
          <a:xfrm rot="16200000">
            <a:off x="6561831" y="2176237"/>
            <a:ext cx="1049572" cy="510313"/>
          </a:xfrm>
          <a:prstGeom prst="flowChartManualOperati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242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流程图: 手动操作 15">
            <a:extLst>
              <a:ext uri="{FF2B5EF4-FFF2-40B4-BE49-F238E27FC236}">
                <a16:creationId xmlns:a16="http://schemas.microsoft.com/office/drawing/2014/main" id="{2A53B166-5B6E-6C45-96ED-410E5106405A}"/>
              </a:ext>
            </a:extLst>
          </p:cNvPr>
          <p:cNvSpPr/>
          <p:nvPr/>
        </p:nvSpPr>
        <p:spPr>
          <a:xfrm rot="5400000">
            <a:off x="9463708" y="2176237"/>
            <a:ext cx="1049572" cy="510313"/>
          </a:xfrm>
          <a:prstGeom prst="flowChartManualOperatio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242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F6064BC7-42F9-C656-706F-486AA0DDFD01}"/>
              </a:ext>
            </a:extLst>
          </p:cNvPr>
          <p:cNvSpPr/>
          <p:nvPr/>
        </p:nvSpPr>
        <p:spPr>
          <a:xfrm>
            <a:off x="7488785" y="2320075"/>
            <a:ext cx="690348" cy="22263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242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166D1040-A12E-C6BF-4E59-9C261A00BB59}"/>
              </a:ext>
            </a:extLst>
          </p:cNvPr>
          <p:cNvSpPr/>
          <p:nvPr/>
        </p:nvSpPr>
        <p:spPr>
          <a:xfrm>
            <a:off x="8884677" y="2320075"/>
            <a:ext cx="690348" cy="222636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rgbClr val="0242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6BBD23-F879-3163-EDA2-6892AB9FD8BB}"/>
              </a:ext>
            </a:extLst>
          </p:cNvPr>
          <p:cNvSpPr txBox="1"/>
          <p:nvPr/>
        </p:nvSpPr>
        <p:spPr>
          <a:xfrm>
            <a:off x="8403647" y="2093982"/>
            <a:ext cx="602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BC099DD-40C7-CCC6-8B06-F43F783C99FA}"/>
              </a:ext>
            </a:extLst>
          </p:cNvPr>
          <p:cNvSpPr txBox="1"/>
          <p:nvPr/>
        </p:nvSpPr>
        <p:spPr>
          <a:xfrm>
            <a:off x="8020131" y="2654871"/>
            <a:ext cx="1254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047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78076-31B9-B092-EDDB-E22C9FD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圆角矩形 6">
            <a:extLst>
              <a:ext uri="{FF2B5EF4-FFF2-40B4-BE49-F238E27FC236}">
                <a16:creationId xmlns:a16="http://schemas.microsoft.com/office/drawing/2014/main" id="{71827B5B-9724-790D-8479-EE0887A6209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07682" y="240850"/>
            <a:ext cx="8540364" cy="510313"/>
          </a:xfrm>
          <a:prstGeom prst="roundRect">
            <a:avLst>
              <a:gd name="adj" fmla="val 37046"/>
            </a:avLst>
          </a:prstGeom>
          <a:gradFill>
            <a:gsLst>
              <a:gs pos="53000">
                <a:srgbClr val="024282"/>
              </a:gs>
              <a:gs pos="95000">
                <a:srgbClr val="024282">
                  <a:alpha val="0"/>
                </a:srgbClr>
              </a:gs>
              <a:gs pos="0">
                <a:srgbClr val="024282"/>
              </a:gs>
            </a:gsLst>
            <a:lin ang="20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kern="0" dirty="0">
                <a:solidFill>
                  <a:prstClr val="white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Methods</a:t>
            </a:r>
            <a:endParaRPr lang="zh-CN" altLang="en-US" sz="2800" kern="0" dirty="0">
              <a:solidFill>
                <a:prstClr val="white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E81417-B054-2583-43ED-0107E79F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EDCAE1-2CE9-2FA0-E2B1-163D00E5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831" y="1267342"/>
            <a:ext cx="8898753" cy="37665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F50771C-2745-2567-4160-D0F343F5AEA6}"/>
              </a:ext>
            </a:extLst>
          </p:cNvPr>
          <p:cNvSpPr txBox="1"/>
          <p:nvPr/>
        </p:nvSpPr>
        <p:spPr>
          <a:xfrm>
            <a:off x="748873" y="859466"/>
            <a:ext cx="37001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F0F116-8E09-30B7-982B-456CF19CC491}"/>
              </a:ext>
            </a:extLst>
          </p:cNvPr>
          <p:cNvSpPr txBox="1"/>
          <p:nvPr/>
        </p:nvSpPr>
        <p:spPr>
          <a:xfrm>
            <a:off x="748872" y="5319284"/>
            <a:ext cx="8540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512-Byte latent with shape (8,8,3,64) i.e. 192 tokens 64 channels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16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8F71E22A-A127-440C-9009-65AE8CB2A96D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MK7pko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wrumSg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DCu6ZKa+E74LwCAABaCgAAIQAAAHVuaXZlcnNhbC9mbGFzaF9za2luX3NldHRpbmdzLnhtbJVWbU/bMBD+vl9Rdd8Jey2TTCUonYTEBhqI705yTaw6dmQ7Zf338yux26TNckLCd8/jO98bILklbPlhNkMFp1w8g1KEVdJogm5Gyut53inF2UXBmQKmLhgXDabz5cef9kOZRZ5j8R2IqZwNLqB3s7DfFIr38W1hZIxQ8KbFbP/AK36R42JbCd6x8mxo9b4FQQnbauTlj8VqPeqAEqnuFTRJTOsrI9MorQApwYT0fW3kLIviHGjwdGm/iZze1enXH9B2RBJlaTefjIzRWlxBmuSrGyPjeKZvT6uyMHKaoOCv0tAvn42MQineg0gvv/tqZJTB2679nx5pBa9MQlPO6SK+cyjHpR4/E9WlkbME8yDj6GwVfHrsW+8ikP81nntkxlVw+mTyerAQTNFzCkslOkBZODmbrPnbY6f0fMByg6nUgFjVg5500E+4k+GaVNfj/sAbYWUE8ooe8cpp18DKxRsBU32PX61u7aqI43vXRQEK2HllFGGv7JG/dVqPkJGyRz5TUsIjo/sj+KHFcUKJb7Ev5unsayswrI8hX+EUrMbTgxlcGbn2ioBpeAlLsw70ssaKcPZCGjDFQ5k1uciyo9AQwztSWcYvg8v39k0SZQcG33DD7YUUURSGus6Gqnd1HLk5pj3pa5o2pfvT0D/RnWdKb/LrOVYKF3WjXyvnM8/To6KdzLNhhk8OiHu24RHH+h4jNVhsQbxwTqe6YVyBnHo9dwM2BkdZlAOUDScZ+UuGss+6Jgex1kUjEJon1TlcTaqa6h/1SuANymD0ZRmxOqqq9X0Mk/fmjBS+BQCLog4N4A7O0nRUEQo7CAsgUtgXjz0NSd2jY+12ox5go+I94TUHHRkBopb0+6JvlRiXGgYIrzquYYazTGh7hXNpn5bMf1jF/RglyznsNNN8sXun8M2U3KztxznUSvM/5T9QSwMEFAACAAgAwrumSi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wrumSjv7U0+dAQAAJAYAAB8AAAB1bml2ZXJzYWwvaHRtbF9za2luX3NldHRpbmdzLmpzjZRNb4MwDIbv/RUou05V99ltt2rtpEk9TFpv0w6BuhQ1xFEIrKzqfx9OvwiEtfGFvDx6HRviTS+oFotY8BJs7LPdf7h7qwFpRudw7eqiQ09JZ0pDBtJwk6CcJSmIRAJrkMXB4ShvT4TPn0nrHZafIplDVvNjSG8WXGR1XHkstEfLPFrh0X482tqX+NepbF/VrqJat8PcGJT9CKWpWtWXqFNuGXb1Zle9wAaMBegz6IJH4JgO7eoiT44PQ4o6F2GquCynGGM/5NEq1pjLeVf+ZalAVx98tQMGz8PXiWMnksy8G0ibiSdPFN0k/VQZ7PM+Tii8sOAhiJrvwK5/UMe4XVCDLpIsMQd6dENRpxWPodWlpxGFi8nKq9XNIUWbM7A2O+LulsIhBC9Bt6zG9xQOiCpXF3xApTGmjrTQds+PqEA+T2S8Tz2g8HJ0WLLt6t6pUHv8MXOuEDau0NJ3+9KuyXHBtTfem5s10k59aYVPlD4RPYmVDyyOonMc0xwktP8KGDeGR8u0mg/VbKz6wPUK9AxRVOf/PjNam6l62z9QSwMEFAACAAgAwrumSj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wrumSg4UM7x8AAAAfQAAABwAAAB1bml2ZXJzYWwvbG9jYWxfc2V0dGluZ3MueG1ss7GvyM1RKEstKs7Mz7NVMtQzUFJIzUvOT8nMS7dVCg1x07VQUiguScxLSczJz0u1VcrLV1Kwt+OyyclPTswJTi0pASosVijISaxMLQpJzQUySlL9EnOBKp/tmfJ8ya5n09qfr9ivoJGcX1CpqaCr4As0Oi0zNUVJ344LAF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Cu6ZKrQ33vhkJAAALJQAAKQAAAHVuaXZlcnNhbC9za2luX2N1c3RvbWl6YXRpb25fc2V0dGluZ3MueG1stVrrbuO4Ff7fpyAcLLAFivgiXwuPCl3oRBhH9lqaZKZFYSg2EwuRRVeiPZOFf/RfX6DoExSL/mkfYFGg71Kgu32MHlKSLSmyI81MzUkwOuR3zuG5knKG4ZPra9uQ0bX7vcNc6luEMdd/DOVfIDRcUI8G04CEhAlCloR8Z03e1P7z9x/++48fG80aCpnjL51g+ab24HghqUWQBIRcmLjfMkb9ywX1GfHZpU+DtePV0M7xtsBqJD61+utAuiNBBdiDsyB5YT2dj1dRGUkDjY9CzIKuN47/PKaP9PLeWTw9BnTrLw9Iqc1HIXL1vCGB5/pPZTbkuSEzGFkXKCf1+CiB2oD7QnLUrYv5OA/0nHvilTZ7DpYXWB65c0OXpZBqm49C5MZ5JEWWPyMMHAYyiryF+TiDYeQTO6zGKh/Fqz3nmQRV1aKb7aZiEG0C+sitXARrDfg4D/Oos4S8P2D6Gh/nMXxzXFyZPWUMprf4SNYN66miIupOPV94IkZ3rr+kHw3/gcbApOBofDaUGyhSAPV7Sl/vwxPESgv12riF+0jHHQ3mBpI+kDSY01tNbVjPsYj4BmQBRaaY67CemX0JMPyQBMzwl+STLGVXp6eyO7gKwPywLpS7bT72idS93uYDtZudXgfvW4okSV2kdfSm3tj3eoOe0kS40e40pL3ab0ktCTU7neagu2/2Wh0JnkaDLnBp40EXtXvtdkvft3AL0EhRVL2l7XvSoNlUQBruD7T9aKT2Gg3UbDaltr7vdKWR2kCwWgIeitTnBpR0SZW6e0VVmn0JjbSROmrvsY67Wgf1W7jbaOzbqio1GkfjHneXNteRWno7iTlfYVjogsLZY7Rlg2u42AYBLLbJGqKcEXTvhMQU/e6nf/7557/++NNf/vTz3/6Fvl3QzfMvo0gGDG+kCeTQMTPUQ2rw5ikX8BrWxUwmg9JNuWRLlS+i+Il3VwYpinsFXLqpyhc98SkLi2VBTMM4BzrRVsuoeeyr8kVj0NPwWUEFjVW+wH0+ysOSRidfRD21FDLVWkFR8amAO4p83SInmqt8oTT5OAfNd1f5oq/wcR6Ta6+gY4+P10GiXcgXEi8BrbPLXzRY+SIqmWdR+Q5bxnpFLbaMo1/0WNCwwUcp0KHJlvFSbDaxfz23MH7M15LhGqSAc9PFJSYJllN1rk1upor5YT6eXE3mqnFVk7UoKxFPy29b3f6nZqcLlSvGleRk3SjjcZYXEsw6jXK8THs2Gc+BIR7PTfzersn8d2Xo5J09Nkxck+P/VGYwneHbmsx/l4G+m82wac+tsaHjuWHNzYkt7DLGNtZr8ge6RStnRxCjaOeSj4itCILy7AYEhZ67FBO8ZLv+lpSQp09uFMOcz7BlzwzNNiZmTbZoEDz/SnB2tmwFwbNyQrR0Q+feI0shFkJEzPPyAtLF3RDBP7ZyYSVdO65/WUb6TLkzzKu5PZmMrTk29YRSk7G/RHrgcEnVGc0UC8+ARwBtOfg8+FxEn+CAFM+rzOTauLoew4/NFbl2H1ce/LDP0GaKwSVT4pcAQuDgGUSdZd1NZjq3IQhEDto4YfiRBstM0KRdV4K3YWoTCE3NTvG3OZuENzje9RcQOmTBSvC7wZalXOG5OnkPMQ65OakImryFlHxbEfQBW5BD2CoBM5Vb40rhGcHTMEmQJAcXDo937xk5iwXguDV3Lt2GQOEWhjQR2RheVpZk4e/egSMNZXwi2yPGYGzx9OjuCKgSLKHNlZAFZUjDOo+u794Zv52PFGOM9TmEmz65m9uiSnKha+cZ+ZQhZ7lz/AWcb8nC2UImPMPc0l2KOe55ocIftu73yGFx/fkmLl2mjt9/8xkqZQpegWZwXgZhcEzZsNekc7PFO/hMRXisn9SijAE+WwVLw6YyMyZfx0Whu956UZX+Go46KFfVWa/q8eX2Ku+2/4MyVlSCVQMqmurSSiAMnZi3HGieXiWgYY5A3DSq51Dw+S21EgNzEvMwKfoCNrdguYwit2DRaizusGoZNhy27sg9v32UAItcjbxW7G9+R/QIXNIPqXpPHiiclzzi7KKDDPQu4f4yXk4dlTKtxTbsMShuAs/HKKiAq+eu+R2qHNt3NzgxRdQNMvu5o1tvKbLbc59ERwA7b9fk5TnsIaBrQfWcMInrqCn95gsVibY4i+ROqx0gDgla2lep/Pwij1lYmWnXc00xNcxvFDyfvfI4yA5uk7FtzceKyjlAmqwdtlhBF37g97zyvKIbgY5HCvCLN28RJ1is/v3HH8qzyekTUVFM/XVVPpD8vGriA7/fmZSR8Pcl+NiKmoWKh5LA+EKVQMvfr2wDAvSrXFmcqC2t6Zq/4iolGlIgdqNi24p2fQNZYomkoNsAzoIVmdwos7dQ+MRZvybfOMETFE6bUq8qI2F5Hpussg7HK+6Wea5PKsK/uBPxzdvGdK7ourj7Q4567uIpar9LuMDEr/mQRx+r8NOuFROqc44lWbqsOk/R3JKqBSUhej4WhF1hrzsQji9UPAdqOMu8n/FZQL0pf7P18lUuLOAv4iCMZRbwK33ylF4RrujH2Hey+HJ1WE+T8kunoMOUHxZjlllafvWM584yzTem5BfeUg/6ghZtJ8U6S8+jNE0Vb37TAg60F5rDNSueSql+JObXm+QTe7E+Rcyvt3hPmcC97qVO+ak0NHkdpzpBml7Gd7CG+KJKxWuSp+warsGYv5YNUxuJCdmVa7oksuiNtrsmcTpzWlrh+gmNh/7h+HLDMffPYtsh/9ohM3EM3/r5+B0yl3nkdHCLfUAKpk0tnosyIF5TlALR1wd5Y0RUxJ435E0NLiLOYsUrfVhDMY83NW7O43eSRbhNUs94OUshoz9jOAtdi3ouynklkT6v4tVE0SjZz4OG9Rd2GtbPeWgYsz3tQH+7vicBhhhwocrFHsoS08tXyauwW3EizeFOzKYZsBXw9uGOlGRCipAJLHGsSrIlekjPw9mSuR7ZkaRUpQgp45zf/zCE7Dgf3AobkweWDu+YUjkL4lp3jMVsDUzRT6LEjSwtJDdTMemYcx+K3RdUq6T5HHUsaEdJmebhnq7QlOW8Xi8QBWtPWX9YT7dZqFEvvmXN0wAK/E7+vdP/AFBLAwQUAAIACADCu6ZKiMVOUf4OAADYGQAAFwAAAHVuaXZlcnNhbC91bml2ZXJzYWwucG5n7VlpV1NX245atbVV2lpAgZAqWhxBUURAiANDtQJGQlGGpDhUiYQIGIZgiLaPRURIFSsFxCh5gQwYBkMCgRALD6YWgcbkJEAMqSgICSEgGQjJgefg8/6A99v7xQ/7OmufddZ9XWvve1/3fdbOOxYeunKF0woYDLby8LdBx2GwxQA0vv94GfSmuDgbDj0WpR0PPQjj9LiMQZOPzh0IOwCD1VM/tSUsheafXPz2ZBoM5rBxYSw6fHzDJAy2Fn846AA6E6NTEfJPD4PiFEQk4ordk5alBOPdgwQ06vOYh9ccVlQMfm5/58XSfocDyhfH7W25D67fWH/juMONGsqvnG0OgoOb8Qpkt97cPdGISWu9ffidb395CRmeuXOXu7uvb8mbN+Vbz3n5bPtGKpoz1nY2p711QFBsU0Mddsi4e75pkHxONuLy5B8Nt5CgQdp57VNHD8V05dgRNAU0KrqWhjhC2l3QV+NXxkt/Y3AkY5J2GOzJCe9LYV0Mziut5CA0I9Eoc5ZKBuf1oZBPoa9zW14NdeZ3rIbBrnS/PEYz7fRbBIP13WQsg1359QN8gA/wAT7AB/gAH+ADfID/T/h7JTbHMjzUfg1qXJ8UJs+MlBEc5i29FKh3hefhYLCP/w+gcwEIbZaRIcOYNH854vLFFLMqA+ErmgVqHSICLW+GaimgdnJ2CSxJm+/ZdsIGRcekP2UgCwVY25BjlxbDGg5R7j2uBG3TvVhf/WgD9WfBRCOcjj+q+wqwZ9O3ktD4tOpFsDWWN0URDubBbH2ddyEbJ5DwTFsYVM3XGg4uG9cSomxhP6ILJo7Rt2bcAdgNEt7/TLRO97yyManIucypxzRw3H+aMl2m3pYsNMorBTUxyYLPpjWEaUfs5am/bKJ5UL88xxHMIo1Zsom0NWCP1qZrmHtXLIorEeFUkWX3KDQz31fdyXKvdYrKHP4tmjdggV/THtPfBooAFzc//BlmiLiHhkTGIeqwANJ4wiUghNrSMQjU3lJJLIUtzR0kLSOQ4zN+L/cqen/Uncv6bLXz/UBjNRJMZNKii1OkYT7b34qmnjp3PWGNjhUnYIix6svT3dHJ07NtOXbEGNBjokXfNmwLdc06kzgxHRH1MvwtcFZGZntUtzdvf5ysKrs3j1OpTRYPeZW/iH4RvkUT+pZ2KICpKLKeFz7JkeX3FznJhus61o2scdnLwokCB0bir2vg6Hvo3XgnwN5XCmP9w3ySiIwelaWCXs/ZOedAPEbNr6tRJ5Zht8RoLxSM8PYPDtvYso9Tl05eygm+iPwpbiq2ixObQcaaabM5gKX2KajDteZH0TvpRJ/QV353yEiLfJPtPX1LEF08dDjlBLp3iqNG7VEktFeQlm+P2VOgkVx/g+6kMgZr9/ykzEl249mXS9WofGkgK8OXgqyNPrDP71+vnzoT9k2m5Y9FaTl6KwNDnMvB9IshsnFnHPcMd2JkU1zugOJmjw9fIrhqgYs7MHziCTTtzS3N8SXr0lxi3FlLyoKIneH5DVFbSFt+2dITUr2LukKV+Dsvi75pohjerTTZhGPvug2BUebyBpwKbDgLWKxZVoEoT/NdCCpef8Q2qxC5lnq0MCGCLOAVxl1ntzqUY2Z45OqUPuvehw8o4eQXO9V/JYsWs3bAl2ou9Uta8b1q2cP97JA8Mxywtv43GvjiO8/tIVLE3GSuftt/A8L5Ef7K3xhtZ4o6rPLmH1FCHLfql3+sFrsAw99Xp3WamGDjpsulKyb8TOmqhMXPq5P16S6pTP0FTPCEoS5vNovkcpk0V7XKOupZHW3ODczc2nbBEqVNRvqwe7BqxTuIGc4jMMTpncMLiX72mNxMH5Y3l6JU+mJSWjDxS9lZbvIPgXqheXCyPuPLPA1hI+XjnO4Kkl+jxRgkj0CQDZL3MqA1/M5/gshqr+7BPpSGrLZ+ETwSTW+xb7EvqZxrqlv6o3CGqY7aHomNrZPrmcIdA8M2N+Isq+6Rdf81Qnz4tTQydlrxqEUOFJZBe8hOocTyCQxHsaNHXJON0bY7jC64e9K+ofslKv4hZeR5yatE74KR3i+AtHFFiHbZSMoLpO409GO+1bL7cxR877YjW5K2XAmpBmyByaWShufVQ48XNxkoTxSrnjEsxsYCr+gmk6gY34ts8Gj6rnxQLqH61cYs5GqjaXrUFv16jodTH4s4SiOb+odDDaemevz129zSnP6uFZoG3hlu6KPoTWkhRMQsaEsXVk2X+VYIqgTwqi78aWitXA8HyV+TWRSF0EQAExt7N5P/regFvYQDYr5e+U463Qj2VZm+APD+Vh1OIYwXjeElbCkta6Rk2AzqotWKVj+8Snen1fkEzeQlgK9yY109WTPgIzvdVOU3flr1Z++lDS05nPIfKfc3sJTfZjLL8f6fVVblNJvSrH6/BREf8blMTFJNS5h87SPnPyvLH+NwCX2mPCnTlGVf3nhUee5m1UAu4J/kDZr4ooC6iT1XJKGj37zXcyF2oFWeiR9kKSuq/IT3l+BYOlyxhFe/1MLarBPHC1DoJY/X6Jxnr9Toq6t9jEFepbjdfNMn+OYNLDtlFt/IpSkVzHi6QD03l/eDgvzyvGr/j4YZldyQomq/6HRbZyAlqEyfNCZ1X0CarSJM56Uw0B+DRw4sH60yrQW8G//E2gOgpWrAi6jkKlMv9Q1+U9xYMCtMsqodgr135EvaHqbPeAOMSQMXo0TxEoGPJwLpJACirCBxtxOVMl2D7vrxXTE+v5a8lgbiSnnfIQlfUbbfjk1ydQAqTQiwrVEXGvs74TQNFa+ovzbngYq3/lk6YLorCSQWdQ3IebRl61mKvdmm8Xe/ywaRc1PUVw0Xhc4654HwiTpxSjnGX8W7PB8k8eeghEey2RmOdOKSkvihFFaV3x16ez33kHfVupPYsoG3gAxzhs+4H96YFBvhzD2fe4XbsT69v3Z8F0vJQ4/X3tCMycIJs8rTwKcF6Sfp0nRi31zOEbRdq1Eem0+bt73NR4CjofktEwLtFSVBRE7RyDanrFx9GE0tdLvnERkegzbj3lTe3xDqtsNtQYK0OsIOQVCuCWucT6TqckR9pwTtLdRXPM8a8kGy2pB7qxHDOjvwEJGruxDdfw6tMBvX03lEv/Xqu2P8+qMdzcIdzETg28uituYk6/L8CtLQlBiBfWrosEO22oYjAkx9p7v+4TQFZky8nPT6h7R7wId7606UW28kXnzS/x/JmPWmhldEQPJrI63XNaQGPP2o9BD2e3h+ILQRWdPdPrlUPl7G5cTPzrBvjTnIgTX4kgEEwMWheYn1A6vAE2b+Vu24P+uCEsfSxkYq1aaumheCuh4lL2O3k+jZWfyFskX961n+xPHndpSZjrN7zesC3nVh51LXKkJqXt1eSIpJvN/4s4dwn+jIzpnzJRtYWgEX9atDHV5TfOF/Zb3AXJHJ2gWqHPpwqHZZqtG3ky5+WYWLUXhIZy6oIuv7MMcIToCO/q1SJvpa/bSNLphvroIch1d9LVNbW4pD+Mab6qAU8UCw3Vme7L0cydtQyPj276uNzP1ZhuybUarnnu48Zq4sxuZkWW7c17OU5wx9fTIW+ZBynVwR5W8rVedOsE4vLmLc17jxaOp0k9TS3VYhMCiYqmTvgrtw6KwCFJlzwMieKKkgfW0nNnucv+iaA0Bn2unS+0LDdK0tTU4old29o3TSbmBMlz4K+R3pJmmXID6DCJlzMvgMEYzGfp9LthmgviF8L9I6/jjfEZOZMGaGfP2qVBNuAvUUStZnJqte1Ltz0iCN8Jxoer1qGS7Xh5SUhAPaHrpuxbNu/T7bjBS6Tut0vaVQliGFPufQxaSdKOkoN2ravBaotNPuKbjr/Mj591BhWgDpJb7iFEGVsEYX/3jMVqoYUeTUg/u84ZcY4IluAuVNUz45yHjeX9lqan8A7jtezddb8VCRPlsaxdd6pIPRw4ptLOVKL2HCrDNbViCjEaJzg4nwv3bCKzkPJn4e1/HVmKcZoud4voo3o9LnZPzgW8gRzBf+dBsMJjLFKYgedhXxQPxIoaZBk8dQexpNcIAYG1YtSYXOxXT/xg1UNsSfQuzD1/d452vYujoGhzL2UpxacIRaMQ5EYwPq4gqSFQjvwrvDo0yrftOmfgK6WGAbq3+OZ1nKbjaMu7H4jb0M16XEMPpZKHNG0uZslnIqKjB51afPtBtZ2sxZiYlwBI2FWpUFw+jYlA0aFXbb3FlUR5RwAMojplEWS+n+ZqfqnoExQSgePN+/UNO7pxK/Fl9ltBn4AcaDOC5Y9iVQDCA2m2izqNysVutEizqvwY8noGoQ8zPiLnfhWKpLWAWpkW0P5BW5Aso10PKrXWjxZFmeRjefPXSd0VZTONw2P2e1+ygNvvhFLpGcGkQhWf6wy6nL1DCrV/3LObSYgdleoIFaZMJMX5k0AZFy6SvOIbBzZvRy2hF1xUd7oqljRTlr/jS6Asb2RK5KuaBo653Z662Ju5FT/17ddejAXwbuctfMH1K6tvM/e11AP4yuvRtCPIxUE8vD1KX+KxQP27MvzTXL8nMlpKsgI+Lnvc8SyAGhxIBz4++mstxiQ4mzlgLFwYDPQ5ReUTSYF/wRpnKVPfNQiMbOUbuL4+saCBqkw+fi3sUbxT/RxZ17cPPHaHpfkss3mp1x4j2Fcl8ipFj3wGzcwO1CboClultmNB2BBz0s1/+g15i0uXjrHl6hJvUlpt7FtKLGF/Jxrzta0cbCgwImdZB9SxhZHb7Sczknw9jz9730tcFr4sNPFWuP+WslZ3VbQDenr9O+fJ1a1PEsXOP+8DnIUYejhLW3HpAZjjDlvrX3/TOSfU+BRTTbGQvTlXxUMWoIML98bIse6YWekzbYk2dRbnL3jTu2MnzI9RjP8Yi/0hXpMtNN3q76SLRPGrX9OV6BKvc7+qCieUgQiKtlosZX6JwkruV2sL0WXF2yDC7uPq+U+25WCrv8qWXXK5xgsM8BaKxegC8XQJAwNS+lzFvVr/IWLhagQoH0DDZGY8necTAY7ETtMkYxCoTOeu95bxgsiekkiCFBVRWwc/TEuHh8tnBToYt7f1ORHAlfcUoGETxl/cYuEZU75M8vCVwMHO0N/uUcFAl2ODg8iHPwh5/+A1BLAwQUAAIACADCu6ZK5sSYNVwAAABqAAAAGwAAAHVuaXZlcnNhbC91bml2ZXJzYWwucG5nLnhtbC2MSwqAIBQA90F3kHcA84NpoHmZJIV+WKjdPpFmN7MYbcu+oeTiHc7DAMUE7Nx3+oouBZdRqY1iSRqA3qaj+DWH5fEGJKGYcSmVqM27sPrHgGACT0xxrhQMdfkBUEsBAgAAFAACAAgAwrumSg5qJE5iBAAABREAAB0AAAAAAAAAAQAAAAAAAAAAAHVuaXZlcnNhbC9jb21tb25fbWVzc2FnZXMubG5nUEsBAgAAFAACAAgAwrumSgh+CyMpAwAAhgwAACcAAAAAAAAAAQAAAAAAnQQAAHVuaXZlcnNhbC9mbGFzaF9wdWJsaXNoaW5nX3NldHRpbmdzLnhtbFBLAQIAABQAAgAIAMK7pkpr4TvgvAIAAFoKAAAhAAAAAAAAAAEAAAAAAAsIAAB1bml2ZXJzYWwvZmxhc2hfc2tpbl9zZXR0aW5ncy54bWxQSwECAAAUAAIACADCu6ZKKpYPZ/4CAACXCwAAJgAAAAAAAAABAAAAAAAGCwAAdW5pdmVyc2FsL2h0bWxfcHVibGlzaGluZ19zZXR0aW5ncy54bWxQSwECAAAUAAIACADCu6ZKO/tTT50BAAAkBgAAHwAAAAAAAAABAAAAAABIDgAAdW5pdmVyc2FsL2h0bWxfc2tpbl9zZXR0aW5ncy5qc1BLAQIAABQAAgAIAMK7pko9PC/RwQAAAOUBAAAaAAAAAAAAAAEAAAAAACIQAAB1bml2ZXJzYWwvaTE4bl9wcmVzZXRzLnhtbFBLAQIAABQAAgAIAMK7pkoOFDO8fAAAAH0AAAAcAAAAAAAAAAEAAAAAABsRAAB1bml2ZXJzYWwvbG9jYWxfc2V0dGluZ3MueG1sUEsBAgAAFAACAAgARJRXRyO0Tvv7AgAAsAgAABQAAAAAAAAAAQAAAAAA0REAAHVuaXZlcnNhbC9wbGF5ZXIueG1sUEsBAgAAFAACAAgAwrumSq0N974ZCQAACyUAACkAAAAAAAAAAQAAAAAA/hQAAHVuaXZlcnNhbC9za2luX2N1c3RvbWl6YXRpb25fc2V0dGluZ3MueG1sUEsBAgAAFAACAAgAwrumSojFTlH+DgAA2BkAABcAAAAAAAAAAAAAAAAAXh4AAHVuaXZlcnNhbC91bml2ZXJzYWwucG5nUEsBAgAAFAACAAgAwrumSubEmDVcAAAAagAAABsAAAAAAAAAAQAAAAAAkS0AAHVuaXZlcnNhbC91bml2ZXJzYWwucG5nLnhtbFBLBQYAAAAACwALAEkDAAAmLgAAAAA="/>
  <p:tag name="ISPRING_PRESENTATION_TITLE" val="蓝色简约毕业论文答辩PPT模板"/>
  <p:tag name="KSO_WPP_MARK_KEY" val="d7e15678-5b4a-41ed-b980-017d56213fda"/>
  <p:tag name="COMMONDATA" val="eyJoZGlkIjoiYWRkNDQ3NjAzMzYyZWFhZWUxYjM5ZWM2MDkzNTE5YW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4253</TotalTime>
  <Words>259</Words>
  <Application>Microsoft Office PowerPoint</Application>
  <PresentationFormat>宽屏</PresentationFormat>
  <Paragraphs>79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华文中宋</vt:lpstr>
      <vt:lpstr>微软雅黑</vt:lpstr>
      <vt:lpstr>Arial</vt:lpstr>
      <vt:lpstr>Calibri</vt:lpstr>
      <vt:lpstr>Calibri Light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蓝色简约毕业论文答辩PPT模板</dc:title>
  <dc:creator>LP</dc:creator>
  <cp:lastModifiedBy>欢 陈</cp:lastModifiedBy>
  <cp:revision>1162</cp:revision>
  <dcterms:created xsi:type="dcterms:W3CDTF">2016-11-24T09:20:00Z</dcterms:created>
  <dcterms:modified xsi:type="dcterms:W3CDTF">2024-12-15T19:55:17Z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6BCC9C471DCA494AAD2DA835FA5D3F53_12</vt:lpwstr>
  </property>
  <property fmtid="{D5CDD505-2E9C-101B-9397-08002B2CF9AE}" pid="3" name="KSOProductBuildVer">
    <vt:lpwstr>2052-12.1.0.16729</vt:lpwstr>
  </property>
</Properties>
</file>