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63" r:id="rId5"/>
    <p:sldId id="259" r:id="rId6"/>
    <p:sldId id="266" r:id="rId7"/>
    <p:sldId id="267" r:id="rId8"/>
    <p:sldId id="268" r:id="rId9"/>
    <p:sldId id="260" r:id="rId10"/>
    <p:sldId id="265" r:id="rId11"/>
    <p:sldId id="261" r:id="rId12"/>
    <p:sldId id="273" r:id="rId13"/>
    <p:sldId id="264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6" d="100"/>
          <a:sy n="156" d="100"/>
        </p:scale>
        <p:origin x="-3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F32F4-BD83-154C-AA9A-4D82CA5BD784}" type="datetimeFigureOut">
              <a:rPr lang="en-US" smtClean="0"/>
              <a:t>2/8/15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1F44B-648A-964B-BD01-F8E1B2AC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623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0D1FF-877A-1547-9B12-3172CA3B27A0}" type="datetimeFigureOut">
              <a:rPr lang="en-US" smtClean="0"/>
              <a:t>2/8/15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EB654-6116-1C4E-BDB3-646BCAC7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727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Nicholson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895A-707F-8341-BDFC-0D30AAC2A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6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Nicholson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7A7-74DC-2A47-9D23-749C6EF326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7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Nicholson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7A7-74DC-2A47-9D23-749C6EF326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Nicholson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7A7-74DC-2A47-9D23-749C6EF326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3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Nicholson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7A7-74DC-2A47-9D23-749C6EF326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8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Nicholson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7A7-74DC-2A47-9D23-749C6EF326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3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Nicholson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7A7-74DC-2A47-9D23-749C6EF326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76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Nicholson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7A7-74DC-2A47-9D23-749C6EF326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Nicholson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7A7-74DC-2A47-9D23-749C6EF326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0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Nicholson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895A-707F-8341-BDFC-0D30AAC2A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8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Nicholson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7A7-74DC-2A47-9D23-749C6EF326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5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2/10/15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Robert Nicholson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2091D-51C0-2749-B558-025DF5FACD90}" type="slidenum">
              <a:rPr lang="en-US" smtClean="0"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356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7005"/>
            <a:ext cx="7772400" cy="19320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Interface Requirements</a:t>
            </a:r>
            <a:br>
              <a:rPr lang="en-US" dirty="0" smtClean="0"/>
            </a:br>
            <a:r>
              <a:rPr lang="en-US" dirty="0" smtClean="0"/>
              <a:t>in the Real World</a:t>
            </a:r>
            <a:br>
              <a:rPr lang="en-US" dirty="0" smtClean="0"/>
            </a:br>
            <a:r>
              <a:rPr lang="en-US" sz="3600" i="1" dirty="0" smtClean="0"/>
              <a:t>Experiences and Lessons Learned</a:t>
            </a:r>
            <a:endParaRPr lang="en-US" sz="36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Nicholson</a:t>
            </a:r>
            <a:endParaRPr lang="en-US" dirty="0" smtClean="0"/>
          </a:p>
          <a:p>
            <a:r>
              <a:rPr lang="en-US" sz="2000" dirty="0" err="1" smtClean="0"/>
              <a:t>bob-n@wygk.com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895A-707F-8341-BDFC-0D30AAC2A476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Nicholson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Good Requirements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Write (or re-write) Requirements</a:t>
            </a:r>
            <a:endParaRPr lang="en-US" dirty="0" smtClean="0"/>
          </a:p>
          <a:p>
            <a:pPr lvl="1">
              <a:buFont typeface="Courier New"/>
              <a:buChar char="o"/>
            </a:pPr>
            <a:r>
              <a:rPr lang="en-US" dirty="0" smtClean="0"/>
              <a:t>Create Use Cases</a:t>
            </a:r>
            <a:endParaRPr lang="en-US" dirty="0"/>
          </a:p>
          <a:p>
            <a:pPr lvl="1">
              <a:buFont typeface="Courier New"/>
              <a:buChar char="o"/>
            </a:pPr>
            <a:r>
              <a:rPr lang="en-US" dirty="0" smtClean="0"/>
              <a:t>Validate with Users </a:t>
            </a:r>
            <a:r>
              <a:rPr lang="en-US" i="1" dirty="0" smtClean="0"/>
              <a:t>and</a:t>
            </a:r>
            <a:r>
              <a:rPr lang="en-US" dirty="0" smtClean="0"/>
              <a:t> Decision Makers</a:t>
            </a:r>
          </a:p>
          <a:p>
            <a:r>
              <a:rPr lang="en-US" dirty="0" smtClean="0"/>
              <a:t>Build prototype (wireframe tools, prototyping </a:t>
            </a:r>
            <a:r>
              <a:rPr lang="en-US" dirty="0"/>
              <a:t>tools, </a:t>
            </a:r>
            <a:r>
              <a:rPr lang="en-US" dirty="0" smtClean="0"/>
              <a:t>RAD tools, web) and validate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May require multiple iterations</a:t>
            </a:r>
          </a:p>
          <a:p>
            <a:r>
              <a:rPr lang="en-US" dirty="0" smtClean="0"/>
              <a:t>Actual User Testing, A/B Testing</a:t>
            </a:r>
          </a:p>
          <a:p>
            <a:r>
              <a:rPr lang="en-US" dirty="0" smtClean="0"/>
              <a:t>Plan for </a:t>
            </a:r>
            <a:r>
              <a:rPr lang="en-US" dirty="0" smtClean="0"/>
              <a:t>Documentation</a:t>
            </a:r>
            <a:r>
              <a:rPr lang="en-US" dirty="0" smtClean="0"/>
              <a:t>, Help, Messages and Training</a:t>
            </a:r>
            <a:endParaRPr lang="en-US" dirty="0"/>
          </a:p>
          <a:p>
            <a:r>
              <a:rPr lang="en-US" dirty="0" smtClean="0"/>
              <a:t>UI Transition Plan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Leverage Legacy Learning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Some Users Will Resist Change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Incremental Change Sucks!</a:t>
            </a:r>
          </a:p>
          <a:p>
            <a:r>
              <a:rPr lang="en-US" dirty="0" smtClean="0"/>
              <a:t>Bottom Line:  </a:t>
            </a:r>
            <a:r>
              <a:rPr lang="en-US" i="1" dirty="0" smtClean="0"/>
              <a:t>Redevelop the Requirements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7A7-74DC-2A47-9D23-749C6EF3263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Nicholson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7494"/>
          </a:xfrm>
        </p:spPr>
        <p:txBody>
          <a:bodyPr>
            <a:normAutofit/>
          </a:bodyPr>
          <a:lstStyle/>
          <a:p>
            <a:r>
              <a:rPr lang="en-US" dirty="0" smtClean="0"/>
              <a:t>Pre-Project Requirements</a:t>
            </a:r>
            <a:endParaRPr lang="en-US" sz="2667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132"/>
            <a:ext cx="8229600" cy="4934031"/>
          </a:xfrm>
        </p:spPr>
        <p:txBody>
          <a:bodyPr>
            <a:normAutofit/>
          </a:bodyPr>
          <a:lstStyle/>
          <a:p>
            <a:r>
              <a:rPr lang="en-US" dirty="0" smtClean="0"/>
              <a:t>Need to Commit Based on Bad Requirements</a:t>
            </a:r>
          </a:p>
          <a:p>
            <a:r>
              <a:rPr lang="en-US" dirty="0" smtClean="0"/>
              <a:t>Minimize the Risk: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Make a </a:t>
            </a:r>
            <a:r>
              <a:rPr lang="en-US" i="1" dirty="0" smtClean="0"/>
              <a:t>Conditional </a:t>
            </a:r>
            <a:r>
              <a:rPr lang="en-US" i="1" dirty="0" smtClean="0"/>
              <a:t>Commitment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Specify Requirements Gathering Phase</a:t>
            </a:r>
          </a:p>
          <a:p>
            <a:pPr lvl="2">
              <a:buFont typeface="Courier New"/>
              <a:buChar char="o"/>
            </a:pPr>
            <a:r>
              <a:rPr lang="en-US" dirty="0" smtClean="0"/>
              <a:t>Require access to users and systems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Allow Time and Budget for Changes</a:t>
            </a:r>
          </a:p>
          <a:p>
            <a:r>
              <a:rPr lang="en-US" dirty="0" smtClean="0"/>
              <a:t>May Cost You Jobs!  </a:t>
            </a:r>
            <a:br>
              <a:rPr lang="en-US" dirty="0" smtClean="0"/>
            </a:br>
            <a:r>
              <a:rPr lang="en-US" dirty="0" smtClean="0"/>
              <a:t>(But may get you better jobs)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Filter out problem clients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7A7-74DC-2A47-9D23-749C6EF3263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Nicholson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Buy-In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asking your clients to “buy in” to investing more time and $$$ in requirements</a:t>
            </a:r>
          </a:p>
          <a:p>
            <a:r>
              <a:rPr lang="en-US" dirty="0" smtClean="0"/>
              <a:t>Educate your clients: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Present UI design principles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Identify the information you need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Explain where the requirements fall short</a:t>
            </a:r>
          </a:p>
          <a:p>
            <a:r>
              <a:rPr lang="en-US" dirty="0" smtClean="0"/>
              <a:t>A well-written handout (with citations) on the process can help establish your credibility</a:t>
            </a:r>
            <a:endParaRPr lang="en-US" dirty="0"/>
          </a:p>
          <a:p>
            <a:pPr>
              <a:buFont typeface="Courier New"/>
              <a:buChar char="o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Nicholson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7A7-74DC-2A47-9D23-749C6EF3263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27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Requirements evolve in the course of the project</a:t>
            </a:r>
          </a:p>
          <a:p>
            <a:r>
              <a:rPr lang="en-US" dirty="0" smtClean="0"/>
              <a:t>Need to control and </a:t>
            </a:r>
            <a:r>
              <a:rPr lang="en-US" dirty="0" smtClean="0"/>
              <a:t>limit the changes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Requires People </a:t>
            </a:r>
            <a:r>
              <a:rPr lang="en-US" dirty="0" smtClean="0"/>
              <a:t>Management / Project Management</a:t>
            </a:r>
          </a:p>
          <a:p>
            <a:r>
              <a:rPr lang="en-US" dirty="0" smtClean="0"/>
              <a:t>Insist on a Single </a:t>
            </a:r>
            <a:r>
              <a:rPr lang="en-US" u="sng" dirty="0" smtClean="0"/>
              <a:t>Authoritative</a:t>
            </a:r>
            <a:r>
              <a:rPr lang="en-US" dirty="0" smtClean="0"/>
              <a:t> Contact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Assemble input from multiple people</a:t>
            </a:r>
            <a:endParaRPr lang="en-US" dirty="0"/>
          </a:p>
          <a:p>
            <a:pPr lvl="1">
              <a:buFont typeface="Courier New"/>
              <a:buChar char="o"/>
            </a:pPr>
            <a:r>
              <a:rPr lang="en-US" dirty="0" smtClean="0"/>
              <a:t>May not be decision maker, but must have </a:t>
            </a:r>
            <a:br>
              <a:rPr lang="en-US" dirty="0" smtClean="0"/>
            </a:br>
            <a:r>
              <a:rPr lang="en-US" i="1" dirty="0" smtClean="0"/>
              <a:t>direct access to decision maker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You still need </a:t>
            </a:r>
            <a:r>
              <a:rPr lang="en-US" i="1" dirty="0" smtClean="0"/>
              <a:t>access</a:t>
            </a:r>
            <a:r>
              <a:rPr lang="en-US" dirty="0" smtClean="0"/>
              <a:t> to actual users</a:t>
            </a:r>
          </a:p>
          <a:p>
            <a:r>
              <a:rPr lang="en-US" u="sng" dirty="0" smtClean="0"/>
              <a:t>Put</a:t>
            </a:r>
            <a:r>
              <a:rPr lang="en-US" dirty="0" smtClean="0"/>
              <a:t> Everything in Writing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Meeting minutes</a:t>
            </a:r>
          </a:p>
          <a:p>
            <a:r>
              <a:rPr lang="en-US" u="sng" dirty="0" smtClean="0"/>
              <a:t>Get</a:t>
            </a:r>
            <a:r>
              <a:rPr lang="en-US" dirty="0" smtClean="0"/>
              <a:t> Everything </a:t>
            </a:r>
            <a:r>
              <a:rPr lang="en-US" dirty="0"/>
              <a:t>in Writing (including approvals)</a:t>
            </a:r>
          </a:p>
          <a:p>
            <a:r>
              <a:rPr lang="en-US" dirty="0" smtClean="0"/>
              <a:t>Timetable for Requirements Review by Client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7A7-74DC-2A47-9D23-749C6EF3263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Nicholson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Take Charge of Requirements</a:t>
            </a:r>
          </a:p>
          <a:p>
            <a:r>
              <a:rPr lang="en-US" dirty="0"/>
              <a:t>Have a </a:t>
            </a:r>
            <a:r>
              <a:rPr lang="en-US" i="1" dirty="0"/>
              <a:t>Plan</a:t>
            </a:r>
            <a:r>
              <a:rPr lang="en-US" dirty="0"/>
              <a:t> for </a:t>
            </a:r>
            <a:r>
              <a:rPr lang="en-US" dirty="0" smtClean="0"/>
              <a:t>Requirements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Determine </a:t>
            </a:r>
            <a:r>
              <a:rPr lang="en-US" dirty="0"/>
              <a:t>business </a:t>
            </a:r>
            <a:r>
              <a:rPr lang="en-US" dirty="0" smtClean="0"/>
              <a:t>priorities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Survey </a:t>
            </a:r>
            <a:r>
              <a:rPr lang="en-US" dirty="0"/>
              <a:t>basic </a:t>
            </a:r>
            <a:r>
              <a:rPr lang="en-US" dirty="0" smtClean="0"/>
              <a:t>requirements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Review documentation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engage users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view </a:t>
            </a:r>
            <a:r>
              <a:rPr lang="en-US" dirty="0"/>
              <a:t>end-to-end </a:t>
            </a:r>
            <a:r>
              <a:rPr lang="en-US" dirty="0" smtClean="0"/>
              <a:t>system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incorporate </a:t>
            </a:r>
            <a:r>
              <a:rPr lang="en-US" dirty="0"/>
              <a:t>knowledge of IU/UX technology &amp; best </a:t>
            </a:r>
            <a:r>
              <a:rPr lang="en-US" dirty="0" smtClean="0"/>
              <a:t>practices</a:t>
            </a:r>
            <a:endParaRPr lang="en-US" dirty="0"/>
          </a:p>
          <a:p>
            <a:r>
              <a:rPr lang="en-US" i="1" dirty="0" smtClean="0"/>
              <a:t>Inform Client of Need for </a:t>
            </a:r>
            <a:r>
              <a:rPr lang="en-US" i="1" dirty="0" smtClean="0"/>
              <a:t>Interface Review </a:t>
            </a:r>
            <a:r>
              <a:rPr lang="en-US" i="1" dirty="0" smtClean="0"/>
              <a:t>&amp; </a:t>
            </a:r>
            <a:r>
              <a:rPr lang="en-US" i="1" dirty="0" smtClean="0"/>
              <a:t>Update</a:t>
            </a:r>
            <a:endParaRPr lang="en-US" i="1" dirty="0" smtClean="0"/>
          </a:p>
          <a:p>
            <a:r>
              <a:rPr lang="en-US" dirty="0" smtClean="0"/>
              <a:t>Schedule and Budget for </a:t>
            </a:r>
            <a:r>
              <a:rPr lang="en-US" dirty="0" smtClean="0"/>
              <a:t>mid-project Interface Review(s)</a:t>
            </a:r>
            <a:endParaRPr lang="en-US" dirty="0" smtClean="0"/>
          </a:p>
          <a:p>
            <a:r>
              <a:rPr lang="en-US" dirty="0" smtClean="0"/>
              <a:t>Plan </a:t>
            </a:r>
            <a:r>
              <a:rPr lang="en-US" dirty="0" smtClean="0"/>
              <a:t>for Documentation and Training</a:t>
            </a:r>
          </a:p>
          <a:p>
            <a:r>
              <a:rPr lang="en-US" dirty="0" smtClean="0"/>
              <a:t>Plan for Interface Transition / Rollout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7A7-74DC-2A47-9D23-749C6EF3263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Nicholson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53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7005"/>
            <a:ext cx="7772400" cy="19320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Working with Graphic</a:t>
            </a:r>
            <a:br>
              <a:rPr lang="en-US" dirty="0" smtClean="0"/>
            </a:br>
            <a:r>
              <a:rPr lang="en-US" dirty="0" smtClean="0"/>
              <a:t>Designers</a:t>
            </a:r>
            <a:br>
              <a:rPr lang="en-US" dirty="0" smtClean="0"/>
            </a:br>
            <a:r>
              <a:rPr lang="en-US" sz="3600" i="1" dirty="0" smtClean="0"/>
              <a:t>Experiences and Lessons Learned</a:t>
            </a:r>
            <a:endParaRPr lang="en-US" sz="36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Nicholson</a:t>
            </a:r>
            <a:endParaRPr lang="en-US" dirty="0" smtClean="0"/>
          </a:p>
          <a:p>
            <a:r>
              <a:rPr lang="en-US" sz="2000" dirty="0" err="1" smtClean="0"/>
              <a:t>bob-n@wygk.com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895A-707F-8341-BDFC-0D30AAC2A476}" type="slidenum">
              <a:rPr lang="en-US" smtClean="0"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Nicholson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18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is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en-US" dirty="0" smtClean="0"/>
              <a:t>Graphic Design is Critical to Success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Especially in Consumer Applications</a:t>
            </a:r>
          </a:p>
          <a:p>
            <a:r>
              <a:rPr lang="en-US" dirty="0" smtClean="0"/>
              <a:t>You are </a:t>
            </a:r>
            <a:r>
              <a:rPr lang="en-US" i="1" dirty="0" smtClean="0"/>
              <a:t>not</a:t>
            </a:r>
            <a:r>
              <a:rPr lang="en-US" dirty="0" smtClean="0"/>
              <a:t> a Graphic Designer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Designers spend years studying color theory, layout, typography, iconography, graphic development tools, etc.</a:t>
            </a:r>
          </a:p>
          <a:p>
            <a:r>
              <a:rPr lang="en-US" dirty="0" smtClean="0"/>
              <a:t>Design Fashions and Styles </a:t>
            </a:r>
            <a:r>
              <a:rPr lang="en-US" dirty="0" smtClean="0"/>
              <a:t>change</a:t>
            </a:r>
          </a:p>
          <a:p>
            <a:pPr lvl="1"/>
            <a:r>
              <a:rPr lang="en-US" dirty="0" smtClean="0"/>
              <a:t>Magazines: by decade; web: by year</a:t>
            </a:r>
            <a:endParaRPr lang="en-US" dirty="0" smtClean="0"/>
          </a:p>
          <a:p>
            <a:pPr lvl="1"/>
            <a:r>
              <a:rPr lang="en-US" dirty="0" smtClean="0"/>
              <a:t>Current:  Infinite pages, video backgrounds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7A7-74DC-2A47-9D23-749C6EF3263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Nicholson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1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 Your Designer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Set Individual Preferences Aside</a:t>
            </a:r>
          </a:p>
          <a:p>
            <a:r>
              <a:rPr lang="en-US" dirty="0" smtClean="0"/>
              <a:t>Choose a Designer based on </a:t>
            </a:r>
            <a:r>
              <a:rPr lang="en-US" dirty="0" smtClean="0"/>
              <a:t>review of past </a:t>
            </a:r>
            <a:r>
              <a:rPr lang="en-US" dirty="0" smtClean="0"/>
              <a:t>work</a:t>
            </a:r>
          </a:p>
          <a:p>
            <a:r>
              <a:rPr lang="en-US" dirty="0" smtClean="0"/>
              <a:t>Make sure Designer understands </a:t>
            </a:r>
            <a:r>
              <a:rPr lang="en-US" dirty="0" smtClean="0"/>
              <a:t>requirements</a:t>
            </a:r>
          </a:p>
          <a:p>
            <a:pPr marL="742950" lvl="2" indent="-342900">
              <a:buFont typeface="Courier New"/>
              <a:buChar char="o"/>
            </a:pPr>
            <a:r>
              <a:rPr lang="en-US" dirty="0"/>
              <a:t>Provide wireframes and </a:t>
            </a:r>
            <a:r>
              <a:rPr lang="en-US" dirty="0" smtClean="0"/>
              <a:t>list of screen types</a:t>
            </a:r>
            <a:endParaRPr lang="en-US" dirty="0" smtClean="0"/>
          </a:p>
          <a:p>
            <a:r>
              <a:rPr lang="en-US" dirty="0" smtClean="0"/>
              <a:t>Tell designer what you need </a:t>
            </a:r>
          </a:p>
          <a:p>
            <a:pPr lvl="1">
              <a:buFont typeface="Courier New"/>
              <a:buChar char="o"/>
            </a:pPr>
            <a:r>
              <a:rPr lang="en-US" dirty="0" err="1" smtClean="0"/>
              <a:t>Unflattened</a:t>
            </a:r>
            <a:r>
              <a:rPr lang="en-US" dirty="0" smtClean="0"/>
              <a:t> </a:t>
            </a:r>
            <a:r>
              <a:rPr lang="en-US" dirty="0" smtClean="0"/>
              <a:t>Photoshop files, sized icons, font and color specifications, CSS files, etc.</a:t>
            </a:r>
          </a:p>
          <a:p>
            <a:r>
              <a:rPr lang="en-US" dirty="0" smtClean="0"/>
              <a:t>Get early designs and refine</a:t>
            </a:r>
          </a:p>
          <a:p>
            <a:r>
              <a:rPr lang="en-US" dirty="0" smtClean="0"/>
              <a:t>Incorporate graphic design in prototypes</a:t>
            </a:r>
          </a:p>
          <a:p>
            <a:r>
              <a:rPr lang="en-US" dirty="0" smtClean="0"/>
              <a:t>As far as possible, isolate design from code (e.g. </a:t>
            </a:r>
            <a:r>
              <a:rPr lang="en-US" dirty="0" err="1" smtClean="0"/>
              <a:t>css</a:t>
            </a:r>
            <a:r>
              <a:rPr lang="en-US" dirty="0" smtClean="0"/>
              <a:t>, WordPress themes)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7A7-74DC-2A47-9D23-749C6EF3263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Nicholson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13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My Background</a:t>
            </a:r>
            <a:br>
              <a:rPr lang="en-US" dirty="0" smtClean="0"/>
            </a:br>
            <a:r>
              <a:rPr lang="en-US" sz="2667" dirty="0" smtClean="0"/>
              <a:t>BS, Computer Science, California State University, Chico</a:t>
            </a:r>
            <a:br>
              <a:rPr lang="en-US" sz="2667" dirty="0" smtClean="0"/>
            </a:br>
            <a:r>
              <a:rPr lang="en-US" sz="2667" dirty="0" smtClean="0"/>
              <a:t>MS, Computer Engineering, Stanford University</a:t>
            </a:r>
            <a:endParaRPr lang="en-US" sz="2667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8904"/>
            <a:ext cx="4013560" cy="424725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Hewlett-Packard, </a:t>
            </a:r>
            <a:br>
              <a:rPr lang="en-US" dirty="0" smtClean="0"/>
            </a:br>
            <a:r>
              <a:rPr lang="en-US" dirty="0" smtClean="0"/>
              <a:t>Software Engineer</a:t>
            </a:r>
          </a:p>
          <a:p>
            <a:r>
              <a:rPr lang="en-US" dirty="0" err="1" smtClean="0"/>
              <a:t>Sydis</a:t>
            </a:r>
            <a:r>
              <a:rPr lang="en-US" dirty="0" smtClean="0"/>
              <a:t> Inc, </a:t>
            </a:r>
            <a:br>
              <a:rPr lang="en-US" dirty="0" smtClean="0"/>
            </a:br>
            <a:r>
              <a:rPr lang="en-US" dirty="0" smtClean="0"/>
              <a:t>Engineering Manager</a:t>
            </a:r>
          </a:p>
          <a:p>
            <a:r>
              <a:rPr lang="en-US" dirty="0" smtClean="0"/>
              <a:t>Cognitive Concepts, Founder</a:t>
            </a:r>
          </a:p>
          <a:p>
            <a:r>
              <a:rPr lang="en-US" dirty="0" smtClean="0"/>
              <a:t>Plexus, </a:t>
            </a:r>
            <a:br>
              <a:rPr lang="en-US" dirty="0" smtClean="0"/>
            </a:br>
            <a:r>
              <a:rPr lang="en-US" dirty="0" smtClean="0"/>
              <a:t>Engineering Manager</a:t>
            </a:r>
          </a:p>
          <a:p>
            <a:r>
              <a:rPr lang="en-US" dirty="0" smtClean="0"/>
              <a:t>Oracle, </a:t>
            </a:r>
            <a:br>
              <a:rPr lang="en-US" dirty="0" smtClean="0"/>
            </a:br>
            <a:r>
              <a:rPr lang="en-US" dirty="0" smtClean="0"/>
              <a:t>Engineering Director</a:t>
            </a:r>
          </a:p>
          <a:p>
            <a:r>
              <a:rPr lang="en-US" dirty="0" smtClean="0"/>
              <a:t>Silicon Graphics / AT&amp;T, Engineering Manager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4430" y="1878904"/>
            <a:ext cx="4112370" cy="424725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 smtClean="0"/>
              <a:t>Sun Microsystems, Engineering Director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InterSurvey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b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VP of Engineering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baseline="0" dirty="0" err="1" smtClean="0"/>
              <a:t>StockMaster</a:t>
            </a:r>
            <a:r>
              <a:rPr lang="en-US" sz="3200" dirty="0" smtClean="0"/>
              <a:t> / Red Herring, VP of Engineering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Ratingz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Inc, </a:t>
            </a:r>
            <a:r>
              <a:rPr lang="en-US" sz="3200" dirty="0" smtClean="0"/>
              <a:t>Co-Founder, </a:t>
            </a:r>
            <a:br>
              <a:rPr lang="en-US" sz="3200" dirty="0" smtClean="0"/>
            </a:br>
            <a:r>
              <a:rPr lang="en-US" sz="3200" dirty="0" smtClean="0"/>
              <a:t>VP of Marketing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LunaGraphica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Inc, Co-Founder, VP of Technology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baseline="0" dirty="0" smtClean="0"/>
              <a:t>Entrepreneur</a:t>
            </a:r>
            <a:r>
              <a:rPr lang="en-US" sz="3200" dirty="0" smtClean="0"/>
              <a:t> and Independent Consultant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7A7-74DC-2A47-9D23-749C6EF3263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Nicholson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74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“Requirements” Mix</a:t>
            </a:r>
            <a:br>
              <a:rPr lang="en-US" dirty="0" smtClean="0"/>
            </a:br>
            <a:endParaRPr lang="en-US" sz="2667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132"/>
            <a:ext cx="8229600" cy="4934031"/>
          </a:xfrm>
        </p:spPr>
        <p:txBody>
          <a:bodyPr>
            <a:normAutofit/>
          </a:bodyPr>
          <a:lstStyle/>
          <a:p>
            <a:r>
              <a:rPr lang="en-US" dirty="0" smtClean="0"/>
              <a:t>User Interface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Design, Interface Elements, etc</a:t>
            </a:r>
          </a:p>
          <a:p>
            <a:r>
              <a:rPr lang="en-US" dirty="0" smtClean="0"/>
              <a:t>User Experience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Data Model, Process (Context)</a:t>
            </a:r>
          </a:p>
          <a:p>
            <a:r>
              <a:rPr lang="en-US" dirty="0" smtClean="0"/>
              <a:t>Specific Functionality</a:t>
            </a:r>
          </a:p>
          <a:p>
            <a:r>
              <a:rPr lang="en-US" dirty="0" smtClean="0"/>
              <a:t>Use Cases</a:t>
            </a:r>
          </a:p>
          <a:p>
            <a:r>
              <a:rPr lang="en-US" dirty="0" smtClean="0"/>
              <a:t>Devices &amp; Platforms</a:t>
            </a:r>
          </a:p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4430" y="1192132"/>
            <a:ext cx="4112370" cy="4934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7A7-74DC-2A47-9D23-749C6EF3263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Nicholson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“Requirements”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defRPr/>
            </a:pPr>
            <a:r>
              <a:rPr lang="en-US" dirty="0" smtClean="0"/>
              <a:t>Pre-Project:</a:t>
            </a:r>
          </a:p>
          <a:p>
            <a:pPr marL="800100" lvl="1" indent="-342900">
              <a:buFont typeface="Courier New"/>
              <a:buChar char="o"/>
            </a:pPr>
            <a:r>
              <a:rPr lang="en-US" sz="3200" dirty="0"/>
              <a:t>Research </a:t>
            </a:r>
            <a:r>
              <a:rPr lang="en-US" sz="3200" dirty="0" smtClean="0"/>
              <a:t>Requirements from scratch</a:t>
            </a:r>
            <a:endParaRPr lang="en-US" sz="3200" dirty="0"/>
          </a:p>
          <a:p>
            <a:pPr marL="800100" lvl="1" indent="-342900">
              <a:buFont typeface="Courier New"/>
              <a:buChar char="o"/>
            </a:pPr>
            <a:r>
              <a:rPr lang="en-US" sz="3200" dirty="0" smtClean="0"/>
              <a:t>RFP (Request For Proposal) *</a:t>
            </a:r>
          </a:p>
          <a:p>
            <a:pPr marL="800100" lvl="1" indent="-342900">
              <a:buFont typeface="Courier New"/>
              <a:buChar char="o"/>
            </a:pPr>
            <a:r>
              <a:rPr lang="en-US" sz="3200" dirty="0" smtClean="0"/>
              <a:t>Marketing Requirements</a:t>
            </a:r>
          </a:p>
          <a:p>
            <a:pPr lvl="0">
              <a:defRPr/>
            </a:pPr>
            <a:r>
              <a:rPr lang="en-US" dirty="0" smtClean="0"/>
              <a:t>Project Initiation</a:t>
            </a:r>
          </a:p>
          <a:p>
            <a:pPr marL="800100" lvl="1" indent="-342900">
              <a:buFont typeface="Courier New"/>
              <a:buChar char="o"/>
            </a:pPr>
            <a:r>
              <a:rPr lang="en-US" sz="3200" dirty="0" smtClean="0"/>
              <a:t>Requirements Gathering / Refining</a:t>
            </a:r>
          </a:p>
          <a:p>
            <a:pPr marL="400050"/>
            <a:r>
              <a:rPr lang="en-US" dirty="0" smtClean="0"/>
              <a:t>In-Progress Project Review(s)</a:t>
            </a:r>
          </a:p>
          <a:p>
            <a:pPr marL="800100" lvl="1">
              <a:buFont typeface="Courier New"/>
              <a:buChar char="o"/>
            </a:pPr>
            <a:r>
              <a:rPr lang="en-US" dirty="0" smtClean="0"/>
              <a:t>Change Requirements</a:t>
            </a:r>
          </a:p>
          <a:p>
            <a:pPr lvl="0">
              <a:defRPr/>
            </a:pPr>
            <a:r>
              <a:rPr lang="en-US" dirty="0" smtClean="0"/>
              <a:t>Web / Desktop Applications / Mobile Apps</a:t>
            </a:r>
            <a:endParaRPr lang="en-US" dirty="0"/>
          </a:p>
          <a:p>
            <a:pPr marL="800100" lvl="1">
              <a:buFont typeface="Courier New"/>
              <a:buChar char="o"/>
            </a:pPr>
            <a:r>
              <a:rPr lang="en-US" dirty="0" smtClean="0"/>
              <a:t>Different Release Cycles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7A7-74DC-2A47-9D23-749C6EF3263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Nicholson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74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Requirements are WRONG (1)</a:t>
            </a:r>
            <a:br>
              <a:rPr lang="en-US" dirty="0" smtClean="0"/>
            </a:br>
            <a:endParaRPr lang="en-US" sz="2667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132"/>
            <a:ext cx="8229600" cy="4934031"/>
          </a:xfrm>
        </p:spPr>
        <p:txBody>
          <a:bodyPr>
            <a:normAutofit/>
          </a:bodyPr>
          <a:lstStyle/>
          <a:p>
            <a:r>
              <a:rPr lang="en-US" dirty="0" smtClean="0"/>
              <a:t>Wrong People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Managers, administrators, executives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Limited understanding of the problem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No UI / UX expertise (and haven’t seen this talk!)</a:t>
            </a:r>
          </a:p>
          <a:p>
            <a:r>
              <a:rPr lang="en-US" dirty="0" smtClean="0"/>
              <a:t>Mix of People *</a:t>
            </a:r>
            <a:endParaRPr lang="en-US" dirty="0"/>
          </a:p>
          <a:p>
            <a:pPr lvl="1">
              <a:buFont typeface="Courier New"/>
              <a:buChar char="o"/>
            </a:pPr>
            <a:r>
              <a:rPr lang="en-US" dirty="0" smtClean="0"/>
              <a:t>Different </a:t>
            </a:r>
            <a:r>
              <a:rPr lang="en-US" dirty="0" smtClean="0"/>
              <a:t>goals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Lack of priorities and process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89869" y="1192132"/>
            <a:ext cx="3896931" cy="4934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7A7-74DC-2A47-9D23-749C6EF3263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Nicholson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Requirements are WRONG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Wrong Problem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Focus on “Pain Points” rather than business priorities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Focus on legacy systems rather than </a:t>
            </a:r>
            <a:r>
              <a:rPr lang="en-US" dirty="0" smtClean="0"/>
              <a:t>future</a:t>
            </a:r>
            <a:endParaRPr lang="en-US" dirty="0"/>
          </a:p>
          <a:p>
            <a:pPr lvl="2">
              <a:buFont typeface="Courier New"/>
              <a:buChar char="o"/>
            </a:pPr>
            <a:r>
              <a:rPr lang="en-US" dirty="0" smtClean="0"/>
              <a:t>(There are always legacy systems)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7A7-74DC-2A47-9D23-749C6EF3263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Nicholson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Requirements are WRONG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dirty="0" smtClean="0"/>
              <a:t>Copying Other Applications</a:t>
            </a:r>
          </a:p>
          <a:p>
            <a:pPr lvl="1">
              <a:buFont typeface="Courier New"/>
              <a:buChar char="o"/>
              <a:defRPr/>
            </a:pPr>
            <a:r>
              <a:rPr lang="en-US" dirty="0" smtClean="0"/>
              <a:t>Often not </a:t>
            </a:r>
            <a:r>
              <a:rPr lang="en-US" dirty="0" smtClean="0"/>
              <a:t>appropriate</a:t>
            </a:r>
          </a:p>
          <a:p>
            <a:pPr lvl="2">
              <a:buFont typeface="Courier New"/>
              <a:buChar char="o"/>
              <a:defRPr/>
            </a:pPr>
            <a:r>
              <a:rPr lang="en-US" dirty="0" smtClean="0"/>
              <a:t>Example:  selection spinner</a:t>
            </a:r>
            <a:endParaRPr lang="en-US" dirty="0" smtClean="0"/>
          </a:p>
          <a:p>
            <a:pPr lvl="1">
              <a:buFont typeface="Courier New"/>
              <a:buChar char="o"/>
              <a:defRPr/>
            </a:pPr>
            <a:r>
              <a:rPr lang="en-US" dirty="0" smtClean="0"/>
              <a:t>Interface Pizza</a:t>
            </a:r>
          </a:p>
          <a:p>
            <a:pPr lvl="1">
              <a:buFont typeface="Courier New"/>
              <a:buChar char="o"/>
              <a:defRPr/>
            </a:pPr>
            <a:r>
              <a:rPr lang="en-US" dirty="0" smtClean="0"/>
              <a:t>Backward-looking (legacy and technology*)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7A7-74DC-2A47-9D23-749C6EF3263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Nicholson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Requirements are WRONG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dirty="0" smtClean="0"/>
              <a:t>Lack of Technology / Industry Knowledge</a:t>
            </a:r>
          </a:p>
          <a:p>
            <a:pPr marL="800100" lvl="1" indent="-342900">
              <a:buFont typeface="Courier New"/>
              <a:buChar char="o"/>
            </a:pPr>
            <a:r>
              <a:rPr lang="en-US" sz="3200" dirty="0" smtClean="0"/>
              <a:t>(Not </a:t>
            </a:r>
            <a:r>
              <a:rPr lang="en-US" sz="3200" dirty="0" smtClean="0"/>
              <a:t>knowing what is </a:t>
            </a:r>
            <a:r>
              <a:rPr lang="en-US" sz="3200" dirty="0" smtClean="0"/>
              <a:t>possible)</a:t>
            </a:r>
            <a:endParaRPr lang="en-US" sz="3200" dirty="0" smtClean="0"/>
          </a:p>
          <a:p>
            <a:pPr marL="800100" lvl="1" indent="-342900">
              <a:buFont typeface="Courier New"/>
              <a:buChar char="o"/>
            </a:pPr>
            <a:r>
              <a:rPr lang="en-US" sz="3200" dirty="0" err="1" smtClean="0"/>
              <a:t>Geolocation</a:t>
            </a:r>
            <a:endParaRPr lang="en-US" sz="3200" dirty="0" smtClean="0"/>
          </a:p>
          <a:p>
            <a:pPr marL="800100" lvl="1" indent="-342900">
              <a:buFont typeface="Courier New"/>
              <a:buChar char="o"/>
            </a:pPr>
            <a:r>
              <a:rPr lang="en-US" sz="3200" dirty="0" smtClean="0"/>
              <a:t>Image recognition</a:t>
            </a:r>
          </a:p>
          <a:p>
            <a:pPr marL="800100" lvl="1" indent="-342900">
              <a:buFont typeface="Courier New"/>
              <a:buChar char="o"/>
            </a:pPr>
            <a:r>
              <a:rPr lang="en-US" sz="3200" dirty="0" smtClean="0"/>
              <a:t>Audio Input</a:t>
            </a:r>
          </a:p>
          <a:p>
            <a:pPr marL="800100" lvl="1" indent="-342900">
              <a:buFont typeface="Courier New"/>
              <a:buChar char="o"/>
            </a:pPr>
            <a:r>
              <a:rPr lang="en-US" sz="3200" dirty="0" smtClean="0"/>
              <a:t>Language translation</a:t>
            </a:r>
          </a:p>
          <a:p>
            <a:pPr marL="800100" lvl="1" indent="-342900">
              <a:buFont typeface="Courier New"/>
              <a:buChar char="o"/>
            </a:pPr>
            <a:r>
              <a:rPr lang="en-US" sz="3200" dirty="0" smtClean="0"/>
              <a:t>Expert Systems / artificial intelligence</a:t>
            </a:r>
          </a:p>
          <a:p>
            <a:pPr marL="800100" lvl="1" indent="-342900">
              <a:buFont typeface="Courier New"/>
              <a:buChar char="o"/>
            </a:pPr>
            <a:r>
              <a:rPr lang="en-US" sz="3200" dirty="0" smtClean="0"/>
              <a:t>Back-end database verification services</a:t>
            </a:r>
          </a:p>
          <a:p>
            <a:pPr marL="800100" lvl="1" indent="-342900">
              <a:buFont typeface="Courier New"/>
              <a:buChar char="o"/>
            </a:pPr>
            <a:endParaRPr lang="en-US" sz="32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7A7-74DC-2A47-9D23-749C6EF3263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Nicholson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7494"/>
          </a:xfrm>
        </p:spPr>
        <p:txBody>
          <a:bodyPr>
            <a:normAutofit/>
          </a:bodyPr>
          <a:lstStyle/>
          <a:p>
            <a:r>
              <a:rPr lang="en-US" dirty="0" smtClean="0"/>
              <a:t>Getting Good Requirements (1)</a:t>
            </a:r>
            <a:endParaRPr lang="en-US" sz="2667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132"/>
            <a:ext cx="8229600" cy="4934031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Understand the Basics: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Use </a:t>
            </a:r>
            <a:r>
              <a:rPr lang="en-US" dirty="0"/>
              <a:t>Questionnaires or Interviews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Likes </a:t>
            </a:r>
            <a:r>
              <a:rPr lang="en-US" dirty="0" smtClean="0"/>
              <a:t>and Dislikes (especially useful for UI)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Colors and fonts (preferences, company standards)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“Mood” </a:t>
            </a:r>
            <a:r>
              <a:rPr lang="en-US" dirty="0" smtClean="0"/>
              <a:t>(professional, efficient, fun)</a:t>
            </a:r>
            <a:endParaRPr lang="en-US" dirty="0" smtClean="0"/>
          </a:p>
          <a:p>
            <a:pPr lvl="1">
              <a:buFont typeface="Courier New"/>
              <a:buChar char="o"/>
            </a:pPr>
            <a:r>
              <a:rPr lang="en-US" dirty="0" err="1" smtClean="0"/>
              <a:t>Language(s</a:t>
            </a:r>
            <a:r>
              <a:rPr lang="en-US" dirty="0" smtClean="0"/>
              <a:t>)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Target Users (age</a:t>
            </a:r>
            <a:r>
              <a:rPr lang="en-US" dirty="0"/>
              <a:t>, gender</a:t>
            </a:r>
            <a:r>
              <a:rPr lang="en-US" dirty="0" smtClean="0"/>
              <a:t>, education</a:t>
            </a:r>
            <a:r>
              <a:rPr lang="en-US" dirty="0"/>
              <a:t>, </a:t>
            </a:r>
            <a:r>
              <a:rPr lang="en-US" dirty="0" smtClean="0"/>
              <a:t>training)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Review Documentation and Training Materials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Engage Actual Users (understand workflow, but </a:t>
            </a:r>
            <a:r>
              <a:rPr lang="en-US" i="1" dirty="0" smtClean="0"/>
              <a:t>keep priorities in mind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Observe the System End-to-End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Question, Question, </a:t>
            </a:r>
            <a:r>
              <a:rPr lang="en-US" dirty="0" smtClean="0"/>
              <a:t>Question (Why?)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7A7-74DC-2A47-9D23-749C6EF3263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Nicholson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1910</TotalTime>
  <Words>908</Words>
  <Application>Microsoft Macintosh PowerPoint</Application>
  <PresentationFormat>On-screen Show (4:3)</PresentationFormat>
  <Paragraphs>202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User Interface Requirements in the Real World Experiences and Lessons Learned</vt:lpstr>
      <vt:lpstr>My Background BS, Computer Science, California State University, Chico MS, Computer Engineering, Stanford University</vt:lpstr>
      <vt:lpstr>“Requirements” Mix </vt:lpstr>
      <vt:lpstr>“Requirements” Phases</vt:lpstr>
      <vt:lpstr>Why Requirements are WRONG (1) </vt:lpstr>
      <vt:lpstr>Why Requirements are WRONG (2)</vt:lpstr>
      <vt:lpstr>Why Requirements are WRONG (3)</vt:lpstr>
      <vt:lpstr>Why Requirements are WRONG (4)</vt:lpstr>
      <vt:lpstr>Getting Good Requirements (1)</vt:lpstr>
      <vt:lpstr>Getting Good Requirements (2)</vt:lpstr>
      <vt:lpstr>Pre-Project Requirements</vt:lpstr>
      <vt:lpstr>Getting Buy-In</vt:lpstr>
      <vt:lpstr>Requirements Management</vt:lpstr>
      <vt:lpstr>Summary</vt:lpstr>
      <vt:lpstr>Working with Graphic Designers Experiences and Lessons Learned</vt:lpstr>
      <vt:lpstr>Design is Important</vt:lpstr>
      <vt:lpstr>Trust Your Designer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 Requirements</dc:title>
  <dc:creator>Bob Nicholson</dc:creator>
  <cp:lastModifiedBy>Bob Nicholson</cp:lastModifiedBy>
  <cp:revision>87</cp:revision>
  <cp:lastPrinted>2014-10-26T19:10:02Z</cp:lastPrinted>
  <dcterms:created xsi:type="dcterms:W3CDTF">2014-10-25T05:01:33Z</dcterms:created>
  <dcterms:modified xsi:type="dcterms:W3CDTF">2015-02-09T17:34:24Z</dcterms:modified>
</cp:coreProperties>
</file>