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9" r:id="rId1"/>
  </p:sldMasterIdLst>
  <p:notesMasterIdLst>
    <p:notesMasterId r:id="rId41"/>
  </p:notesMasterIdLst>
  <p:handoutMasterIdLst>
    <p:handoutMasterId r:id="rId42"/>
  </p:handoutMasterIdLst>
  <p:sldIdLst>
    <p:sldId id="256" r:id="rId2"/>
    <p:sldId id="295" r:id="rId3"/>
    <p:sldId id="259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22" r:id="rId29"/>
    <p:sldId id="323" r:id="rId30"/>
    <p:sldId id="324" r:id="rId31"/>
    <p:sldId id="325" r:id="rId32"/>
    <p:sldId id="326" r:id="rId33"/>
    <p:sldId id="327" r:id="rId34"/>
    <p:sldId id="328" r:id="rId35"/>
    <p:sldId id="329" r:id="rId36"/>
    <p:sldId id="330" r:id="rId37"/>
    <p:sldId id="331" r:id="rId38"/>
    <p:sldId id="332" r:id="rId39"/>
    <p:sldId id="333" r:id="rId4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B23C00"/>
    <a:srgbClr val="FFF1E4"/>
    <a:srgbClr val="FFE5CB"/>
    <a:srgbClr val="66CCFF"/>
    <a:srgbClr val="A40000"/>
    <a:srgbClr val="0033CC"/>
    <a:srgbClr val="CC99FF"/>
    <a:srgbClr val="99FF66"/>
    <a:srgbClr val="6699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202" autoAdjust="0"/>
    <p:restoredTop sz="98450" autoAdjust="0"/>
  </p:normalViewPr>
  <p:slideViewPr>
    <p:cSldViewPr>
      <p:cViewPr varScale="1">
        <p:scale>
          <a:sx n="156" d="100"/>
          <a:sy n="156" d="100"/>
        </p:scale>
        <p:origin x="-104" y="-192"/>
      </p:cViewPr>
      <p:guideLst>
        <p:guide orient="horz" pos="2160"/>
        <p:guide pos="2822"/>
      </p:guideLst>
    </p:cSldViewPr>
  </p:slideViewPr>
  <p:outlineViewPr>
    <p:cViewPr>
      <p:scale>
        <a:sx n="33" d="100"/>
        <a:sy n="33" d="100"/>
      </p:scale>
      <p:origin x="0" y="346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8272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handoutMaster" Target="handoutMasters/handout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72681-C581-F644-AAF5-C092E01AA013}" type="datetimeFigureOut">
              <a:rPr lang="en-US" smtClean="0"/>
              <a:t>3/5/15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581D9-7090-374C-A542-C325CF1D3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006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164504C-A0F5-524D-82C6-1B8158989A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687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charset="0"/>
              <a:buNone/>
              <a:defRPr sz="2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grpSp>
        <p:nvGrpSpPr>
          <p:cNvPr id="30728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30729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0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1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2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3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4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4F0376-0E54-9843-B673-E00D6670E8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53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11163"/>
            <a:ext cx="8229600" cy="65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2BDC82CD-30B2-1348-96D0-860A277DEA53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29703" name="Group 7"/>
          <p:cNvGrpSpPr>
            <a:grpSpLocks/>
          </p:cNvGrpSpPr>
          <p:nvPr/>
        </p:nvGrpSpPr>
        <p:grpSpPr bwMode="auto">
          <a:xfrm>
            <a:off x="228600" y="0"/>
            <a:ext cx="8686800" cy="1143000"/>
            <a:chOff x="176" y="96"/>
            <a:chExt cx="5472" cy="1008"/>
          </a:xfrm>
        </p:grpSpPr>
        <p:sp>
          <p:nvSpPr>
            <p:cNvPr id="29704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  <p:pic>
        <p:nvPicPr>
          <p:cNvPr id="29709" name="Picture 13" descr="SJSU-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6172200"/>
            <a:ext cx="639762" cy="60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1097318" y="6263609"/>
            <a:ext cx="16389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Computer</a:t>
            </a:r>
            <a:r>
              <a:rPr lang="en-US" sz="1000" baseline="0" dirty="0" smtClean="0"/>
              <a:t> Science Dept.</a:t>
            </a:r>
          </a:p>
          <a:p>
            <a:r>
              <a:rPr lang="en-US" sz="1000" baseline="0" dirty="0" smtClean="0"/>
              <a:t>Spring 2015: </a:t>
            </a:r>
            <a:r>
              <a:rPr lang="en-US" sz="1000" baseline="0" dirty="0" smtClean="0"/>
              <a:t>March 5</a:t>
            </a:r>
            <a:endParaRPr lang="en-US" sz="1000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3749049" y="6263609"/>
            <a:ext cx="1923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CS 235: User Interface</a:t>
            </a:r>
            <a:r>
              <a:rPr lang="en-US" sz="1000" baseline="0" dirty="0" smtClean="0"/>
              <a:t> Design</a:t>
            </a:r>
            <a:br>
              <a:rPr lang="en-US" sz="1000" baseline="0" dirty="0" smtClean="0"/>
            </a:br>
            <a:r>
              <a:rPr lang="en-US" sz="1000" baseline="0" dirty="0" smtClean="0"/>
              <a:t>© R. Mak</a:t>
            </a:r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charset="0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377950" indent="-468313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0"/>
        <a:buChar char="o"/>
        <a:defRPr sz="2000">
          <a:solidFill>
            <a:schemeClr val="tx1"/>
          </a:solidFill>
          <a:latin typeface="+mn-lt"/>
          <a:ea typeface="+mn-ea"/>
        </a:defRPr>
      </a:lvl3pPr>
      <a:lvl4pPr marL="1827213" indent="-4381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1600">
          <a:solidFill>
            <a:schemeClr val="tx1"/>
          </a:solidFill>
          <a:latin typeface="+mn-lt"/>
          <a:ea typeface="+mn-ea"/>
        </a:defRPr>
      </a:lvl4pPr>
      <a:lvl5pPr marL="22971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cs.sjsu.edu/~mak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Relationship Id="rId3" Type="http://schemas.openxmlformats.org/officeDocument/2006/relationships/image" Target="../media/image16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4" Type="http://schemas.openxmlformats.org/officeDocument/2006/relationships/image" Target="../media/image24.jpg"/><Relationship Id="rId5" Type="http://schemas.openxmlformats.org/officeDocument/2006/relationships/image" Target="../media/image25.jpg"/><Relationship Id="rId6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g"/><Relationship Id="rId3" Type="http://schemas.openxmlformats.org/officeDocument/2006/relationships/image" Target="../media/image2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4" Type="http://schemas.openxmlformats.org/officeDocument/2006/relationships/image" Target="../media/image3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jpg"/><Relationship Id="rId3" Type="http://schemas.openxmlformats.org/officeDocument/2006/relationships/image" Target="../media/image33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jpg"/><Relationship Id="rId3" Type="http://schemas.openxmlformats.org/officeDocument/2006/relationships/image" Target="../media/image36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jpg"/><Relationship Id="rId3" Type="http://schemas.openxmlformats.org/officeDocument/2006/relationships/image" Target="../media/image39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jpg"/><Relationship Id="rId3" Type="http://schemas.openxmlformats.org/officeDocument/2006/relationships/image" Target="../media/image43.jp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jpg"/><Relationship Id="rId3" Type="http://schemas.openxmlformats.org/officeDocument/2006/relationships/image" Target="../media/image45.jp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jp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jp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4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CS </a:t>
            </a:r>
            <a:r>
              <a:rPr lang="en-US" sz="3200" dirty="0" smtClean="0"/>
              <a:t>235: User Interface Design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2400" dirty="0" smtClean="0"/>
              <a:t>March 5 Class </a:t>
            </a:r>
            <a:r>
              <a:rPr lang="en-US" sz="2400" dirty="0"/>
              <a:t>Meeting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lnSpc>
                <a:spcPct val="90000"/>
              </a:lnSpc>
            </a:pPr>
            <a:r>
              <a:rPr lang="en-US" dirty="0"/>
              <a:t>Department of Computer Science</a:t>
            </a:r>
            <a:br>
              <a:rPr lang="en-US" dirty="0"/>
            </a:br>
            <a:r>
              <a:rPr lang="en-US" dirty="0"/>
              <a:t>San Jose State University</a:t>
            </a:r>
            <a:br>
              <a:rPr lang="en-US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dirty="0" smtClean="0"/>
              <a:t>Spring 2015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Instructor: Ron Mak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hlinkClick r:id="rId2"/>
              </a:rPr>
              <a:t>www.cs.sjsu.edu/~mak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527550"/>
            <a:ext cx="115411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053" name="Picture 5" descr="sjsu_logo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38" y="4591050"/>
            <a:ext cx="1096962" cy="103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Gestalt Principle: </a:t>
            </a:r>
            <a:r>
              <a:rPr lang="en-US" dirty="0" smtClean="0"/>
              <a:t>Symmetry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1036332"/>
          </a:xfrm>
        </p:spPr>
        <p:txBody>
          <a:bodyPr/>
          <a:lstStyle/>
          <a:p>
            <a:r>
              <a:rPr lang="en-US" dirty="0" smtClean="0"/>
              <a:t>We parse a complex scene in a way that reduces complexity and gives it symmetry.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 descr="2.13_Symmetr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348" y="2606049"/>
            <a:ext cx="6108700" cy="1854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82802" y="6166806"/>
            <a:ext cx="2611587" cy="553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  <a:t>Designing with the Mind in Mind, 2</a:t>
            </a:r>
            <a:r>
              <a:rPr lang="en-US" sz="1000" b="1" baseline="30000" dirty="0" smtClean="0">
                <a:solidFill>
                  <a:schemeClr val="bg1">
                    <a:lumMod val="65000"/>
                  </a:schemeClr>
                </a:solidFill>
              </a:rPr>
              <a:t>nd</a:t>
            </a:r>
            <a: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  <a:t> ed.</a:t>
            </a:r>
            <a:b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by Jeff Johnson</a:t>
            </a:r>
          </a:p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Morgan Kaufmann, 2014</a:t>
            </a:r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012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Gestalt Principle: </a:t>
            </a:r>
            <a:r>
              <a:rPr lang="en-US" dirty="0" smtClean="0"/>
              <a:t>Symmetry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4464"/>
            <a:ext cx="8229600" cy="964584"/>
          </a:xfrm>
        </p:spPr>
        <p:txBody>
          <a:bodyPr/>
          <a:lstStyle/>
          <a:p>
            <a:r>
              <a:rPr lang="en-US" dirty="0" smtClean="0"/>
              <a:t>Example: A combination of symmetry, continuity, and closure.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 descr="2.14_Thagard_Cov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91" y="2305101"/>
            <a:ext cx="5669218" cy="377563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82802" y="6166806"/>
            <a:ext cx="2611587" cy="553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  <a:t>Designing with the Mind in Mind, 2</a:t>
            </a:r>
            <a:r>
              <a:rPr lang="en-US" sz="1000" b="1" baseline="30000" dirty="0" smtClean="0">
                <a:solidFill>
                  <a:schemeClr val="bg1">
                    <a:lumMod val="65000"/>
                  </a:schemeClr>
                </a:solidFill>
              </a:rPr>
              <a:t>nd</a:t>
            </a:r>
            <a: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  <a:t> ed.</a:t>
            </a:r>
            <a:b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by Jeff Johnson</a:t>
            </a:r>
          </a:p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Morgan Kaufmann, 2014</a:t>
            </a:r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260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Gestalt Principle: </a:t>
            </a:r>
            <a:r>
              <a:rPr lang="en-US" dirty="0" smtClean="0"/>
              <a:t>Foreground/Background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1767844"/>
          </a:xfrm>
        </p:spPr>
        <p:txBody>
          <a:bodyPr/>
          <a:lstStyle/>
          <a:p>
            <a:r>
              <a:rPr lang="en-US" dirty="0" smtClean="0"/>
              <a:t>We automatically separate what’s in the </a:t>
            </a:r>
            <a:r>
              <a:rPr lang="en-US" dirty="0" smtClean="0">
                <a:solidFill>
                  <a:srgbClr val="B23C00"/>
                </a:solidFill>
              </a:rPr>
              <a:t>foreground</a:t>
            </a:r>
            <a:r>
              <a:rPr lang="en-US" dirty="0" smtClean="0"/>
              <a:t> and what’s in the </a:t>
            </a:r>
            <a:r>
              <a:rPr lang="en-US" dirty="0" smtClean="0">
                <a:solidFill>
                  <a:srgbClr val="B23C00"/>
                </a:solidFill>
              </a:rPr>
              <a:t>background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Our primary attention is focused on elements </a:t>
            </a:r>
            <a:br>
              <a:rPr lang="en-US" dirty="0" smtClean="0"/>
            </a:br>
            <a:r>
              <a:rPr lang="en-US" dirty="0" smtClean="0"/>
              <a:t>in the foreground.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 descr="2.16_Figure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96" y="3429000"/>
            <a:ext cx="2070100" cy="2006600"/>
          </a:xfrm>
          <a:prstGeom prst="rect">
            <a:avLst/>
          </a:prstGeom>
        </p:spPr>
      </p:pic>
      <p:pic>
        <p:nvPicPr>
          <p:cNvPr id="6" name="Picture 5" descr="2.18_AndePhotos_Hom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462" y="2834609"/>
            <a:ext cx="4912937" cy="32461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82802" y="6166806"/>
            <a:ext cx="2611587" cy="553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  <a:t>Designing with the Mind in Mind, 2</a:t>
            </a:r>
            <a:r>
              <a:rPr lang="en-US" sz="1000" b="1" baseline="30000" dirty="0" smtClean="0">
                <a:solidFill>
                  <a:schemeClr val="bg1">
                    <a:lumMod val="65000"/>
                  </a:schemeClr>
                </a:solidFill>
              </a:rPr>
              <a:t>nd</a:t>
            </a:r>
            <a: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  <a:t> ed.</a:t>
            </a:r>
            <a:b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by Jeff Johnson</a:t>
            </a:r>
          </a:p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Morgan Kaufmann, 2014</a:t>
            </a:r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698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1163"/>
            <a:ext cx="9144000" cy="655637"/>
          </a:xfrm>
        </p:spPr>
        <p:txBody>
          <a:bodyPr/>
          <a:lstStyle/>
          <a:p>
            <a:r>
              <a:rPr lang="en-US" dirty="0"/>
              <a:t>Gestalt Principle: Foreground/</a:t>
            </a:r>
            <a:r>
              <a:rPr lang="en-US" dirty="0" smtClean="0"/>
              <a:t>Background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532097"/>
            <a:ext cx="8229600" cy="598828"/>
          </a:xfrm>
        </p:spPr>
        <p:txBody>
          <a:bodyPr/>
          <a:lstStyle/>
          <a:p>
            <a:r>
              <a:rPr lang="en-US" dirty="0" smtClean="0"/>
              <a:t>Deliberate foreground/background ambiguity.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4" descr="2.17_Escher_Sketch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96" y="1376658"/>
            <a:ext cx="6578600" cy="4064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82802" y="6166806"/>
            <a:ext cx="2611587" cy="553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  <a:t>Designing with the Mind in Mind, 2</a:t>
            </a:r>
            <a:r>
              <a:rPr lang="en-US" sz="1000" b="1" baseline="30000" dirty="0" smtClean="0">
                <a:solidFill>
                  <a:schemeClr val="bg1">
                    <a:lumMod val="65000"/>
                  </a:schemeClr>
                </a:solidFill>
              </a:rPr>
              <a:t>nd</a:t>
            </a:r>
            <a: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  <a:t> ed.</a:t>
            </a:r>
            <a:b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by Jeff Johnson</a:t>
            </a:r>
          </a:p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Morgan Kaufmann, 2014</a:t>
            </a:r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574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Gestalt Principle: </a:t>
            </a:r>
            <a:r>
              <a:rPr lang="en-US" dirty="0" smtClean="0"/>
              <a:t>Common Fate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79137"/>
          </a:xfrm>
        </p:spPr>
        <p:txBody>
          <a:bodyPr/>
          <a:lstStyle/>
          <a:p>
            <a:r>
              <a:rPr lang="en-US" dirty="0" smtClean="0"/>
              <a:t>Elements that </a:t>
            </a:r>
            <a:r>
              <a:rPr lang="en-US" dirty="0" smtClean="0">
                <a:solidFill>
                  <a:srgbClr val="B23C00"/>
                </a:solidFill>
              </a:rPr>
              <a:t>move together </a:t>
            </a:r>
            <a:r>
              <a:rPr lang="en-US" dirty="0" smtClean="0"/>
              <a:t>appear grouped.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 descr="2.23_Drag_Selected_Fil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770" y="2057415"/>
            <a:ext cx="5613400" cy="3784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82802" y="6166806"/>
            <a:ext cx="2611587" cy="553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  <a:t>Designing with the Mind in Mind, 2</a:t>
            </a:r>
            <a:r>
              <a:rPr lang="en-US" sz="1000" b="1" baseline="30000" dirty="0" smtClean="0">
                <a:solidFill>
                  <a:schemeClr val="bg1">
                    <a:lumMod val="65000"/>
                  </a:schemeClr>
                </a:solidFill>
              </a:rPr>
              <a:t>nd</a:t>
            </a:r>
            <a: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  <a:t> ed.</a:t>
            </a:r>
            <a:b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by Jeff Johnson</a:t>
            </a:r>
          </a:p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Morgan Kaufmann, 2014</a:t>
            </a:r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8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Contrast vs. Brightness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1036332"/>
          </a:xfrm>
        </p:spPr>
        <p:txBody>
          <a:bodyPr/>
          <a:lstStyle/>
          <a:p>
            <a:r>
              <a:rPr lang="en-US" dirty="0" smtClean="0"/>
              <a:t>Our vision is optimized for contrast, </a:t>
            </a:r>
            <a:br>
              <a:rPr lang="en-US" dirty="0" smtClean="0"/>
            </a:br>
            <a:r>
              <a:rPr lang="en-US" dirty="0" smtClean="0"/>
              <a:t>not brightness.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4" descr="4.2_gray_bar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01" y="2555219"/>
            <a:ext cx="7645400" cy="2794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82802" y="6166806"/>
            <a:ext cx="2611587" cy="553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  <a:t>Designing with the Mind in Mind, 2</a:t>
            </a:r>
            <a:r>
              <a:rPr lang="en-US" sz="1000" b="1" baseline="30000" dirty="0" smtClean="0">
                <a:solidFill>
                  <a:schemeClr val="bg1">
                    <a:lumMod val="65000"/>
                  </a:schemeClr>
                </a:solidFill>
              </a:rPr>
              <a:t>nd</a:t>
            </a:r>
            <a: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  <a:t> ed.</a:t>
            </a:r>
            <a:b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by Jeff Johnson</a:t>
            </a:r>
          </a:p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Morgan Kaufmann, 2014</a:t>
            </a:r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087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Contrast vs. </a:t>
            </a:r>
            <a:r>
              <a:rPr lang="en-US" dirty="0" smtClean="0"/>
              <a:t>Brightness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Picture 4" descr="4.3_Contrast_Illusi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84" y="1489808"/>
            <a:ext cx="8128000" cy="4191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82802" y="6166806"/>
            <a:ext cx="2611587" cy="553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  <a:t>Designing with the Mind in Mind, 2</a:t>
            </a:r>
            <a:r>
              <a:rPr lang="en-US" sz="1000" b="1" baseline="30000" dirty="0" smtClean="0">
                <a:solidFill>
                  <a:schemeClr val="bg1">
                    <a:lumMod val="65000"/>
                  </a:schemeClr>
                </a:solidFill>
              </a:rPr>
              <a:t>nd</a:t>
            </a:r>
            <a: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  <a:t> ed.</a:t>
            </a:r>
            <a:b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by Jeff Johnson</a:t>
            </a:r>
          </a:p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Morgan Kaufmann, 2014</a:t>
            </a:r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50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Discrimination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807" y="1295400"/>
            <a:ext cx="8503826" cy="2133599"/>
          </a:xfrm>
        </p:spPr>
        <p:txBody>
          <a:bodyPr/>
          <a:lstStyle/>
          <a:p>
            <a:r>
              <a:rPr lang="en-US" dirty="0" smtClean="0"/>
              <a:t>Factors that affect our ability to distinguish colors:</a:t>
            </a:r>
          </a:p>
          <a:p>
            <a:pPr lvl="5"/>
            <a:endParaRPr lang="en-US" dirty="0" smtClean="0"/>
          </a:p>
          <a:p>
            <a:pPr marL="928687" lvl="1" indent="-457200">
              <a:buFont typeface="+mj-lt"/>
              <a:buAutoNum type="alphaUcPeriod"/>
            </a:pPr>
            <a:r>
              <a:rPr lang="en-US" dirty="0" smtClean="0"/>
              <a:t>paleness</a:t>
            </a:r>
          </a:p>
          <a:p>
            <a:pPr marL="928687" lvl="1" indent="-457200">
              <a:buFont typeface="+mj-lt"/>
              <a:buAutoNum type="alphaUcPeriod"/>
            </a:pPr>
            <a:r>
              <a:rPr lang="en-US" dirty="0" smtClean="0"/>
              <a:t>size</a:t>
            </a:r>
          </a:p>
          <a:p>
            <a:pPr marL="928687" lvl="1" indent="-457200">
              <a:buFont typeface="+mj-lt"/>
              <a:buAutoNum type="alphaUcPeriod"/>
            </a:pPr>
            <a:r>
              <a:rPr lang="en-US" dirty="0" smtClean="0"/>
              <a:t>separation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Picture 4" descr="4.4_Color-patch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01" y="3601697"/>
            <a:ext cx="7518400" cy="1930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82802" y="6166806"/>
            <a:ext cx="2611587" cy="553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  <a:t>Designing with the Mind in Mind, 2</a:t>
            </a:r>
            <a:r>
              <a:rPr lang="en-US" sz="1000" b="1" baseline="30000" dirty="0" smtClean="0">
                <a:solidFill>
                  <a:schemeClr val="bg1">
                    <a:lumMod val="65000"/>
                  </a:schemeClr>
                </a:solidFill>
              </a:rPr>
              <a:t>nd</a:t>
            </a:r>
            <a: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  <a:t> ed.</a:t>
            </a:r>
            <a:b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by Jeff Johnson</a:t>
            </a:r>
          </a:p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Morgan Kaufmann, 2014</a:t>
            </a:r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538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Blindness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773673"/>
          </a:xfrm>
        </p:spPr>
        <p:txBody>
          <a:bodyPr/>
          <a:lstStyle/>
          <a:p>
            <a:r>
              <a:rPr lang="en-US" dirty="0" smtClean="0"/>
              <a:t>Approximately 8% of men and 0.5% of women are color-blind.</a:t>
            </a:r>
          </a:p>
          <a:p>
            <a:pPr lvl="5"/>
            <a:endParaRPr lang="en-US" dirty="0" smtClean="0"/>
          </a:p>
          <a:p>
            <a:pPr lvl="1"/>
            <a:r>
              <a:rPr lang="en-US" dirty="0" smtClean="0"/>
              <a:t>dark red vs. black</a:t>
            </a:r>
          </a:p>
          <a:p>
            <a:pPr lvl="1"/>
            <a:r>
              <a:rPr lang="en-US" dirty="0" smtClean="0"/>
              <a:t>blue vs. purple</a:t>
            </a:r>
          </a:p>
          <a:p>
            <a:pPr lvl="1"/>
            <a:r>
              <a:rPr lang="en-US" dirty="0" smtClean="0"/>
              <a:t>light green vs. white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Picture 4" descr="4.9a_RG_Colorblind_problem_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514610"/>
            <a:ext cx="1752600" cy="342900"/>
          </a:xfrm>
          <a:prstGeom prst="rect">
            <a:avLst/>
          </a:prstGeom>
        </p:spPr>
      </p:pic>
      <p:pic>
        <p:nvPicPr>
          <p:cNvPr id="6" name="Picture 5" descr="4.9b_RG_Colorblind_problem_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971805"/>
            <a:ext cx="1739900" cy="342900"/>
          </a:xfrm>
          <a:prstGeom prst="rect">
            <a:avLst/>
          </a:prstGeom>
        </p:spPr>
      </p:pic>
      <p:pic>
        <p:nvPicPr>
          <p:cNvPr id="7" name="Picture 6" descr="4.9c_RG_Colorblind_problem_3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429000"/>
            <a:ext cx="1739900" cy="342900"/>
          </a:xfrm>
          <a:prstGeom prst="rect">
            <a:avLst/>
          </a:prstGeom>
        </p:spPr>
      </p:pic>
      <p:pic>
        <p:nvPicPr>
          <p:cNvPr id="8" name="Picture 7" descr="4.12a_Google_normal_color_vision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23" y="4251951"/>
            <a:ext cx="3784600" cy="1625600"/>
          </a:xfrm>
          <a:prstGeom prst="rect">
            <a:avLst/>
          </a:prstGeom>
        </p:spPr>
      </p:pic>
      <p:pic>
        <p:nvPicPr>
          <p:cNvPr id="9" name="Picture 8" descr="4.12b_Google_deuteranopia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091914"/>
            <a:ext cx="3771900" cy="17145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782802" y="6166806"/>
            <a:ext cx="2611587" cy="553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  <a:t>Designing with the Mind in Mind, 2</a:t>
            </a:r>
            <a:r>
              <a:rPr lang="en-US" sz="1000" b="1" baseline="30000" dirty="0" smtClean="0">
                <a:solidFill>
                  <a:schemeClr val="bg1">
                    <a:lumMod val="65000"/>
                  </a:schemeClr>
                </a:solidFill>
              </a:rPr>
              <a:t>nd</a:t>
            </a:r>
            <a: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  <a:t> ed.</a:t>
            </a:r>
            <a:b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by Jeff Johnson</a:t>
            </a:r>
          </a:p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Morgan Kaufmann, 2014</a:t>
            </a:r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623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</a:t>
            </a:r>
            <a:r>
              <a:rPr lang="en-US" dirty="0" smtClean="0"/>
              <a:t>Blindness and UI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79137"/>
          </a:xfrm>
        </p:spPr>
        <p:txBody>
          <a:bodyPr/>
          <a:lstStyle/>
          <a:p>
            <a:r>
              <a:rPr lang="en-US" dirty="0" smtClean="0"/>
              <a:t>Test how your UI looks in </a:t>
            </a:r>
            <a:r>
              <a:rPr lang="en-US" dirty="0" err="1" smtClean="0"/>
              <a:t>grayscale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Picture 4" descr="4.10_MoneyDance_BadColo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44" y="1965976"/>
            <a:ext cx="5901054" cy="3931877"/>
          </a:xfrm>
          <a:prstGeom prst="rect">
            <a:avLst/>
          </a:prstGeom>
        </p:spPr>
      </p:pic>
      <p:pic>
        <p:nvPicPr>
          <p:cNvPr id="6" name="Picture 5" descr="4.11_MoneyDance_BadColor_Gray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976" y="2971805"/>
            <a:ext cx="5676418" cy="32918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82802" y="6263609"/>
            <a:ext cx="2611587" cy="553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  <a:t>Designing with the Mind in Mind, 2</a:t>
            </a:r>
            <a:r>
              <a:rPr lang="en-US" sz="1000" b="1" baseline="30000" dirty="0" smtClean="0">
                <a:solidFill>
                  <a:schemeClr val="bg1">
                    <a:lumMod val="65000"/>
                  </a:schemeClr>
                </a:solidFill>
              </a:rPr>
              <a:t>nd</a:t>
            </a:r>
            <a: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  <a:t> ed.</a:t>
            </a:r>
            <a:b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by Jeff Johnson</a:t>
            </a:r>
          </a:p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Morgan Kaufmann, 2014</a:t>
            </a:r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64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 for </a:t>
            </a:r>
            <a:r>
              <a:rPr lang="en-US" dirty="0" smtClean="0"/>
              <a:t>Prototype 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Thursday, </a:t>
            </a:r>
            <a:r>
              <a:rPr lang="en-US" dirty="0" smtClean="0"/>
              <a:t>March 12</a:t>
            </a:r>
            <a:endParaRPr lang="en-US" dirty="0" smtClean="0"/>
          </a:p>
          <a:p>
            <a:pPr lvl="1"/>
            <a:r>
              <a:rPr lang="en-US" dirty="0" smtClean="0"/>
              <a:t>Innovative Designers</a:t>
            </a:r>
          </a:p>
          <a:p>
            <a:pPr lvl="1"/>
            <a:r>
              <a:rPr lang="en-US" dirty="0" smtClean="0"/>
              <a:t>Team Four</a:t>
            </a:r>
          </a:p>
          <a:p>
            <a:pPr lvl="1"/>
            <a:r>
              <a:rPr lang="en-US" dirty="0" err="1" smtClean="0"/>
              <a:t>Thundercats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Tuesday, March </a:t>
            </a:r>
            <a:r>
              <a:rPr lang="en-US" dirty="0" smtClean="0"/>
              <a:t>17</a:t>
            </a:r>
            <a:endParaRPr lang="en-US" dirty="0" smtClean="0"/>
          </a:p>
          <a:p>
            <a:pPr lvl="1"/>
            <a:r>
              <a:rPr lang="en-US" dirty="0" smtClean="0"/>
              <a:t>Unknown</a:t>
            </a:r>
          </a:p>
          <a:p>
            <a:pPr lvl="1"/>
            <a:r>
              <a:rPr lang="en-US" dirty="0" err="1" smtClean="0"/>
              <a:t>UXability</a:t>
            </a:r>
            <a:endParaRPr lang="en-US" dirty="0" smtClean="0"/>
          </a:p>
          <a:p>
            <a:pPr lvl="1"/>
            <a:r>
              <a:rPr lang="en-US" dirty="0" smtClean="0"/>
              <a:t>X Factor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910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Guidelines for UI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Distinguish colors by saturation and brightness, not just hue.</a:t>
            </a:r>
          </a:p>
          <a:p>
            <a:r>
              <a:rPr lang="en-US" dirty="0" smtClean="0"/>
              <a:t>Use distinctive colors.</a:t>
            </a:r>
          </a:p>
          <a:p>
            <a:r>
              <a:rPr lang="en-US" dirty="0" smtClean="0"/>
              <a:t>Avoid color pairs that color-blind people cannot distinguish.</a:t>
            </a:r>
          </a:p>
          <a:p>
            <a:r>
              <a:rPr lang="en-US" dirty="0" smtClean="0"/>
              <a:t>Use </a:t>
            </a:r>
            <a:r>
              <a:rPr lang="en-US" dirty="0"/>
              <a:t>other </a:t>
            </a:r>
            <a:r>
              <a:rPr lang="en-US" dirty="0" smtClean="0"/>
              <a:t>cues along with color.</a:t>
            </a:r>
          </a:p>
          <a:p>
            <a:r>
              <a:rPr lang="en-US" dirty="0" smtClean="0"/>
              <a:t>Separate strong opposing colors.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Picture 4" descr="4.13_primary_color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488" y="2240293"/>
            <a:ext cx="3803950" cy="466097"/>
          </a:xfrm>
          <a:prstGeom prst="rect">
            <a:avLst/>
          </a:prstGeom>
        </p:spPr>
      </p:pic>
      <p:pic>
        <p:nvPicPr>
          <p:cNvPr id="6" name="Picture 5" descr="4.14_iPhoto_Color_plus_other_cu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41" y="3703317"/>
            <a:ext cx="1663700" cy="457200"/>
          </a:xfrm>
          <a:prstGeom prst="rect">
            <a:avLst/>
          </a:prstGeom>
        </p:spPr>
      </p:pic>
      <p:pic>
        <p:nvPicPr>
          <p:cNvPr id="7" name="Picture 6" descr="4.15_Avoid_Opponent_Color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014" y="4892024"/>
            <a:ext cx="4978400" cy="1003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82802" y="6166806"/>
            <a:ext cx="2611587" cy="553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  <a:t>Designing with the Mind in Mind, 2</a:t>
            </a:r>
            <a:r>
              <a:rPr lang="en-US" sz="1000" b="1" baseline="30000" dirty="0" smtClean="0">
                <a:solidFill>
                  <a:schemeClr val="bg1">
                    <a:lumMod val="65000"/>
                  </a:schemeClr>
                </a:solidFill>
              </a:rPr>
              <a:t>nd</a:t>
            </a:r>
            <a: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  <a:t> ed.</a:t>
            </a:r>
            <a:b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by Jeff Johnson</a:t>
            </a:r>
          </a:p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Morgan Kaufmann, 2014</a:t>
            </a:r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461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Guidelines for UI </a:t>
            </a:r>
            <a:r>
              <a:rPr lang="en-US" dirty="0" smtClean="0"/>
              <a:t>Design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Bad: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Good: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Picture 4" descr="4.15a_ITN_subtle_colors_fixe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86" y="1508781"/>
            <a:ext cx="6345866" cy="1097268"/>
          </a:xfrm>
          <a:prstGeom prst="rect">
            <a:avLst/>
          </a:prstGeom>
        </p:spPr>
      </p:pic>
      <p:pic>
        <p:nvPicPr>
          <p:cNvPr id="6" name="Picture 5" descr="4.15b_ITN_Color_diffs_fixe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86" y="3246122"/>
            <a:ext cx="6400730" cy="69004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82802" y="6166806"/>
            <a:ext cx="2611587" cy="553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  <a:t>Designing with the Mind in Mind, 2</a:t>
            </a:r>
            <a:r>
              <a:rPr lang="en-US" sz="1000" b="1" baseline="30000" dirty="0" smtClean="0">
                <a:solidFill>
                  <a:schemeClr val="bg1">
                    <a:lumMod val="65000"/>
                  </a:schemeClr>
                </a:solidFill>
              </a:rPr>
              <a:t>nd</a:t>
            </a:r>
            <a: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  <a:t> ed.</a:t>
            </a:r>
            <a:b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by Jeff Johnson</a:t>
            </a:r>
          </a:p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Morgan Kaufmann, 2014</a:t>
            </a:r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867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Rods and Cones and Fovea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retinas contain </a:t>
            </a:r>
            <a:r>
              <a:rPr lang="en-US" dirty="0" smtClean="0">
                <a:solidFill>
                  <a:srgbClr val="B23C00"/>
                </a:solidFill>
              </a:rPr>
              <a:t>rods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B23C00"/>
                </a:solidFill>
              </a:rPr>
              <a:t>cones</a:t>
            </a:r>
          </a:p>
          <a:p>
            <a:pPr lvl="6"/>
            <a:endParaRPr lang="en-US" dirty="0" smtClean="0"/>
          </a:p>
          <a:p>
            <a:pPr lvl="1"/>
            <a:r>
              <a:rPr lang="en-US" dirty="0" smtClean="0"/>
              <a:t>rods: detect light levels but not colors</a:t>
            </a:r>
          </a:p>
          <a:p>
            <a:pPr lvl="1"/>
            <a:r>
              <a:rPr lang="en-US" dirty="0" smtClean="0"/>
              <a:t>cones: sensitive to red, green, and blue colors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B23C00"/>
                </a:solidFill>
              </a:rPr>
              <a:t>Fovea</a:t>
            </a:r>
          </a:p>
          <a:p>
            <a:pPr lvl="6"/>
            <a:endParaRPr lang="en-US" dirty="0"/>
          </a:p>
          <a:p>
            <a:pPr lvl="1"/>
            <a:r>
              <a:rPr lang="en-US" dirty="0"/>
              <a:t>A small region in the center of our visual </a:t>
            </a:r>
            <a:r>
              <a:rPr lang="en-US" dirty="0" smtClean="0"/>
              <a:t>field,</a:t>
            </a:r>
            <a:br>
              <a:rPr lang="en-US" dirty="0" smtClean="0"/>
            </a:br>
            <a:r>
              <a:rPr lang="en-US" dirty="0" smtClean="0"/>
              <a:t>about 1% of the retina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139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Eyes are Not Like Digital Cameras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399"/>
            <a:ext cx="8229600" cy="4968209"/>
          </a:xfrm>
        </p:spPr>
        <p:txBody>
          <a:bodyPr/>
          <a:lstStyle/>
          <a:p>
            <a:r>
              <a:rPr lang="en-US" dirty="0" smtClean="0"/>
              <a:t>Pixel density</a:t>
            </a:r>
          </a:p>
          <a:p>
            <a:pPr lvl="6"/>
            <a:endParaRPr lang="en-US" dirty="0" smtClean="0"/>
          </a:p>
          <a:p>
            <a:pPr lvl="1"/>
            <a:r>
              <a:rPr lang="en-US" dirty="0" smtClean="0"/>
              <a:t>Each eye has 6 to 7 million retinal cone cells.</a:t>
            </a:r>
          </a:p>
          <a:p>
            <a:pPr lvl="1"/>
            <a:r>
              <a:rPr lang="en-US" dirty="0" smtClean="0"/>
              <a:t>Fovea: about 158K cone cells per square millimeter</a:t>
            </a:r>
          </a:p>
          <a:p>
            <a:pPr lvl="1"/>
            <a:r>
              <a:rPr lang="en-US" dirty="0" smtClean="0"/>
              <a:t>Rest of retina: about 9K cone cells per square millimeter</a:t>
            </a:r>
          </a:p>
          <a:p>
            <a:pPr lvl="7"/>
            <a:endParaRPr lang="en-US" dirty="0" smtClean="0"/>
          </a:p>
          <a:p>
            <a:r>
              <a:rPr lang="en-US" dirty="0" smtClean="0"/>
              <a:t>Data compression</a:t>
            </a:r>
          </a:p>
          <a:p>
            <a:pPr lvl="6"/>
            <a:endParaRPr lang="en-US" dirty="0" smtClean="0"/>
          </a:p>
          <a:p>
            <a:pPr lvl="1"/>
            <a:r>
              <a:rPr lang="en-US" dirty="0" smtClean="0"/>
              <a:t>Fovea: one </a:t>
            </a:r>
            <a:r>
              <a:rPr lang="en-US" dirty="0" err="1" smtClean="0"/>
              <a:t>ganglial</a:t>
            </a:r>
            <a:r>
              <a:rPr lang="en-US" dirty="0" smtClean="0"/>
              <a:t> neuron cell per cone cell</a:t>
            </a:r>
          </a:p>
          <a:p>
            <a:pPr lvl="1"/>
            <a:r>
              <a:rPr lang="en-US" dirty="0" smtClean="0"/>
              <a:t>Rest of retina: multiple cone cells per neuron resulting in </a:t>
            </a:r>
            <a:r>
              <a:rPr lang="en-US" dirty="0" err="1" smtClean="0"/>
              <a:t>lossy</a:t>
            </a:r>
            <a:r>
              <a:rPr lang="en-US" dirty="0" smtClean="0"/>
              <a:t> data compression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34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67" y="411163"/>
            <a:ext cx="8595266" cy="655637"/>
          </a:xfrm>
        </p:spPr>
        <p:txBody>
          <a:bodyPr/>
          <a:lstStyle/>
          <a:p>
            <a:r>
              <a:rPr lang="en-US" dirty="0"/>
              <a:t>Our Eyes are Not Like Digital </a:t>
            </a:r>
            <a:r>
              <a:rPr lang="en-US" dirty="0" smtClean="0"/>
              <a:t>Cameras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45" y="4800585"/>
            <a:ext cx="8320949" cy="1330339"/>
          </a:xfrm>
        </p:spPr>
        <p:txBody>
          <a:bodyPr/>
          <a:lstStyle/>
          <a:p>
            <a:pPr marL="469900" lvl="1" indent="-469900">
              <a:buClr>
                <a:schemeClr val="bg2"/>
              </a:buClr>
              <a:buSzPct val="70000"/>
              <a:buFont typeface="Wingdings" charset="0"/>
              <a:buChar char="o"/>
            </a:pPr>
            <a:r>
              <a:rPr lang="en-US" sz="2800" dirty="0"/>
              <a:t>The rods do better in low light than the cones.</a:t>
            </a:r>
          </a:p>
          <a:p>
            <a:pPr lvl="1"/>
            <a:r>
              <a:rPr lang="en-US" dirty="0" smtClean="0"/>
              <a:t>Therefore, at night, we see an object better </a:t>
            </a:r>
            <a:br>
              <a:rPr lang="en-US" dirty="0" smtClean="0"/>
            </a:br>
            <a:r>
              <a:rPr lang="en-US" dirty="0" smtClean="0"/>
              <a:t>by looking slightly away from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6" name="Picture 5" descr="5.1_dist_rod_con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77" y="1143025"/>
            <a:ext cx="7319322" cy="35864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82802" y="6166806"/>
            <a:ext cx="2611587" cy="553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  <a:t>Designing with the Mind in Mind, 2</a:t>
            </a:r>
            <a:r>
              <a:rPr lang="en-US" sz="1000" b="1" baseline="30000" dirty="0" smtClean="0">
                <a:solidFill>
                  <a:schemeClr val="bg1">
                    <a:lumMod val="65000"/>
                  </a:schemeClr>
                </a:solidFill>
              </a:rPr>
              <a:t>nd</a:t>
            </a:r>
            <a: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  <a:t> ed.</a:t>
            </a:r>
            <a:b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by Jeff Johnson</a:t>
            </a:r>
          </a:p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Morgan Kaufmann, 2014</a:t>
            </a:r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24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Peripheral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1036332"/>
          </a:xfrm>
        </p:spPr>
        <p:txBody>
          <a:bodyPr/>
          <a:lstStyle/>
          <a:p>
            <a:r>
              <a:rPr lang="en-US" dirty="0" smtClean="0"/>
              <a:t>The resolution of our visual field is high in the center but much lower at the edges.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5" name="Picture 4" descr="5.2a_HumanResoluti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79" y="2514610"/>
            <a:ext cx="3098800" cy="3213100"/>
          </a:xfrm>
          <a:prstGeom prst="rect">
            <a:avLst/>
          </a:prstGeom>
        </p:spPr>
      </p:pic>
      <p:pic>
        <p:nvPicPr>
          <p:cNvPr id="6" name="Picture 5" descr="5.2b_Acuity_Reading_Char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331732"/>
            <a:ext cx="3566121" cy="39227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82802" y="6166806"/>
            <a:ext cx="2611587" cy="553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  <a:t>Designing with the Mind in Mind, 2</a:t>
            </a:r>
            <a:r>
              <a:rPr lang="en-US" sz="1000" b="1" baseline="30000" dirty="0" smtClean="0">
                <a:solidFill>
                  <a:schemeClr val="bg1">
                    <a:lumMod val="65000"/>
                  </a:schemeClr>
                </a:solidFill>
              </a:rPr>
              <a:t>nd</a:t>
            </a:r>
            <a: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  <a:t> ed.</a:t>
            </a:r>
            <a:b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by Jeff Johnson</a:t>
            </a:r>
          </a:p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Morgan Kaufmann, 2014</a:t>
            </a:r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415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Peripheral </a:t>
            </a:r>
            <a:r>
              <a:rPr lang="en-US" dirty="0" smtClean="0"/>
              <a:t>Vision Functions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23C00"/>
                </a:solidFill>
              </a:rPr>
              <a:t>Guide the fovea</a:t>
            </a:r>
          </a:p>
          <a:p>
            <a:pPr lvl="1"/>
            <a:r>
              <a:rPr lang="en-US" dirty="0" smtClean="0"/>
              <a:t>Our eyes move automatically move rapidly several times per second to visit all the interesting and crucial elements in our visual field.</a:t>
            </a:r>
          </a:p>
          <a:p>
            <a:pPr lvl="1"/>
            <a:r>
              <a:rPr lang="en-US" dirty="0" smtClean="0"/>
              <a:t>Our peripheral vision guides the fovea by telling it “where to look”.</a:t>
            </a:r>
          </a:p>
          <a:p>
            <a:pPr lvl="6"/>
            <a:endParaRPr lang="en-US" dirty="0" smtClean="0"/>
          </a:p>
          <a:p>
            <a:r>
              <a:rPr lang="en-US" dirty="0" smtClean="0">
                <a:solidFill>
                  <a:srgbClr val="B23C00"/>
                </a:solidFill>
              </a:rPr>
              <a:t>Detect motion</a:t>
            </a:r>
          </a:p>
          <a:p>
            <a:pPr lvl="1"/>
            <a:r>
              <a:rPr lang="en-US" dirty="0" smtClean="0"/>
              <a:t>Our peripheral vision is good at detecting motion.</a:t>
            </a:r>
          </a:p>
          <a:p>
            <a:pPr lvl="6"/>
            <a:endParaRPr lang="en-US" dirty="0" smtClean="0"/>
          </a:p>
          <a:p>
            <a:r>
              <a:rPr lang="en-US" dirty="0" smtClean="0">
                <a:solidFill>
                  <a:srgbClr val="B23C00"/>
                </a:solidFill>
              </a:rPr>
              <a:t>See better in the </a:t>
            </a:r>
            <a:r>
              <a:rPr lang="en-US" dirty="0" smtClean="0">
                <a:solidFill>
                  <a:srgbClr val="B23C00"/>
                </a:solidFill>
              </a:rPr>
              <a:t>dark</a:t>
            </a:r>
            <a:endParaRPr lang="en-US" dirty="0" smtClean="0"/>
          </a:p>
          <a:p>
            <a:pPr lvl="1"/>
            <a:r>
              <a:rPr lang="en-US" dirty="0" smtClean="0"/>
              <a:t>The rods do better in low light than the cones.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41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Users Notice Error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95400"/>
            <a:ext cx="1463069" cy="579137"/>
          </a:xfrm>
        </p:spPr>
        <p:txBody>
          <a:bodyPr/>
          <a:lstStyle/>
          <a:p>
            <a:r>
              <a:rPr lang="en-US" dirty="0" smtClean="0"/>
              <a:t>Bad: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5" name="Picture 4" descr="5.5_informaworld_badly_placed_ms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269" y="1234464"/>
            <a:ext cx="6949364" cy="4893339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 bwMode="auto">
          <a:xfrm>
            <a:off x="4389122" y="5440658"/>
            <a:ext cx="914390" cy="457195"/>
          </a:xfrm>
          <a:prstGeom prst="ellipse">
            <a:avLst/>
          </a:prstGeom>
          <a:noFill/>
          <a:ln w="38100" cap="flat" cmpd="sng" algn="ctr">
            <a:solidFill>
              <a:srgbClr val="B23C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749049" y="2331732"/>
            <a:ext cx="3383243" cy="365756"/>
          </a:xfrm>
          <a:prstGeom prst="rect">
            <a:avLst/>
          </a:prstGeom>
          <a:noFill/>
          <a:ln w="38100" cap="flat" cmpd="sng" algn="ctr">
            <a:solidFill>
              <a:srgbClr val="B23C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4951" y="5467860"/>
            <a:ext cx="199826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B23C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23C00"/>
                </a:solidFill>
              </a:rPr>
              <a:t>Fovea focused here</a:t>
            </a:r>
            <a:endParaRPr lang="en-US" dirty="0">
              <a:solidFill>
                <a:srgbClr val="B23C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82802" y="6166806"/>
            <a:ext cx="2611587" cy="553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  <a:t>Designing with the Mind in Mind, 2</a:t>
            </a:r>
            <a:r>
              <a:rPr lang="en-US" sz="1000" b="1" baseline="30000" dirty="0" smtClean="0">
                <a:solidFill>
                  <a:schemeClr val="bg1">
                    <a:lumMod val="65000"/>
                  </a:schemeClr>
                </a:solidFill>
              </a:rPr>
              <a:t>nd</a:t>
            </a:r>
            <a: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  <a:t> ed.</a:t>
            </a:r>
            <a:b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by Jeff Johnson</a:t>
            </a:r>
          </a:p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Morgan Kaufmann, 2014</a:t>
            </a:r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535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Users Notice Error </a:t>
            </a:r>
            <a:r>
              <a:rPr lang="en-US" dirty="0" smtClean="0"/>
              <a:t>Messages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1463069" cy="579137"/>
          </a:xfrm>
        </p:spPr>
        <p:txBody>
          <a:bodyPr/>
          <a:lstStyle/>
          <a:p>
            <a:r>
              <a:rPr lang="en-US" dirty="0" smtClean="0"/>
              <a:t>Bad: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5" name="Picture 4" descr="5.6_Airborne_HiddenErrMs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147" y="1275733"/>
            <a:ext cx="4389072" cy="24275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5.7_Airborne_HiddenErrMsg_blurre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147" y="3836025"/>
            <a:ext cx="4389072" cy="24275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6583658" y="5623536"/>
            <a:ext cx="2446758" cy="553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Designing with the Mind in Mind, 2</a:t>
            </a:r>
            <a:r>
              <a:rPr lang="en-US" sz="1000" baseline="30000" dirty="0" smtClean="0">
                <a:solidFill>
                  <a:schemeClr val="bg1">
                    <a:lumMod val="65000"/>
                  </a:schemeClr>
                </a:solidFill>
              </a:rPr>
              <a:t>nd</a:t>
            </a:r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 ed.</a:t>
            </a:r>
            <a:b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by Jeff Johnson</a:t>
            </a:r>
          </a:p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Morgan Kaufmann, 2014</a:t>
            </a:r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188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Users Notice Error Messages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1737386" cy="579137"/>
          </a:xfrm>
        </p:spPr>
        <p:txBody>
          <a:bodyPr/>
          <a:lstStyle/>
          <a:p>
            <a:r>
              <a:rPr lang="en-US" dirty="0" smtClean="0"/>
              <a:t>Good: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5" name="Picture 4" descr="5.8_informaworld_fixe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147" y="1325902"/>
            <a:ext cx="6877074" cy="46633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82802" y="6166806"/>
            <a:ext cx="2611587" cy="553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  <a:t>Designing with the Mind in Mind, 2</a:t>
            </a:r>
            <a:r>
              <a:rPr lang="en-US" sz="1000" b="1" baseline="30000" dirty="0" smtClean="0">
                <a:solidFill>
                  <a:schemeClr val="bg1">
                    <a:lumMod val="65000"/>
                  </a:schemeClr>
                </a:solidFill>
              </a:rPr>
              <a:t>nd</a:t>
            </a:r>
            <a: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  <a:t> ed.</a:t>
            </a:r>
            <a:b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by Jeff Johnson</a:t>
            </a:r>
          </a:p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Morgan Kaufmann, 2014</a:t>
            </a:r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603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Cognitive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interdisciplinary study of the </a:t>
            </a:r>
            <a:r>
              <a:rPr lang="en-US" dirty="0" smtClean="0">
                <a:solidFill>
                  <a:srgbClr val="B23C00"/>
                </a:solidFill>
              </a:rPr>
              <a:t>mind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B23C00"/>
                </a:solidFill>
              </a:rPr>
              <a:t>intelligence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rgbClr val="B23C00"/>
                </a:solidFill>
              </a:rPr>
              <a:t>behavior</a:t>
            </a:r>
            <a:r>
              <a:rPr lang="en-US" dirty="0" smtClean="0"/>
              <a:t>.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How does the mind </a:t>
            </a:r>
            <a:br>
              <a:rPr lang="en-US" dirty="0" smtClean="0"/>
            </a:br>
            <a:r>
              <a:rPr lang="en-US" dirty="0" smtClean="0"/>
              <a:t>process information?</a:t>
            </a:r>
          </a:p>
          <a:p>
            <a:pPr lvl="6"/>
            <a:endParaRPr lang="en-US" dirty="0" smtClean="0"/>
          </a:p>
          <a:p>
            <a:pPr lvl="1"/>
            <a:r>
              <a:rPr lang="en-US" dirty="0" smtClean="0"/>
              <a:t>perception</a:t>
            </a:r>
          </a:p>
          <a:p>
            <a:pPr lvl="1"/>
            <a:r>
              <a:rPr lang="en-US" dirty="0" smtClean="0"/>
              <a:t>language</a:t>
            </a:r>
          </a:p>
          <a:p>
            <a:pPr lvl="1"/>
            <a:r>
              <a:rPr lang="en-US" dirty="0" smtClean="0"/>
              <a:t>memory</a:t>
            </a:r>
          </a:p>
          <a:p>
            <a:pPr lvl="1"/>
            <a:r>
              <a:rPr lang="en-US" dirty="0" smtClean="0"/>
              <a:t>reasoning</a:t>
            </a:r>
          </a:p>
          <a:p>
            <a:pPr lvl="1"/>
            <a:r>
              <a:rPr lang="en-US" dirty="0" smtClean="0"/>
              <a:t>emotion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561" y="1874537"/>
            <a:ext cx="4297633" cy="42976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91854" y="5897853"/>
            <a:ext cx="2886587" cy="253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http://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</a:rPr>
              <a:t>en.wikipedia.org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/wiki/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</a:rPr>
              <a:t>Cognitive_science</a:t>
            </a:r>
            <a:endParaRPr 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633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Users Notice Error Messages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3657605" cy="1036332"/>
          </a:xfrm>
        </p:spPr>
        <p:txBody>
          <a:bodyPr/>
          <a:lstStyle/>
          <a:p>
            <a:r>
              <a:rPr lang="en-US" dirty="0" smtClean="0"/>
              <a:t>Good:</a:t>
            </a:r>
            <a:br>
              <a:rPr lang="en-US" dirty="0" smtClean="0"/>
            </a:br>
            <a:r>
              <a:rPr lang="en-US" dirty="0" smtClean="0"/>
              <a:t>Wiggle the display.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6" name="Picture 5" descr="5.12_iCloud_shaki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561" y="1325903"/>
            <a:ext cx="4140200" cy="4356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82802" y="6166806"/>
            <a:ext cx="2611587" cy="553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  <a:t>Designing with the Mind in Mind, 2</a:t>
            </a:r>
            <a:r>
              <a:rPr lang="en-US" sz="1000" b="1" baseline="30000" dirty="0" smtClean="0">
                <a:solidFill>
                  <a:schemeClr val="bg1">
                    <a:lumMod val="65000"/>
                  </a:schemeClr>
                </a:solidFill>
              </a:rPr>
              <a:t>nd</a:t>
            </a:r>
            <a: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  <a:t> ed.</a:t>
            </a:r>
            <a:b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by Jeff Johnson</a:t>
            </a:r>
          </a:p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Morgan Kaufmann, 2014</a:t>
            </a:r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11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Visual Searches Easier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944893"/>
          </a:xfrm>
        </p:spPr>
        <p:txBody>
          <a:bodyPr/>
          <a:lstStyle/>
          <a:p>
            <a:r>
              <a:rPr lang="en-US" dirty="0" smtClean="0"/>
              <a:t>Make a crucial element “pop” in our </a:t>
            </a:r>
            <a:br>
              <a:rPr lang="en-US" dirty="0" smtClean="0"/>
            </a:br>
            <a:r>
              <a:rPr lang="en-US" dirty="0" smtClean="0"/>
              <a:t>peripheral vision to draw the fovea to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5" name="Picture 4" descr="5.13_Spot_the_Z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84" y="2418700"/>
            <a:ext cx="3748999" cy="22270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005879" y="4796115"/>
            <a:ext cx="2648081" cy="461665"/>
          </a:xfrm>
          <a:prstGeom prst="rect">
            <a:avLst/>
          </a:prstGeom>
          <a:solidFill>
            <a:srgbClr val="FFFFC2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Hard to find the Z.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65806" y="5623536"/>
            <a:ext cx="2446758" cy="553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Designing with the Mind in Mind, 2</a:t>
            </a:r>
            <a:r>
              <a:rPr lang="en-US" sz="1000" baseline="30000" dirty="0" smtClean="0">
                <a:solidFill>
                  <a:schemeClr val="bg1">
                    <a:lumMod val="65000"/>
                  </a:schemeClr>
                </a:solidFill>
              </a:rPr>
              <a:t>nd</a:t>
            </a:r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 ed.</a:t>
            </a:r>
            <a:b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by Jeff Johnson</a:t>
            </a:r>
          </a:p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Morgan Kaufmann, 2014</a:t>
            </a:r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846317" y="3337561"/>
            <a:ext cx="3749000" cy="2838707"/>
            <a:chOff x="4846317" y="3337561"/>
            <a:chExt cx="3749000" cy="2838707"/>
          </a:xfrm>
        </p:grpSpPr>
        <p:pic>
          <p:nvPicPr>
            <p:cNvPr id="6" name="Picture 5" descr="5.14_Find_BOLD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6317" y="3886195"/>
              <a:ext cx="3749000" cy="229007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4846317" y="3337561"/>
              <a:ext cx="3657672" cy="461665"/>
            </a:xfrm>
            <a:prstGeom prst="rect">
              <a:avLst/>
            </a:prstGeom>
            <a:solidFill>
              <a:srgbClr val="FFFFC2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Easier to spot the bold G.</a:t>
              </a:r>
              <a:endParaRPr lang="en-US" sz="2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20001" y="5494168"/>
              <a:ext cx="36421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b="1" dirty="0" smtClean="0"/>
                <a:t>G</a:t>
              </a:r>
              <a:endParaRPr lang="en-US" sz="1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94117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Visual Searches </a:t>
            </a:r>
            <a:r>
              <a:rPr lang="en-US" dirty="0" smtClean="0"/>
              <a:t>Easier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5" name="Picture 4" descr="5.15_Count_L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06" y="1325903"/>
            <a:ext cx="4146902" cy="24688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5.16_Count_Blu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439" y="3703317"/>
            <a:ext cx="4140372" cy="24688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005879" y="3886195"/>
            <a:ext cx="2574292" cy="461665"/>
          </a:xfrm>
          <a:prstGeom prst="rect">
            <a:avLst/>
          </a:prstGeom>
          <a:solidFill>
            <a:srgbClr val="FFFFC2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Hard to count L’s.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846317" y="3154683"/>
            <a:ext cx="3777146" cy="461665"/>
          </a:xfrm>
          <a:prstGeom prst="rect">
            <a:avLst/>
          </a:prstGeom>
          <a:solidFill>
            <a:srgbClr val="FFFFC2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Easier to count red letters.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65806" y="5618172"/>
            <a:ext cx="2446758" cy="553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Designing with the Mind in Mind, 2</a:t>
            </a:r>
            <a:r>
              <a:rPr lang="en-US" sz="1000" baseline="30000" dirty="0" smtClean="0">
                <a:solidFill>
                  <a:schemeClr val="bg1">
                    <a:lumMod val="65000"/>
                  </a:schemeClr>
                </a:solidFill>
              </a:rPr>
              <a:t>nd</a:t>
            </a:r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 ed.</a:t>
            </a:r>
            <a:b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by Jeff Johnson</a:t>
            </a:r>
          </a:p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Morgan Kaufmann, 2014</a:t>
            </a:r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524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Visual Searches Easier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5" name="Picture 4" descr="5.17_Google_Traffic_Map_Houst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57" y="1325903"/>
            <a:ext cx="6766486" cy="41790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26098" y="5623536"/>
            <a:ext cx="3531586" cy="461665"/>
          </a:xfrm>
          <a:prstGeom prst="rect">
            <a:avLst/>
          </a:prstGeom>
          <a:solidFill>
            <a:srgbClr val="FFFFC2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Easy to spot traffic jams.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782802" y="6166806"/>
            <a:ext cx="2611587" cy="553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  <a:t>Designing with the Mind in Mind, 2</a:t>
            </a:r>
            <a:r>
              <a:rPr lang="en-US" sz="1000" b="1" baseline="30000" dirty="0" smtClean="0">
                <a:solidFill>
                  <a:schemeClr val="bg1">
                    <a:lumMod val="65000"/>
                  </a:schemeClr>
                </a:solidFill>
              </a:rPr>
              <a:t>nd</a:t>
            </a:r>
            <a: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  <a:t> ed.</a:t>
            </a:r>
            <a:b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by Jeff Johnson</a:t>
            </a:r>
          </a:p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Morgan Kaufmann, 2014</a:t>
            </a:r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804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Visual Searches Easier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5" name="Picture 4" descr="5.18_Paessler_PRTG_Network_Monito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659" y="1234464"/>
            <a:ext cx="5943535" cy="50265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489" y="1691659"/>
            <a:ext cx="2699176" cy="830997"/>
          </a:xfrm>
          <a:prstGeom prst="rect">
            <a:avLst/>
          </a:prstGeom>
          <a:solidFill>
            <a:srgbClr val="FFFFC2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Easy to spot </a:t>
            </a:r>
          </a:p>
          <a:p>
            <a:r>
              <a:rPr lang="en-US" sz="2400" dirty="0" smtClean="0"/>
              <a:t>network problems.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31633" y="5623536"/>
            <a:ext cx="2611587" cy="553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  <a:t>Designing with the Mind in Mind, 2</a:t>
            </a:r>
            <a:r>
              <a:rPr lang="en-US" sz="1000" b="1" baseline="30000" dirty="0" smtClean="0">
                <a:solidFill>
                  <a:schemeClr val="bg1">
                    <a:lumMod val="65000"/>
                  </a:schemeClr>
                </a:solidFill>
              </a:rPr>
              <a:t>nd</a:t>
            </a:r>
            <a: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  <a:t> ed.</a:t>
            </a:r>
            <a:b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by Jeff Johnson</a:t>
            </a:r>
          </a:p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Morgan Kaufmann, 2014</a:t>
            </a:r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243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Affordance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7677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B23C00"/>
                </a:solidFill>
              </a:rPr>
              <a:t>property of affordance </a:t>
            </a:r>
            <a:r>
              <a:rPr lang="en-US" dirty="0" smtClean="0"/>
              <a:t>for a control.</a:t>
            </a:r>
          </a:p>
          <a:p>
            <a:pPr lvl="6"/>
            <a:endParaRPr lang="en-US" dirty="0" smtClean="0"/>
          </a:p>
          <a:p>
            <a:pPr lvl="1"/>
            <a:r>
              <a:rPr lang="en-US" dirty="0" smtClean="0"/>
              <a:t>The design of the control should suggest (afford) how it should be operated by a user.</a:t>
            </a:r>
          </a:p>
          <a:p>
            <a:pPr lvl="6"/>
            <a:endParaRPr lang="en-US" dirty="0" smtClean="0"/>
          </a:p>
          <a:p>
            <a:pPr lvl="1"/>
            <a:r>
              <a:rPr lang="en-US" dirty="0" smtClean="0"/>
              <a:t>Donald Norman: Affordance is “strong clues to the operation of things. When affordances are taken advantage of, the user knows what to do just by looking: no picture, label, or instruction is required.”</a:t>
            </a:r>
          </a:p>
          <a:p>
            <a:pPr lvl="5"/>
            <a:endParaRPr lang="en-US" dirty="0"/>
          </a:p>
          <a:p>
            <a:r>
              <a:rPr lang="en-US" dirty="0" smtClean="0">
                <a:solidFill>
                  <a:srgbClr val="B23C00"/>
                </a:solidFill>
              </a:rPr>
              <a:t>Perceived affordance</a:t>
            </a:r>
            <a:r>
              <a:rPr lang="en-US" dirty="0" smtClean="0"/>
              <a:t>: What action a user thinks can be done with a control.</a:t>
            </a:r>
            <a:endParaRPr lang="en-US" dirty="0"/>
          </a:p>
          <a:p>
            <a:pPr lvl="1"/>
            <a:r>
              <a:rPr lang="en-US" dirty="0" smtClean="0"/>
              <a:t>The control </a:t>
            </a:r>
            <a:r>
              <a:rPr lang="en-US" dirty="0" smtClean="0">
                <a:solidFill>
                  <a:srgbClr val="B23C00"/>
                </a:solidFill>
              </a:rPr>
              <a:t>affords</a:t>
            </a:r>
            <a:r>
              <a:rPr lang="en-US" dirty="0" smtClean="0"/>
              <a:t> the action.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18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23C00"/>
                </a:solidFill>
              </a:rPr>
              <a:t>Feedback</a:t>
            </a:r>
            <a:r>
              <a:rPr lang="en-US" dirty="0" smtClean="0"/>
              <a:t> is information sent back to the user that a control has accomplished its action.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It should be obvious to the user of a control </a:t>
            </a:r>
            <a:br>
              <a:rPr lang="en-US" dirty="0" smtClean="0"/>
            </a:br>
            <a:r>
              <a:rPr lang="en-US" dirty="0" smtClean="0"/>
              <a:t>that the control’s action has taken place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63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and Nonstandard Affordances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affordances</a:t>
            </a:r>
          </a:p>
          <a:p>
            <a:pPr lvl="6"/>
            <a:endParaRPr lang="en-US" dirty="0"/>
          </a:p>
          <a:p>
            <a:pPr lvl="1"/>
            <a:r>
              <a:rPr lang="en-US" dirty="0"/>
              <a:t>Raised-edge button: affords pressing it</a:t>
            </a:r>
          </a:p>
          <a:p>
            <a:pPr lvl="1"/>
            <a:r>
              <a:rPr lang="en-US" dirty="0"/>
              <a:t>Slider: affords dragging it</a:t>
            </a:r>
          </a:p>
          <a:p>
            <a:pPr lvl="1"/>
            <a:r>
              <a:rPr lang="en-US" dirty="0"/>
              <a:t>Text field: affords typing</a:t>
            </a:r>
          </a:p>
          <a:p>
            <a:pPr lvl="1"/>
            <a:r>
              <a:rPr lang="en-US" dirty="0"/>
              <a:t>Blue underlined text: affords </a:t>
            </a:r>
            <a:r>
              <a:rPr lang="en-US" dirty="0" smtClean="0"/>
              <a:t>clicking</a:t>
            </a:r>
          </a:p>
          <a:p>
            <a:pPr lvl="5"/>
            <a:endParaRPr lang="en-US" dirty="0"/>
          </a:p>
          <a:p>
            <a:r>
              <a:rPr lang="en-US" dirty="0" smtClean="0"/>
              <a:t>A nonstandard buttons and other control </a:t>
            </a:r>
            <a:br>
              <a:rPr lang="en-US" dirty="0" smtClean="0"/>
            </a:br>
            <a:r>
              <a:rPr lang="en-US" dirty="0" smtClean="0"/>
              <a:t>can present an unusual user interface.</a:t>
            </a:r>
          </a:p>
          <a:p>
            <a:pPr lvl="5"/>
            <a:endParaRPr lang="en-US" dirty="0" smtClean="0"/>
          </a:p>
          <a:p>
            <a:pPr lvl="1"/>
            <a:r>
              <a:rPr lang="en-US" dirty="0" smtClean="0"/>
              <a:t>But is it well designed?</a:t>
            </a:r>
          </a:p>
          <a:p>
            <a:pPr lvl="1"/>
            <a:r>
              <a:rPr lang="en-US" dirty="0" smtClean="0"/>
              <a:t>Good affordance and feedback?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85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Affordances Example: Apple </a:t>
            </a:r>
            <a:r>
              <a:rPr lang="en-US" dirty="0" err="1" smtClean="0"/>
              <a:t>GarageBand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0841"/>
            <a:ext cx="9144000" cy="43012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97318" y="5440658"/>
            <a:ext cx="73013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controls are there between the red vertical line </a:t>
            </a:r>
          </a:p>
          <a:p>
            <a:r>
              <a:rPr lang="en-US" sz="2400" dirty="0" smtClean="0"/>
              <a:t>and the right edge of the tool?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035024" y="6177454"/>
            <a:ext cx="2000433" cy="5770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</a:rPr>
              <a:t>Designing Interfaces, 2</a:t>
            </a:r>
            <a:r>
              <a:rPr lang="en-US" sz="1050" b="1" baseline="30000" dirty="0" smtClean="0">
                <a:solidFill>
                  <a:schemeClr val="bg1">
                    <a:lumMod val="65000"/>
                  </a:schemeClr>
                </a:solidFill>
              </a:rPr>
              <a:t>nd</a:t>
            </a:r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</a:rPr>
              <a:t> ed.</a:t>
            </a:r>
          </a:p>
          <a:p>
            <a:r>
              <a:rPr lang="en-US" sz="1050" dirty="0" smtClean="0">
                <a:solidFill>
                  <a:schemeClr val="bg1">
                    <a:lumMod val="65000"/>
                  </a:schemeClr>
                </a:solidFill>
              </a:rPr>
              <a:t>by Jenifer Tidwell</a:t>
            </a:r>
          </a:p>
          <a:p>
            <a:r>
              <a:rPr lang="en-US" sz="1050" dirty="0" smtClean="0">
                <a:solidFill>
                  <a:schemeClr val="bg1">
                    <a:lumMod val="65000"/>
                  </a:schemeClr>
                </a:solidFill>
              </a:rPr>
              <a:t>O’Reilly Media, 2011</a:t>
            </a:r>
            <a:endParaRPr 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235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Affordances </a:t>
            </a:r>
            <a:r>
              <a:rPr lang="en-US" dirty="0" smtClean="0"/>
              <a:t>Example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747" y="1234464"/>
            <a:ext cx="6473447" cy="4937705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2423171"/>
            <a:ext cx="3566166" cy="3616315"/>
          </a:xfrm>
        </p:spPr>
        <p:txBody>
          <a:bodyPr/>
          <a:lstStyle/>
          <a:p>
            <a:r>
              <a:rPr lang="en-US" dirty="0" smtClean="0"/>
              <a:t>Assumptions:</a:t>
            </a:r>
          </a:p>
          <a:p>
            <a:pPr lvl="5"/>
            <a:endParaRPr lang="en-US" dirty="0" smtClean="0"/>
          </a:p>
          <a:p>
            <a:pPr lvl="1"/>
            <a:r>
              <a:rPr lang="en-US" dirty="0" smtClean="0"/>
              <a:t>This application has a lot of functionality.</a:t>
            </a:r>
          </a:p>
          <a:p>
            <a:pPr lvl="6"/>
            <a:endParaRPr lang="en-US" dirty="0" smtClean="0"/>
          </a:p>
          <a:p>
            <a:pPr lvl="1"/>
            <a:r>
              <a:rPr lang="en-US" dirty="0" smtClean="0"/>
              <a:t>Therefore, each interesting visual feature can be a control.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35024" y="6177454"/>
            <a:ext cx="2000433" cy="5770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</a:rPr>
              <a:t>Designing Interfaces, 2</a:t>
            </a:r>
            <a:r>
              <a:rPr lang="en-US" sz="1050" b="1" baseline="30000" dirty="0" smtClean="0">
                <a:solidFill>
                  <a:schemeClr val="bg1">
                    <a:lumMod val="65000"/>
                  </a:schemeClr>
                </a:solidFill>
              </a:rPr>
              <a:t>nd</a:t>
            </a:r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</a:rPr>
              <a:t> ed.</a:t>
            </a:r>
          </a:p>
          <a:p>
            <a:r>
              <a:rPr lang="en-US" sz="1050" dirty="0" smtClean="0">
                <a:solidFill>
                  <a:schemeClr val="bg1">
                    <a:lumMod val="65000"/>
                  </a:schemeClr>
                </a:solidFill>
              </a:rPr>
              <a:t>by Jenifer Tidwell</a:t>
            </a:r>
          </a:p>
          <a:p>
            <a:r>
              <a:rPr lang="en-US" sz="1050" dirty="0" smtClean="0">
                <a:solidFill>
                  <a:schemeClr val="bg1">
                    <a:lumMod val="65000"/>
                  </a:schemeClr>
                </a:solidFill>
              </a:rPr>
              <a:t>O’Reilly Media, 2011</a:t>
            </a:r>
            <a:endParaRPr 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071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Gestalt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Proximity</a:t>
            </a:r>
          </a:p>
          <a:p>
            <a:r>
              <a:rPr lang="en-US" dirty="0" smtClean="0"/>
              <a:t>Similarity</a:t>
            </a:r>
          </a:p>
          <a:p>
            <a:r>
              <a:rPr lang="en-US" dirty="0" smtClean="0"/>
              <a:t>Continuity</a:t>
            </a:r>
          </a:p>
          <a:p>
            <a:r>
              <a:rPr lang="en-US" dirty="0" smtClean="0"/>
              <a:t>Closure</a:t>
            </a:r>
          </a:p>
          <a:p>
            <a:r>
              <a:rPr lang="en-US" dirty="0" smtClean="0"/>
              <a:t>Symmetry</a:t>
            </a:r>
          </a:p>
          <a:p>
            <a:r>
              <a:rPr lang="en-US" dirty="0" smtClean="0"/>
              <a:t>Foreground/background</a:t>
            </a:r>
          </a:p>
          <a:p>
            <a:r>
              <a:rPr lang="en-US" dirty="0" smtClean="0"/>
              <a:t>Common fate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57610" y="2598003"/>
            <a:ext cx="4866086" cy="461665"/>
          </a:xfrm>
          <a:prstGeom prst="rect">
            <a:avLst/>
          </a:prstGeom>
          <a:solidFill>
            <a:srgbClr val="FFFFC2"/>
          </a:solidFill>
          <a:ln>
            <a:solidFill>
              <a:srgbClr val="B23C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B23C00"/>
                </a:solidFill>
              </a:rPr>
              <a:t>We are optimized </a:t>
            </a:r>
            <a:r>
              <a:rPr lang="en-US" sz="2400" dirty="0" smtClean="0">
                <a:solidFill>
                  <a:srgbClr val="B23C00"/>
                </a:solidFill>
              </a:rPr>
              <a:t>to </a:t>
            </a:r>
            <a:r>
              <a:rPr lang="en-US" sz="2400" dirty="0">
                <a:solidFill>
                  <a:srgbClr val="B23C00"/>
                </a:solidFill>
              </a:rPr>
              <a:t>see structure</a:t>
            </a:r>
            <a:r>
              <a:rPr lang="en-US" sz="2400" dirty="0" smtClean="0">
                <a:solidFill>
                  <a:srgbClr val="B23C00"/>
                </a:solidFill>
              </a:rPr>
              <a:t>!</a:t>
            </a:r>
            <a:endParaRPr lang="en-US" sz="2400" dirty="0">
              <a:solidFill>
                <a:srgbClr val="B23C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57610" y="1500735"/>
            <a:ext cx="4529606" cy="830997"/>
          </a:xfrm>
          <a:prstGeom prst="rect">
            <a:avLst/>
          </a:prstGeom>
          <a:solidFill>
            <a:srgbClr val="FFFFC2"/>
          </a:solidFill>
          <a:ln>
            <a:solidFill>
              <a:srgbClr val="B23C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B23C00"/>
                </a:solidFill>
              </a:rPr>
              <a:t>Gestalt</a:t>
            </a:r>
            <a:r>
              <a:rPr lang="en-US" sz="2400" dirty="0" smtClean="0">
                <a:solidFill>
                  <a:srgbClr val="B23C00"/>
                </a:solidFill>
              </a:rPr>
              <a:t>: German word meaning</a:t>
            </a:r>
          </a:p>
          <a:p>
            <a:r>
              <a:rPr lang="en-US" sz="2400" dirty="0" smtClean="0">
                <a:solidFill>
                  <a:srgbClr val="B23C00"/>
                </a:solidFill>
              </a:rPr>
              <a:t>form or structure.</a:t>
            </a:r>
            <a:endParaRPr lang="en-US" sz="2400" dirty="0">
              <a:solidFill>
                <a:srgbClr val="B23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83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Gestalt Principle: Proximity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1036332"/>
          </a:xfrm>
        </p:spPr>
        <p:txBody>
          <a:bodyPr/>
          <a:lstStyle/>
          <a:p>
            <a:r>
              <a:rPr lang="en-US" dirty="0" smtClean="0"/>
              <a:t>Example: </a:t>
            </a:r>
            <a:br>
              <a:rPr lang="en-US" dirty="0" smtClean="0"/>
            </a:br>
            <a:r>
              <a:rPr lang="en-US" dirty="0" smtClean="0"/>
              <a:t>Grouped as rows vs. grouped as columns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 descr="2.1_Proximit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942" y="2606049"/>
            <a:ext cx="4635500" cy="2209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82802" y="6166806"/>
            <a:ext cx="2611587" cy="553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  <a:t>Designing with the Mind in Mind, 2</a:t>
            </a:r>
            <a:r>
              <a:rPr lang="en-US" sz="1000" b="1" baseline="30000" dirty="0" smtClean="0">
                <a:solidFill>
                  <a:schemeClr val="bg1">
                    <a:lumMod val="65000"/>
                  </a:schemeClr>
                </a:solidFill>
              </a:rPr>
              <a:t>nd</a:t>
            </a:r>
            <a: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  <a:t> ed.</a:t>
            </a:r>
            <a:b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by Jeff Johnson</a:t>
            </a:r>
          </a:p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Morgan Kaufmann, 2014</a:t>
            </a:r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380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Gestalt Principle: Proximity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1036332"/>
          </a:xfrm>
        </p:spPr>
        <p:txBody>
          <a:bodyPr/>
          <a:lstStyle/>
          <a:p>
            <a:r>
              <a:rPr lang="en-US" dirty="0" smtClean="0"/>
              <a:t>Example: </a:t>
            </a:r>
            <a:br>
              <a:rPr lang="en-US" dirty="0" smtClean="0"/>
            </a:br>
            <a:r>
              <a:rPr lang="en-US" dirty="0" smtClean="0"/>
              <a:t>Grouped list buttons vs. grouped control buttons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 descr="2.2_Outlook_Separate_Button_Typ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659" y="2423171"/>
            <a:ext cx="3566121" cy="36487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82802" y="6166806"/>
            <a:ext cx="2611587" cy="553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  <a:t>Designing with the Mind in Mind, 2</a:t>
            </a:r>
            <a:r>
              <a:rPr lang="en-US" sz="1000" b="1" baseline="30000" dirty="0" smtClean="0">
                <a:solidFill>
                  <a:schemeClr val="bg1">
                    <a:lumMod val="65000"/>
                  </a:schemeClr>
                </a:solidFill>
              </a:rPr>
              <a:t>nd</a:t>
            </a:r>
            <a: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  <a:t> ed.</a:t>
            </a:r>
            <a:b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by Jeff Johnson</a:t>
            </a:r>
          </a:p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Morgan Kaufmann, 2014</a:t>
            </a:r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955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Gestalt Principle: Similarity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 descr="2.5_Similarit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37" y="2057415"/>
            <a:ext cx="2476500" cy="2311400"/>
          </a:xfrm>
          <a:prstGeom prst="rect">
            <a:avLst/>
          </a:prstGeom>
        </p:spPr>
      </p:pic>
      <p:pic>
        <p:nvPicPr>
          <p:cNvPr id="6" name="Picture 5" descr="2.6_MacOSX_Page_Setup_Similarity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293" y="2057415"/>
            <a:ext cx="5384800" cy="393700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79137"/>
          </a:xfrm>
        </p:spPr>
        <p:txBody>
          <a:bodyPr/>
          <a:lstStyle/>
          <a:p>
            <a:r>
              <a:rPr lang="en-US" dirty="0" smtClean="0"/>
              <a:t>Objects that look similar appear grouped.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82802" y="6166806"/>
            <a:ext cx="2611587" cy="553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  <a:t>Designing with the Mind in Mind, 2</a:t>
            </a:r>
            <a:r>
              <a:rPr lang="en-US" sz="1000" b="1" baseline="30000" dirty="0" smtClean="0">
                <a:solidFill>
                  <a:schemeClr val="bg1">
                    <a:lumMod val="65000"/>
                  </a:schemeClr>
                </a:solidFill>
              </a:rPr>
              <a:t>nd</a:t>
            </a:r>
            <a: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  <a:t> ed.</a:t>
            </a:r>
            <a:b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by Jeff Johnson</a:t>
            </a:r>
          </a:p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Morgan Kaufmann, 2014</a:t>
            </a:r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6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Gestalt Principle: </a:t>
            </a:r>
            <a:r>
              <a:rPr lang="en-US" dirty="0" smtClean="0"/>
              <a:t>Continuity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944893"/>
          </a:xfrm>
        </p:spPr>
        <p:txBody>
          <a:bodyPr/>
          <a:lstStyle/>
          <a:p>
            <a:r>
              <a:rPr lang="en-US" dirty="0" smtClean="0"/>
              <a:t>We are biased to see continuous forms </a:t>
            </a:r>
            <a:br>
              <a:rPr lang="en-US" dirty="0" smtClean="0"/>
            </a:br>
            <a:r>
              <a:rPr lang="en-US" dirty="0" smtClean="0"/>
              <a:t>rather than disconnected segments.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 descr="2.8_Continuit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84" y="2485550"/>
            <a:ext cx="4246898" cy="1674962"/>
          </a:xfrm>
          <a:prstGeom prst="rect">
            <a:avLst/>
          </a:prstGeom>
        </p:spPr>
      </p:pic>
      <p:pic>
        <p:nvPicPr>
          <p:cNvPr id="6" name="Picture 5" descr="2.9_IBM_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756" y="2504763"/>
            <a:ext cx="3949883" cy="1564310"/>
          </a:xfrm>
          <a:prstGeom prst="rect">
            <a:avLst/>
          </a:prstGeom>
        </p:spPr>
      </p:pic>
      <p:pic>
        <p:nvPicPr>
          <p:cNvPr id="7" name="Picture 6" descr="2.10a_MacOS_Slider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708" y="4526268"/>
            <a:ext cx="5334000" cy="1066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82802" y="6166806"/>
            <a:ext cx="2611587" cy="553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  <a:t>Designing with the Mind in Mind, 2</a:t>
            </a:r>
            <a:r>
              <a:rPr lang="en-US" sz="1000" b="1" baseline="30000" dirty="0" smtClean="0">
                <a:solidFill>
                  <a:schemeClr val="bg1">
                    <a:lumMod val="65000"/>
                  </a:schemeClr>
                </a:solidFill>
              </a:rPr>
              <a:t>nd</a:t>
            </a:r>
            <a: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  <a:t> ed.</a:t>
            </a:r>
            <a:b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by Jeff Johnson</a:t>
            </a:r>
          </a:p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Morgan Kaufmann, 2014</a:t>
            </a:r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893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Gestalt Principle: </a:t>
            </a:r>
            <a:r>
              <a:rPr lang="en-US" dirty="0" smtClean="0"/>
              <a:t>Closure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1036332"/>
          </a:xfrm>
        </p:spPr>
        <p:txBody>
          <a:bodyPr/>
          <a:lstStyle/>
          <a:p>
            <a:r>
              <a:rPr lang="en-US" dirty="0" smtClean="0"/>
              <a:t>Our visual system automatically tries to close open figures in order to see whole objects.</a:t>
            </a:r>
            <a:endParaRPr lang="en-US" dirty="0"/>
          </a:p>
        </p:txBody>
      </p:sp>
      <p:pic>
        <p:nvPicPr>
          <p:cNvPr id="6" name="Picture 5" descr="2.11_Closur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353" y="2514610"/>
            <a:ext cx="4889500" cy="19939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82802" y="6166806"/>
            <a:ext cx="2611587" cy="553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  <a:t>Designing with the Mind in Mind, 2</a:t>
            </a:r>
            <a:r>
              <a:rPr lang="en-US" sz="1000" b="1" baseline="30000" dirty="0" smtClean="0">
                <a:solidFill>
                  <a:schemeClr val="bg1">
                    <a:lumMod val="65000"/>
                  </a:schemeClr>
                </a:solidFill>
              </a:rPr>
              <a:t>nd</a:t>
            </a:r>
            <a: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  <a:t> ed.</a:t>
            </a:r>
            <a:b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by Jeff Johnson</a:t>
            </a:r>
          </a:p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Morgan Kaufmann, 2014</a:t>
            </a:r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107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33333</TotalTime>
  <Words>1229</Words>
  <Application>Microsoft Macintosh PowerPoint</Application>
  <PresentationFormat>On-screen Show (4:3)</PresentationFormat>
  <Paragraphs>274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Quadrant</vt:lpstr>
      <vt:lpstr>CS 235: User Interface Design March 5 Class Meeting</vt:lpstr>
      <vt:lpstr>Schedule for Prototype Presentations</vt:lpstr>
      <vt:lpstr>Cognitive Science</vt:lpstr>
      <vt:lpstr>Gestalt Principles</vt:lpstr>
      <vt:lpstr>Gestalt Principle: Proximity</vt:lpstr>
      <vt:lpstr>Gestalt Principle: Proximity, cont’d</vt:lpstr>
      <vt:lpstr>Gestalt Principle: Similarity</vt:lpstr>
      <vt:lpstr>Gestalt Principle: Continuity</vt:lpstr>
      <vt:lpstr>Gestalt Principle: Closure</vt:lpstr>
      <vt:lpstr>Gestalt Principle: Symmetry</vt:lpstr>
      <vt:lpstr>Gestalt Principle: Symmetry, cont’d</vt:lpstr>
      <vt:lpstr>Gestalt Principle: Foreground/Background</vt:lpstr>
      <vt:lpstr>Gestalt Principle: Foreground/Background, cont’d</vt:lpstr>
      <vt:lpstr>Gestalt Principle: Common Fate</vt:lpstr>
      <vt:lpstr>Contrast vs. Brightness</vt:lpstr>
      <vt:lpstr>Contrast vs. Brightness, cont’d</vt:lpstr>
      <vt:lpstr>Color Discrimination</vt:lpstr>
      <vt:lpstr>Color Blindness</vt:lpstr>
      <vt:lpstr>Color Blindness and UI Design</vt:lpstr>
      <vt:lpstr>Color Guidelines for UI Design</vt:lpstr>
      <vt:lpstr>Color Guidelines for UI Design, cont’d</vt:lpstr>
      <vt:lpstr>Rods and Cones and Fovea</vt:lpstr>
      <vt:lpstr>Our Eyes are Not Like Digital Cameras</vt:lpstr>
      <vt:lpstr>Our Eyes are Not Like Digital Cameras, cont’d</vt:lpstr>
      <vt:lpstr>Peripheral Vision</vt:lpstr>
      <vt:lpstr>Peripheral Vision Functions</vt:lpstr>
      <vt:lpstr>Make Users Notice Error Messages</vt:lpstr>
      <vt:lpstr>Make Users Notice Error Messages, cont’d</vt:lpstr>
      <vt:lpstr>Make Users Notice Error Messages, cont’d</vt:lpstr>
      <vt:lpstr>Make Users Notice Error Messages, cont’d</vt:lpstr>
      <vt:lpstr>Make Visual Searches Easier</vt:lpstr>
      <vt:lpstr>Make Visual Searches Easier, cont’d</vt:lpstr>
      <vt:lpstr>Make Visual Searches Easier, cont’d</vt:lpstr>
      <vt:lpstr>Make Visual Searches Easier, cont’d</vt:lpstr>
      <vt:lpstr>Affordance</vt:lpstr>
      <vt:lpstr>Feedback</vt:lpstr>
      <vt:lpstr>Standard and Nonstandard Affordances</vt:lpstr>
      <vt:lpstr>Affordances Example: Apple GarageBand</vt:lpstr>
      <vt:lpstr>Affordances Example, cont’d</vt:lpstr>
    </vt:vector>
  </TitlesOfParts>
  <Manager/>
  <Company>San Jose State University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235: User Interface Design</dc:title>
  <dc:subject/>
  <dc:creator>Ronald Mak</dc:creator>
  <cp:keywords/>
  <dc:description/>
  <cp:lastModifiedBy>Ronald Mak</cp:lastModifiedBy>
  <cp:revision>417</cp:revision>
  <dcterms:created xsi:type="dcterms:W3CDTF">2008-01-12T03:52:55Z</dcterms:created>
  <dcterms:modified xsi:type="dcterms:W3CDTF">2015-03-05T10:09:01Z</dcterms:modified>
  <cp:category/>
</cp:coreProperties>
</file>