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501" r:id="rId3"/>
    <p:sldId id="502" r:id="rId4"/>
    <p:sldId id="412" r:id="rId5"/>
    <p:sldId id="446" r:id="rId6"/>
    <p:sldId id="447" r:id="rId7"/>
    <p:sldId id="470" r:id="rId8"/>
    <p:sldId id="463" r:id="rId9"/>
    <p:sldId id="488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9" r:id="rId28"/>
    <p:sldId id="495" r:id="rId29"/>
    <p:sldId id="496" r:id="rId30"/>
    <p:sldId id="497" r:id="rId31"/>
    <p:sldId id="490" r:id="rId32"/>
    <p:sldId id="491" r:id="rId33"/>
    <p:sldId id="492" r:id="rId34"/>
    <p:sldId id="493" r:id="rId35"/>
    <p:sldId id="498" r:id="rId36"/>
    <p:sldId id="499" r:id="rId37"/>
    <p:sldId id="500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3C00"/>
    <a:srgbClr val="FFF1E4"/>
    <a:srgbClr val="FFE5CB"/>
    <a:srgbClr val="66CCFF"/>
    <a:srgbClr val="A40000"/>
    <a:srgbClr val="0033CC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02" autoAdjust="0"/>
    <p:restoredTop sz="98450" autoAdjust="0"/>
  </p:normalViewPr>
  <p:slideViewPr>
    <p:cSldViewPr>
      <p:cViewPr varScale="1">
        <p:scale>
          <a:sx n="119" d="100"/>
          <a:sy n="119" d="100"/>
        </p:scale>
        <p:origin x="-112" y="-392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34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638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February 12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lsamiq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Design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February 12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Action: Button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Screen Shot 2014-09-16 at 5.27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0" y="1143025"/>
            <a:ext cx="5486340" cy="393665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4367" y="1295400"/>
            <a:ext cx="8320953" cy="4876770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Group related actions</a:t>
            </a:r>
          </a:p>
          <a:p>
            <a:pPr lvl="1"/>
            <a:r>
              <a:rPr lang="en-US" sz="2000" dirty="0" smtClean="0"/>
              <a:t>Multiple groups for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multiple sets of actions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Many possible actions</a:t>
            </a:r>
          </a:p>
          <a:p>
            <a:pPr lvl="1"/>
            <a:r>
              <a:rPr lang="en-US" sz="2000" dirty="0" smtClean="0"/>
              <a:t>Related sets of actions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Gestalt principles</a:t>
            </a:r>
          </a:p>
          <a:p>
            <a:pPr lvl="1"/>
            <a:r>
              <a:rPr lang="en-US" sz="2000" dirty="0" smtClean="0"/>
              <a:t>Actions that can take place in a given context</a:t>
            </a:r>
          </a:p>
          <a:p>
            <a:pPr lvl="1"/>
            <a:r>
              <a:rPr lang="en-US" sz="2000" dirty="0" smtClean="0"/>
              <a:t>Button clusters easy to pick out among in a complex layout</a:t>
            </a:r>
          </a:p>
        </p:txBody>
      </p:sp>
    </p:spTree>
    <p:extLst>
      <p:ext uri="{BB962C8B-B14F-4D97-AF65-F5344CB8AC3E}">
        <p14:creationId xmlns:p14="http://schemas.microsoft.com/office/powerpoint/2010/main" val="378186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</a:t>
            </a:r>
            <a:r>
              <a:rPr lang="en-US" dirty="0" smtClean="0"/>
              <a:t>Hover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65" y="1417341"/>
            <a:ext cx="5654447" cy="338324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2928" y="1295400"/>
            <a:ext cx="3383246" cy="4876770"/>
          </a:xfrm>
        </p:spPr>
        <p:txBody>
          <a:bodyPr/>
          <a:lstStyle/>
          <a:p>
            <a:r>
              <a:rPr lang="en-US" sz="2000" dirty="0" smtClean="0"/>
              <a:t>What</a:t>
            </a:r>
          </a:p>
          <a:p>
            <a:pPr lvl="1"/>
            <a:r>
              <a:rPr lang="en-US" sz="1800" dirty="0" smtClean="0"/>
              <a:t>Place controls next to the item they act upon</a:t>
            </a:r>
          </a:p>
          <a:p>
            <a:pPr lvl="1"/>
            <a:r>
              <a:rPr lang="en-US" sz="1800" dirty="0" smtClean="0"/>
              <a:t>Hide or disable the controls until the user hovers the mouse over the item</a:t>
            </a:r>
          </a:p>
          <a:p>
            <a:pPr lvl="5"/>
            <a:endParaRPr lang="en-US" sz="600" dirty="0" smtClean="0"/>
          </a:p>
          <a:p>
            <a:r>
              <a:rPr lang="en-US" sz="2000" dirty="0" smtClean="0"/>
              <a:t>When</a:t>
            </a:r>
            <a:endParaRPr lang="en-US" sz="1800" dirty="0" smtClean="0"/>
          </a:p>
          <a:p>
            <a:pPr lvl="1"/>
            <a:r>
              <a:rPr lang="en-US" sz="1800" dirty="0" smtClean="0"/>
              <a:t>Many possible actions</a:t>
            </a:r>
          </a:p>
          <a:p>
            <a:pPr lvl="1"/>
            <a:r>
              <a:rPr lang="en-US" sz="1800" dirty="0" smtClean="0"/>
              <a:t>Keep user interface as uncluttered as possibl</a:t>
            </a:r>
            <a:r>
              <a:rPr lang="en-US" sz="1800" dirty="0"/>
              <a:t>e</a:t>
            </a:r>
            <a:endParaRPr lang="en-US" sz="1800" dirty="0" smtClean="0"/>
          </a:p>
          <a:p>
            <a:pPr lvl="1"/>
            <a:endParaRPr lang="en-US" sz="600" dirty="0" smtClean="0"/>
          </a:p>
          <a:p>
            <a:r>
              <a:rPr lang="en-US" sz="2000" dirty="0" smtClean="0"/>
              <a:t>Why</a:t>
            </a:r>
          </a:p>
          <a:p>
            <a:pPr lvl="1"/>
            <a:r>
              <a:rPr lang="en-US" sz="1800" dirty="0"/>
              <a:t>Show or enable only relevant controls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3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</a:t>
            </a:r>
            <a:r>
              <a:rPr lang="en-US" dirty="0" smtClean="0"/>
              <a:t>Action Panel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5803" y="2880366"/>
            <a:ext cx="8320952" cy="3291804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A panel of related controls that is richly organized </a:t>
            </a:r>
            <a:br>
              <a:rPr lang="en-US" sz="2000" dirty="0" smtClean="0"/>
            </a:br>
            <a:r>
              <a:rPr lang="en-US" sz="2000" dirty="0" smtClean="0"/>
              <a:t>and always visible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The controls need to be visible always</a:t>
            </a:r>
          </a:p>
          <a:p>
            <a:pPr lvl="1"/>
            <a:r>
              <a:rPr lang="en-US" sz="2000" dirty="0" smtClean="0"/>
              <a:t>Sufficient space to display the controls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Users will always know what actions are available</a:t>
            </a:r>
            <a:endParaRPr lang="en-US" sz="2000" dirty="0"/>
          </a:p>
        </p:txBody>
      </p:sp>
      <p:pic>
        <p:nvPicPr>
          <p:cNvPr id="6" name="Picture 5" descr="Screen Shot 2014-09-16 at 6.16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" y="1234464"/>
            <a:ext cx="8955063" cy="15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3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</a:t>
            </a:r>
            <a:r>
              <a:rPr lang="en-US" dirty="0" smtClean="0"/>
              <a:t>Prominent “Done”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2927" y="1295400"/>
            <a:ext cx="8503827" cy="4876770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Place the button that</a:t>
            </a:r>
            <a:br>
              <a:rPr lang="en-US" sz="2000" dirty="0" smtClean="0"/>
            </a:br>
            <a:r>
              <a:rPr lang="en-US" sz="2000" dirty="0" smtClean="0"/>
              <a:t> completes an action </a:t>
            </a:r>
            <a:br>
              <a:rPr lang="en-US" sz="2000" dirty="0" smtClean="0"/>
            </a:br>
            <a:r>
              <a:rPr lang="en-US" sz="2000" dirty="0" smtClean="0"/>
              <a:t>prominently at the </a:t>
            </a:r>
            <a:br>
              <a:rPr lang="en-US" sz="2000" dirty="0" smtClean="0"/>
            </a:br>
            <a:r>
              <a:rPr lang="en-US" sz="2000" dirty="0" smtClean="0"/>
              <a:t>end of the visual flow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Whenever you need a </a:t>
            </a:r>
            <a:br>
              <a:rPr lang="en-US" sz="2000" dirty="0" smtClean="0"/>
            </a:br>
            <a:r>
              <a:rPr lang="en-US" sz="2000" dirty="0" smtClean="0"/>
              <a:t>Done, Submit, OK, or </a:t>
            </a:r>
            <a:br>
              <a:rPr lang="en-US" sz="2000" dirty="0" smtClean="0"/>
            </a:br>
            <a:r>
              <a:rPr lang="en-US" sz="2000" dirty="0" smtClean="0"/>
              <a:t>Continue button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Give the user a sense of closure</a:t>
            </a:r>
          </a:p>
          <a:p>
            <a:pPr lvl="1"/>
            <a:r>
              <a:rPr lang="en-US" sz="2000" dirty="0" smtClean="0"/>
              <a:t>The user knows that an action was done</a:t>
            </a:r>
            <a:endParaRPr lang="en-US" sz="2000" dirty="0"/>
          </a:p>
        </p:txBody>
      </p:sp>
      <p:pic>
        <p:nvPicPr>
          <p:cNvPr id="6" name="Picture 5" descr="Screen Shot 2014-09-16 at 6.27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33" y="1143025"/>
            <a:ext cx="5669218" cy="42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6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</a:t>
            </a:r>
            <a:r>
              <a:rPr lang="en-US" dirty="0" smtClean="0"/>
              <a:t>Smart Menu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Screen Shot 2014-09-16 at 6.3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20" y="1234463"/>
            <a:ext cx="3036307" cy="3017487"/>
          </a:xfrm>
          <a:prstGeom prst="rect">
            <a:avLst/>
          </a:prstGeom>
        </p:spPr>
      </p:pic>
      <p:pic>
        <p:nvPicPr>
          <p:cNvPr id="7" name="Picture 6" descr="Screen Shot 2014-09-16 at 6.3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12" y="1234463"/>
            <a:ext cx="3023760" cy="301748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4367" y="1325903"/>
            <a:ext cx="3931877" cy="4876770"/>
          </a:xfrm>
        </p:spPr>
        <p:txBody>
          <a:bodyPr/>
          <a:lstStyle/>
          <a:p>
            <a:r>
              <a:rPr lang="en-US" sz="2000" dirty="0" smtClean="0"/>
              <a:t>What</a:t>
            </a:r>
          </a:p>
          <a:p>
            <a:pPr lvl="1"/>
            <a:r>
              <a:rPr lang="en-US" sz="1800" dirty="0" smtClean="0"/>
              <a:t>Dynamically</a:t>
            </a:r>
            <a:br>
              <a:rPr lang="en-US" sz="1800" dirty="0" smtClean="0"/>
            </a:br>
            <a:r>
              <a:rPr lang="en-US" sz="1800" dirty="0" smtClean="0"/>
              <a:t>change or</a:t>
            </a:r>
            <a:br>
              <a:rPr lang="en-US" sz="1800" dirty="0" smtClean="0"/>
            </a:br>
            <a:r>
              <a:rPr lang="en-US" sz="1800" dirty="0" smtClean="0"/>
              <a:t>disable </a:t>
            </a:r>
            <a:br>
              <a:rPr lang="en-US" sz="1800" dirty="0" smtClean="0"/>
            </a:br>
            <a:r>
              <a:rPr lang="en-US" sz="1800" dirty="0" smtClean="0"/>
              <a:t>menu</a:t>
            </a:r>
            <a:r>
              <a:rPr lang="en-US" sz="1800" dirty="0"/>
              <a:t> </a:t>
            </a:r>
            <a:r>
              <a:rPr lang="en-US" sz="1800" dirty="0" smtClean="0"/>
              <a:t>items</a:t>
            </a:r>
          </a:p>
          <a:p>
            <a:pPr lvl="5"/>
            <a:endParaRPr lang="en-US" sz="600" dirty="0" smtClean="0"/>
          </a:p>
          <a:p>
            <a:r>
              <a:rPr lang="en-US" sz="2000" dirty="0" smtClean="0"/>
              <a:t>When</a:t>
            </a:r>
            <a:endParaRPr lang="en-US" sz="1800" dirty="0" smtClean="0"/>
          </a:p>
          <a:p>
            <a:pPr lvl="1"/>
            <a:r>
              <a:rPr lang="en-US" sz="1800" dirty="0" smtClean="0"/>
              <a:t>Different</a:t>
            </a:r>
            <a:br>
              <a:rPr lang="en-US" sz="1800" dirty="0" smtClean="0"/>
            </a:br>
            <a:r>
              <a:rPr lang="en-US" sz="1800" dirty="0" smtClean="0"/>
              <a:t>actions for</a:t>
            </a:r>
            <a:br>
              <a:rPr lang="en-US" sz="1800" dirty="0" smtClean="0"/>
            </a:br>
            <a:r>
              <a:rPr lang="en-US" sz="1800" dirty="0" smtClean="0"/>
              <a:t>different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contexts</a:t>
            </a:r>
          </a:p>
          <a:p>
            <a:pPr lvl="1"/>
            <a:endParaRPr lang="en-US" sz="600" dirty="0" smtClean="0"/>
          </a:p>
          <a:p>
            <a:r>
              <a:rPr lang="en-US" sz="2000" dirty="0" smtClean="0"/>
              <a:t>Why</a:t>
            </a:r>
          </a:p>
          <a:p>
            <a:pPr lvl="1"/>
            <a:r>
              <a:rPr lang="en-US" sz="1800" dirty="0" smtClean="0"/>
              <a:t>Only show actions that are </a:t>
            </a:r>
            <a:br>
              <a:rPr lang="en-US" sz="1800" dirty="0" smtClean="0"/>
            </a:br>
            <a:r>
              <a:rPr lang="en-US" sz="1800" dirty="0" smtClean="0"/>
              <a:t>relevant for a given context, </a:t>
            </a:r>
            <a:br>
              <a:rPr lang="en-US" sz="1800" dirty="0" smtClean="0"/>
            </a:br>
            <a:r>
              <a:rPr lang="en-US" sz="1800" dirty="0" smtClean="0"/>
              <a:t>such as a user selection</a:t>
            </a:r>
          </a:p>
        </p:txBody>
      </p:sp>
    </p:spTree>
    <p:extLst>
      <p:ext uri="{BB962C8B-B14F-4D97-AF65-F5344CB8AC3E}">
        <p14:creationId xmlns:p14="http://schemas.microsoft.com/office/powerpoint/2010/main" val="225557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</a:t>
            </a:r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Screen Shot 2014-09-16 at 6.52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8" y="1188707"/>
            <a:ext cx="5212023" cy="546626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803" y="1295400"/>
            <a:ext cx="3749002" cy="4876770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Show a preview or summary of the results of a pending action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The user is about to perform an action that will produce results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Assure the user that the results will be correct</a:t>
            </a:r>
          </a:p>
          <a:p>
            <a:pPr lvl="1"/>
            <a:r>
              <a:rPr lang="en-US" sz="2000" dirty="0" smtClean="0"/>
              <a:t>Help prevent errors</a:t>
            </a:r>
          </a:p>
        </p:txBody>
      </p:sp>
    </p:spTree>
    <p:extLst>
      <p:ext uri="{BB962C8B-B14F-4D97-AF65-F5344CB8AC3E}">
        <p14:creationId xmlns:p14="http://schemas.microsoft.com/office/powerpoint/2010/main" val="247128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</a:t>
            </a:r>
            <a:r>
              <a:rPr lang="en-US" dirty="0" smtClean="0"/>
              <a:t>Progress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Screen Shot 2014-09-16 at 6.5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85" y="1234464"/>
            <a:ext cx="5520630" cy="192021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5802" y="1295400"/>
            <a:ext cx="8320953" cy="4876770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Show how much </a:t>
            </a:r>
            <a:br>
              <a:rPr lang="en-US" sz="2000" dirty="0" smtClean="0"/>
            </a:br>
            <a:r>
              <a:rPr lang="en-US" sz="2000" dirty="0" smtClean="0"/>
              <a:t>progress a time-</a:t>
            </a:r>
            <a:br>
              <a:rPr lang="en-US" sz="2000" dirty="0" smtClean="0"/>
            </a:br>
            <a:r>
              <a:rPr lang="en-US" sz="2000" dirty="0" smtClean="0"/>
              <a:t>consuming action </a:t>
            </a:r>
            <a:br>
              <a:rPr lang="en-US" sz="2000" dirty="0" smtClean="0"/>
            </a:br>
            <a:r>
              <a:rPr lang="en-US" sz="2000" dirty="0" smtClean="0"/>
              <a:t>has made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A time-consuming action runs in the background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Assure the user that progress is being made</a:t>
            </a:r>
          </a:p>
          <a:p>
            <a:pPr lvl="1"/>
            <a:r>
              <a:rPr lang="en-US" sz="2000" dirty="0" smtClean="0"/>
              <a:t>Indicate how much work remains</a:t>
            </a:r>
          </a:p>
        </p:txBody>
      </p:sp>
    </p:spTree>
    <p:extLst>
      <p:ext uri="{BB962C8B-B14F-4D97-AF65-F5344CB8AC3E}">
        <p14:creationId xmlns:p14="http://schemas.microsoft.com/office/powerpoint/2010/main" val="328397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</a:t>
            </a:r>
            <a:r>
              <a:rPr lang="en-US" dirty="0" err="1" smtClean="0"/>
              <a:t>Cancelability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Screen Shot 2014-09-16 at 7.0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3" y="3611878"/>
            <a:ext cx="4640603" cy="95259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5803" y="1325904"/>
            <a:ext cx="8320952" cy="4846266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Provide a way to</a:t>
            </a:r>
            <a:br>
              <a:rPr lang="en-US" sz="2000" dirty="0" smtClean="0"/>
            </a:br>
            <a:r>
              <a:rPr lang="en-US" sz="2000" dirty="0" smtClean="0"/>
              <a:t>cancel a time-</a:t>
            </a:r>
            <a:br>
              <a:rPr lang="en-US" sz="2000" dirty="0" smtClean="0"/>
            </a:br>
            <a:r>
              <a:rPr lang="en-US" sz="2000" dirty="0" smtClean="0"/>
              <a:t>consuming action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A time-consuming action </a:t>
            </a:r>
            <a:br>
              <a:rPr lang="en-US" sz="2000" dirty="0" smtClean="0"/>
            </a:br>
            <a:r>
              <a:rPr lang="en-US" sz="2000" dirty="0" smtClean="0"/>
              <a:t>runs in the background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Users change their minds</a:t>
            </a:r>
          </a:p>
          <a:p>
            <a:pPr lvl="1"/>
            <a:r>
              <a:rPr lang="en-US" sz="2000" dirty="0" smtClean="0"/>
              <a:t>A user wants to terminate</a:t>
            </a:r>
            <a:br>
              <a:rPr lang="en-US" sz="2000" dirty="0" smtClean="0"/>
            </a:br>
            <a:r>
              <a:rPr lang="en-US" sz="2000" dirty="0" smtClean="0"/>
              <a:t>a time-consuming action</a:t>
            </a:r>
          </a:p>
        </p:txBody>
      </p:sp>
      <p:pic>
        <p:nvPicPr>
          <p:cNvPr id="8" name="Picture 7" descr="Screen Shot 2014-09-16 at 6.59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442" y="1234464"/>
            <a:ext cx="5520630" cy="19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7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</a:t>
            </a:r>
            <a:r>
              <a:rPr lang="en-US" dirty="0" smtClean="0"/>
              <a:t>Multilevel Undo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Screen Shot 2014-09-16 at 7.1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44" y="1325903"/>
            <a:ext cx="4795209" cy="475482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802" y="1295399"/>
            <a:ext cx="3657564" cy="4968209"/>
          </a:xfrm>
        </p:spPr>
        <p:txBody>
          <a:bodyPr/>
          <a:lstStyle/>
          <a:p>
            <a:r>
              <a:rPr lang="en-US" sz="2000" dirty="0" smtClean="0"/>
              <a:t>What</a:t>
            </a:r>
          </a:p>
          <a:p>
            <a:pPr lvl="1"/>
            <a:r>
              <a:rPr lang="en-US" sz="1800" dirty="0" smtClean="0"/>
              <a:t>Allow the user to reverse a sequence of actions</a:t>
            </a:r>
          </a:p>
          <a:p>
            <a:pPr lvl="5"/>
            <a:endParaRPr lang="en-US" sz="600" dirty="0" smtClean="0"/>
          </a:p>
          <a:p>
            <a:r>
              <a:rPr lang="en-US" sz="2000" dirty="0" smtClean="0"/>
              <a:t>When</a:t>
            </a:r>
            <a:endParaRPr lang="en-US" sz="1800" dirty="0" smtClean="0"/>
          </a:p>
          <a:p>
            <a:pPr lvl="1"/>
            <a:r>
              <a:rPr lang="en-US" sz="1800" dirty="0" smtClean="0"/>
              <a:t>A highly interactive interface with many </a:t>
            </a:r>
            <a:br>
              <a:rPr lang="en-US" sz="1800" dirty="0" smtClean="0"/>
            </a:br>
            <a:r>
              <a:rPr lang="en-US" sz="1800" dirty="0" smtClean="0"/>
              <a:t>user actions</a:t>
            </a:r>
          </a:p>
          <a:p>
            <a:pPr lvl="1"/>
            <a:endParaRPr lang="en-US" sz="600" dirty="0" smtClean="0"/>
          </a:p>
          <a:p>
            <a:r>
              <a:rPr lang="en-US" sz="2000" dirty="0" smtClean="0"/>
              <a:t>Why</a:t>
            </a:r>
          </a:p>
          <a:p>
            <a:pPr lvl="1"/>
            <a:r>
              <a:rPr lang="en-US" sz="1800" dirty="0" smtClean="0"/>
              <a:t>Provide an interface that is safe to explore</a:t>
            </a:r>
          </a:p>
          <a:p>
            <a:pPr lvl="1"/>
            <a:r>
              <a:rPr lang="en-US" sz="1800" dirty="0" smtClean="0"/>
              <a:t>Users are confident that errors aren’t permanent</a:t>
            </a:r>
          </a:p>
          <a:p>
            <a:pPr lvl="1"/>
            <a:r>
              <a:rPr lang="en-US" sz="1800" dirty="0" smtClean="0"/>
              <a:t>No need to “checkpoint” data and revert to an earlier version</a:t>
            </a:r>
          </a:p>
        </p:txBody>
      </p:sp>
    </p:spTree>
    <p:extLst>
      <p:ext uri="{BB962C8B-B14F-4D97-AF65-F5344CB8AC3E}">
        <p14:creationId xmlns:p14="http://schemas.microsoft.com/office/powerpoint/2010/main" val="203951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Generally Undoable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entry</a:t>
            </a:r>
          </a:p>
          <a:p>
            <a:r>
              <a:rPr lang="en-US" dirty="0" smtClean="0"/>
              <a:t>Drawing changes</a:t>
            </a:r>
          </a:p>
          <a:p>
            <a:r>
              <a:rPr lang="en-US" dirty="0" smtClean="0"/>
              <a:t>Layout changes</a:t>
            </a:r>
          </a:p>
          <a:p>
            <a:r>
              <a:rPr lang="en-US" dirty="0"/>
              <a:t>Creation, deletion, or rearrangement of items</a:t>
            </a:r>
          </a:p>
          <a:p>
            <a:r>
              <a:rPr lang="en-US" dirty="0"/>
              <a:t>Cut, copy, or paste operations</a:t>
            </a:r>
          </a:p>
          <a:p>
            <a:r>
              <a:rPr lang="en-US" dirty="0" smtClean="0"/>
              <a:t>File </a:t>
            </a:r>
            <a:r>
              <a:rPr lang="en-US" dirty="0" smtClean="0"/>
              <a:t>operations: create, delete, rename</a:t>
            </a:r>
          </a:p>
          <a:p>
            <a:r>
              <a:rPr lang="en-US" dirty="0" smtClean="0"/>
              <a:t>Database </a:t>
            </a:r>
            <a:r>
              <a:rPr lang="en-US" dirty="0" smtClean="0"/>
              <a:t>operations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8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Application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r>
              <a:rPr lang="en-US" dirty="0" smtClean="0"/>
              <a:t>Each team should build a working prototype </a:t>
            </a:r>
            <a:br>
              <a:rPr lang="en-US" dirty="0" smtClean="0"/>
            </a:br>
            <a:r>
              <a:rPr lang="en-US" dirty="0" smtClean="0"/>
              <a:t>of its application.</a:t>
            </a:r>
          </a:p>
          <a:p>
            <a:pPr lvl="1"/>
            <a:r>
              <a:rPr lang="en-US" dirty="0" smtClean="0"/>
              <a:t>Concentrate on designing a </a:t>
            </a:r>
            <a:r>
              <a:rPr lang="en-US" dirty="0" smtClean="0">
                <a:solidFill>
                  <a:srgbClr val="B23300"/>
                </a:solidFill>
              </a:rPr>
              <a:t>good user 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UI design patterns.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The prototype doesn’t have to really work.</a:t>
            </a:r>
          </a:p>
          <a:p>
            <a:pPr lvl="1"/>
            <a:r>
              <a:rPr lang="en-US" dirty="0" smtClean="0"/>
              <a:t>“Fake it” enough so that looks realistic.</a:t>
            </a:r>
          </a:p>
          <a:p>
            <a:pPr lvl="1"/>
            <a:r>
              <a:rPr lang="en-US" dirty="0" smtClean="0"/>
              <a:t>Hard-code the interactions.</a:t>
            </a:r>
          </a:p>
          <a:p>
            <a:pPr lvl="1"/>
            <a:r>
              <a:rPr lang="en-US" dirty="0" smtClean="0"/>
              <a:t>OK for some execution paths not to work at all.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Make at least </a:t>
            </a:r>
            <a:r>
              <a:rPr lang="en-US" dirty="0" smtClean="0">
                <a:solidFill>
                  <a:srgbClr val="B23300"/>
                </a:solidFill>
              </a:rPr>
              <a:t>two of your use cases </a:t>
            </a:r>
            <a:r>
              <a:rPr lang="en-US" dirty="0" smtClean="0"/>
              <a:t>“work”.</a:t>
            </a:r>
          </a:p>
          <a:p>
            <a:pPr lvl="1"/>
            <a:r>
              <a:rPr lang="en-US" dirty="0" smtClean="0"/>
              <a:t>Concentrate on designing a </a:t>
            </a:r>
            <a:r>
              <a:rPr lang="en-US" dirty="0" smtClean="0">
                <a:solidFill>
                  <a:srgbClr val="B23300"/>
                </a:solidFill>
              </a:rPr>
              <a:t>good user experience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Generally Not Undoable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between pages or windows</a:t>
            </a:r>
          </a:p>
          <a:p>
            <a:r>
              <a:rPr lang="en-US" dirty="0" smtClean="0"/>
              <a:t>Mouse or text cursor movements</a:t>
            </a:r>
          </a:p>
          <a:p>
            <a:r>
              <a:rPr lang="en-US" dirty="0" smtClean="0"/>
              <a:t>Scrollbar position</a:t>
            </a:r>
          </a:p>
          <a:p>
            <a:r>
              <a:rPr lang="en-US" dirty="0" smtClean="0"/>
              <a:t>Window or panel positions and sizes</a:t>
            </a:r>
          </a:p>
          <a:p>
            <a:r>
              <a:rPr lang="en-US" dirty="0" smtClean="0"/>
              <a:t>Changes made in a modal dialog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8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Getting Input from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dirty="0" smtClean="0"/>
              <a:t>Make sure the user understands </a:t>
            </a:r>
            <a:br>
              <a:rPr lang="en-US" dirty="0" smtClean="0"/>
            </a:br>
            <a:r>
              <a:rPr lang="en-US" dirty="0" smtClean="0"/>
              <a:t>what’s asked for and why.</a:t>
            </a:r>
          </a:p>
          <a:p>
            <a:pPr lvl="1"/>
            <a:r>
              <a:rPr lang="en-US" dirty="0" smtClean="0"/>
              <a:t>If possible, don’t ask.</a:t>
            </a:r>
          </a:p>
          <a:p>
            <a:r>
              <a:rPr lang="en-US" dirty="0" smtClean="0"/>
              <a:t>Give the user a list of options.</a:t>
            </a:r>
          </a:p>
          <a:p>
            <a:r>
              <a:rPr lang="en-US" dirty="0" smtClean="0"/>
              <a:t>Give meaningful and sensible error messages.</a:t>
            </a:r>
          </a:p>
          <a:p>
            <a:pPr lvl="1"/>
            <a:r>
              <a:rPr lang="en-US" dirty="0" smtClean="0"/>
              <a:t>Be forgiving.</a:t>
            </a:r>
          </a:p>
          <a:p>
            <a:r>
              <a:rPr lang="en-US" dirty="0" smtClean="0"/>
              <a:t>Be aware of users’ mental models.</a:t>
            </a:r>
          </a:p>
          <a:p>
            <a:r>
              <a:rPr lang="en-US" dirty="0" smtClean="0"/>
              <a:t>The choice of input controls determine the user’s expectations of what is asked for.</a:t>
            </a:r>
          </a:p>
          <a:p>
            <a:r>
              <a:rPr lang="en-US" dirty="0" smtClean="0"/>
              <a:t>Do lots of </a:t>
            </a:r>
            <a:r>
              <a:rPr lang="en-US" dirty="0" smtClean="0">
                <a:solidFill>
                  <a:srgbClr val="B23300"/>
                </a:solidFill>
              </a:rPr>
              <a:t>usability testing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09" y="1234464"/>
            <a:ext cx="18161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09" y="1691659"/>
            <a:ext cx="3759200" cy="139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409" y="3141978"/>
            <a:ext cx="1689100" cy="46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4515" y="1261666"/>
            <a:ext cx="1866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Single-line text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841371" y="1993178"/>
            <a:ext cx="1610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Multiline text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598917" y="3120329"/>
            <a:ext cx="18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Structured text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9" y="3611878"/>
            <a:ext cx="4254500" cy="2654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74157" y="4160512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Text editor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5" y="1264347"/>
            <a:ext cx="20320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5" y="1651010"/>
            <a:ext cx="1206500" cy="86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25" y="2514610"/>
            <a:ext cx="27813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93" y="3120329"/>
            <a:ext cx="3949700" cy="2616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5066" y="1291549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Checkbox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3689" y="1742449"/>
            <a:ext cx="1767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Radio buttons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78029" y="2514610"/>
            <a:ext cx="185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Toggle buttons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25322" y="5680621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Dropdown chooser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126" y="3120329"/>
            <a:ext cx="2463800" cy="2679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45366" y="5680621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Calendar chooser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594" y="1261262"/>
            <a:ext cx="914400" cy="469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594" y="1783098"/>
            <a:ext cx="2133600" cy="571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38765" y="1291549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Spinner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821643" y="1874537"/>
            <a:ext cx="84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Slider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66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for </a:t>
            </a:r>
            <a:r>
              <a:rPr lang="en-US" dirty="0"/>
              <a:t>List </a:t>
            </a:r>
            <a:r>
              <a:rPr lang="en-US" dirty="0" smtClean="0"/>
              <a:t>Item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78" y="1419866"/>
            <a:ext cx="1676400" cy="139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78" y="4437353"/>
            <a:ext cx="1981200" cy="146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24" y="1325903"/>
            <a:ext cx="2006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46" y="3530575"/>
            <a:ext cx="2489200" cy="218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678" y="2700012"/>
            <a:ext cx="2235200" cy="1625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710" y="1385512"/>
            <a:ext cx="1738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Dropdown list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852146" y="2880366"/>
            <a:ext cx="2536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Multiple selection list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9914" y="4620231"/>
            <a:ext cx="149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Combo box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82337" y="3065768"/>
            <a:ext cx="1709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Checkbox list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60707" y="5623536"/>
            <a:ext cx="2665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Multiple selection tree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3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for Creating Lists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08" y="3977634"/>
            <a:ext cx="49784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35" y="1325903"/>
            <a:ext cx="21844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95" y="1325903"/>
            <a:ext cx="2184400" cy="157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49049" y="5577834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List builder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46317" y="2880366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List with new-item row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80196" y="3303207"/>
            <a:ext cx="239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List with add button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for Sorting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1" y="1325903"/>
            <a:ext cx="25781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1" y="3154683"/>
            <a:ext cx="2184400" cy="157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0196" y="1691659"/>
            <a:ext cx="3078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List with up-down buttons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56450" y="3337561"/>
            <a:ext cx="2102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List with internal</a:t>
            </a:r>
            <a:br>
              <a:rPr lang="en-US" sz="2000" dirty="0" smtClean="0"/>
            </a:br>
            <a:r>
              <a:rPr lang="en-US" sz="2000" dirty="0" smtClean="0"/>
              <a:t>drag-and-drop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9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users to select from choices.</a:t>
            </a:r>
          </a:p>
          <a:p>
            <a:r>
              <a:rPr lang="en-US" dirty="0" smtClean="0"/>
              <a:t>Allow users to input text.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Forgiving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5803" y="1325904"/>
            <a:ext cx="3749002" cy="4846266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An input text field that allows a variety of input formats and syntax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The user needs to enter information that can be typed in a variety of ways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Users are unpredictable</a:t>
            </a:r>
          </a:p>
          <a:p>
            <a:pPr lvl="1"/>
            <a:r>
              <a:rPr lang="en-US" sz="2000" dirty="0" smtClean="0"/>
              <a:t>Friendlier for users</a:t>
            </a:r>
          </a:p>
        </p:txBody>
      </p:sp>
      <p:pic>
        <p:nvPicPr>
          <p:cNvPr id="3" name="Picture 2" descr="Screen Shot 2014-09-16 at 9.1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2" y="1417342"/>
            <a:ext cx="3860800" cy="62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9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Structured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5803" y="1325904"/>
            <a:ext cx="4480514" cy="4846266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A set of text input fields that reflect the structure of the requested data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Input data must have a fixed structure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Provide a clue to users</a:t>
            </a:r>
          </a:p>
          <a:p>
            <a:pPr lvl="1"/>
            <a:r>
              <a:rPr lang="en-US" sz="2000" dirty="0" smtClean="0"/>
              <a:t>Reduce data entry errors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1" y="1795793"/>
            <a:ext cx="2590800" cy="44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4951" y="1417342"/>
            <a:ext cx="1997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card number: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6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Application </a:t>
            </a:r>
            <a:r>
              <a:rPr lang="en-US" dirty="0" smtClean="0"/>
              <a:t>Prototype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 Nicholson’s favorite </a:t>
            </a:r>
            <a:r>
              <a:rPr lang="en-US" dirty="0" smtClean="0">
                <a:solidFill>
                  <a:srgbClr val="B23300"/>
                </a:solidFill>
              </a:rPr>
              <a:t>wireframe tool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Balsamic </a:t>
            </a:r>
            <a:r>
              <a:rPr lang="en-US" dirty="0" smtClean="0"/>
              <a:t>Mockups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balsamiq.com</a:t>
            </a:r>
            <a:r>
              <a:rPr lang="en-US" dirty="0" smtClean="0"/>
              <a:t> </a:t>
            </a:r>
          </a:p>
          <a:p>
            <a:pPr lvl="5"/>
            <a:endParaRPr lang="en-US" dirty="0"/>
          </a:p>
          <a:p>
            <a:r>
              <a:rPr lang="en-US" dirty="0" smtClean="0"/>
              <a:t>You will perform </a:t>
            </a:r>
            <a:r>
              <a:rPr lang="en-US" dirty="0" smtClean="0">
                <a:solidFill>
                  <a:srgbClr val="B23300"/>
                </a:solidFill>
              </a:rPr>
              <a:t>usability testing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your application prototypes.</a:t>
            </a:r>
          </a:p>
          <a:p>
            <a:pPr lvl="1"/>
            <a:r>
              <a:rPr lang="en-US" dirty="0" smtClean="0"/>
              <a:t>Determine how good your UI and UX designs are.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We will study how to perform usability testing </a:t>
            </a:r>
            <a:br>
              <a:rPr lang="en-US" dirty="0" smtClean="0"/>
            </a:br>
            <a:r>
              <a:rPr lang="en-US" dirty="0" smtClean="0"/>
              <a:t>starting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1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Fill-in-the-Blanks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5803" y="2606048"/>
            <a:ext cx="8320952" cy="3566121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A sentence or phrase with one or more “blanks” </a:t>
            </a:r>
            <a:br>
              <a:rPr lang="en-US" sz="2000" dirty="0" smtClean="0"/>
            </a:br>
            <a:r>
              <a:rPr lang="en-US" sz="2000" dirty="0" smtClean="0"/>
              <a:t>for the user to fill in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User input is in several related parts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Self-explanatory interface</a:t>
            </a:r>
          </a:p>
          <a:p>
            <a:pPr lvl="1"/>
            <a:r>
              <a:rPr lang="en-US" sz="2000" dirty="0" smtClean="0"/>
              <a:t>Hints to the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08" y="1417342"/>
            <a:ext cx="5118100" cy="81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5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Tips and Hints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5803" y="1325904"/>
            <a:ext cx="3749002" cy="4846266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Explanatory text that provides tips or hints about the desired input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A form with a variety of input fields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Tell users what input </a:t>
            </a:r>
            <a:br>
              <a:rPr lang="en-US" sz="2000" dirty="0" smtClean="0"/>
            </a:br>
            <a:r>
              <a:rPr lang="en-US" sz="2000" dirty="0" smtClean="0"/>
              <a:t>is desired</a:t>
            </a:r>
          </a:p>
          <a:p>
            <a:pPr lvl="1"/>
            <a:r>
              <a:rPr lang="en-US" sz="2000" dirty="0" smtClean="0"/>
              <a:t>Users don’t need to consult documentation</a:t>
            </a:r>
          </a:p>
        </p:txBody>
      </p:sp>
      <p:pic>
        <p:nvPicPr>
          <p:cNvPr id="6" name="Picture 5" descr="Screen Shot 2014-09-16 at 6.52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8" y="1188707"/>
            <a:ext cx="5212023" cy="54662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6766536" y="3611879"/>
            <a:ext cx="1828780" cy="1097268"/>
          </a:xfrm>
          <a:prstGeom prst="ellipse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6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Prompting Text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5803" y="1325904"/>
            <a:ext cx="3749002" cy="4846266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Text input fields</a:t>
            </a:r>
            <a:br>
              <a:rPr lang="en-US" sz="2000" dirty="0" smtClean="0"/>
            </a:br>
            <a:r>
              <a:rPr lang="en-US" sz="2000" dirty="0" smtClean="0"/>
              <a:t>pre-filled with </a:t>
            </a:r>
            <a:br>
              <a:rPr lang="en-US" sz="2000" dirty="0" smtClean="0"/>
            </a:br>
            <a:r>
              <a:rPr lang="en-US" sz="2000" dirty="0" smtClean="0"/>
              <a:t>user prompts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/>
              <a:t>A form </a:t>
            </a:r>
            <a:r>
              <a:rPr lang="en-US" sz="2000" dirty="0" smtClean="0"/>
              <a:t>with </a:t>
            </a:r>
            <a:br>
              <a:rPr lang="en-US" sz="2000" dirty="0" smtClean="0"/>
            </a:br>
            <a:r>
              <a:rPr lang="en-US" sz="2000" dirty="0" smtClean="0"/>
              <a:t>a variety </a:t>
            </a:r>
            <a:r>
              <a:rPr lang="en-US" sz="2000" dirty="0"/>
              <a:t>of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input </a:t>
            </a:r>
            <a:r>
              <a:rPr lang="en-US" sz="2000" dirty="0"/>
              <a:t>fields</a:t>
            </a:r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/>
              <a:t>Tell users what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input is </a:t>
            </a:r>
            <a:r>
              <a:rPr lang="en-US" sz="2000" dirty="0"/>
              <a:t>desired</a:t>
            </a:r>
          </a:p>
          <a:p>
            <a:pPr lvl="1"/>
            <a:r>
              <a:rPr lang="en-US" sz="2000" dirty="0"/>
              <a:t>Users don’t need to consult documentation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06" y="1325902"/>
            <a:ext cx="5751923" cy="3200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Auto-Completion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5803" y="1325904"/>
            <a:ext cx="8320952" cy="4846266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Anticipate possible </a:t>
            </a:r>
            <a:br>
              <a:rPr lang="en-US" sz="2000" dirty="0" smtClean="0"/>
            </a:br>
            <a:r>
              <a:rPr lang="en-US" sz="2000" dirty="0" smtClean="0"/>
              <a:t>input data based on </a:t>
            </a:r>
            <a:br>
              <a:rPr lang="en-US" sz="2000" dirty="0" smtClean="0"/>
            </a:br>
            <a:r>
              <a:rPr lang="en-US" sz="2000" dirty="0" smtClean="0"/>
              <a:t>what the user has </a:t>
            </a:r>
            <a:br>
              <a:rPr lang="en-US" sz="2000" dirty="0" smtClean="0"/>
            </a:br>
            <a:r>
              <a:rPr lang="en-US" sz="2000" dirty="0" smtClean="0"/>
              <a:t>already typed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A list of possible ways </a:t>
            </a:r>
            <a:br>
              <a:rPr lang="en-US" sz="2000" dirty="0" smtClean="0"/>
            </a:br>
            <a:r>
              <a:rPr lang="en-US" sz="2000" dirty="0" smtClean="0"/>
              <a:t>to complete the input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User-friendly time saver</a:t>
            </a:r>
          </a:p>
          <a:p>
            <a:pPr lvl="1"/>
            <a:r>
              <a:rPr lang="en-US" sz="2000" dirty="0" smtClean="0"/>
              <a:t>Users don’t have to remember long input</a:t>
            </a:r>
          </a:p>
          <a:p>
            <a:pPr lvl="1"/>
            <a:r>
              <a:rPr lang="en-US" sz="2000" dirty="0" smtClean="0"/>
              <a:t>Users can reuse previous input</a:t>
            </a:r>
          </a:p>
        </p:txBody>
      </p:sp>
      <p:pic>
        <p:nvPicPr>
          <p:cNvPr id="3" name="Picture 2" descr="Screen Shot 2014-09-16 at 9.36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4" y="1310274"/>
            <a:ext cx="4663389" cy="33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9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Input: Dropdown Chooser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5802" y="1325904"/>
            <a:ext cx="5486344" cy="4846266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A dropdown menu with a variety </a:t>
            </a:r>
            <a:br>
              <a:rPr lang="en-US" sz="2000" dirty="0" smtClean="0"/>
            </a:br>
            <a:r>
              <a:rPr lang="en-US" sz="2000" dirty="0" smtClean="0"/>
              <a:t>of items</a:t>
            </a:r>
          </a:p>
          <a:p>
            <a:pPr lvl="1"/>
            <a:r>
              <a:rPr lang="en-US" sz="2000" dirty="0" smtClean="0"/>
              <a:t>Different ways to display the items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The user must choose from a set </a:t>
            </a:r>
            <a:br>
              <a:rPr lang="en-US" sz="2000" dirty="0" smtClean="0"/>
            </a:br>
            <a:r>
              <a:rPr lang="en-US" sz="2000" dirty="0" smtClean="0"/>
              <a:t>of items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Users are already familiar with dropdown menus</a:t>
            </a:r>
          </a:p>
          <a:p>
            <a:pPr lvl="1"/>
            <a:r>
              <a:rPr lang="en-US" sz="2000" dirty="0" smtClean="0"/>
              <a:t>Compact way to present menu items</a:t>
            </a:r>
          </a:p>
          <a:p>
            <a:pPr lvl="1"/>
            <a:r>
              <a:rPr lang="en-US" sz="2000" dirty="0" smtClean="0"/>
              <a:t>Display menu items only when needed</a:t>
            </a:r>
          </a:p>
        </p:txBody>
      </p:sp>
      <p:pic>
        <p:nvPicPr>
          <p:cNvPr id="6" name="Picture 5" descr="Screen Shot 2014-09-16 at 9.4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03" y="1325903"/>
            <a:ext cx="2207256" cy="48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0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Good Defaults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5803" y="1325904"/>
            <a:ext cx="3474685" cy="4846266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Pre-fill input fields </a:t>
            </a:r>
            <a:br>
              <a:rPr lang="en-US" sz="2000" dirty="0" smtClean="0"/>
            </a:br>
            <a:r>
              <a:rPr lang="en-US" sz="2000" dirty="0" smtClean="0"/>
              <a:t>with likely user input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Reasonable guesses of what the user will enter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User-friendly time-saver</a:t>
            </a:r>
          </a:p>
          <a:p>
            <a:pPr lvl="1"/>
            <a:r>
              <a:rPr lang="en-US" sz="2000" dirty="0" smtClean="0"/>
              <a:t>Less knowledge required by the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7" y="1325903"/>
            <a:ext cx="4824892" cy="3108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6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List 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4367" y="1325904"/>
            <a:ext cx="8412391" cy="4846266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Source and </a:t>
            </a:r>
            <a:br>
              <a:rPr lang="en-US" sz="2000" dirty="0" smtClean="0"/>
            </a:br>
            <a:r>
              <a:rPr lang="en-US" sz="2000" dirty="0" smtClean="0"/>
              <a:t>destination lists</a:t>
            </a:r>
          </a:p>
          <a:p>
            <a:pPr lvl="1"/>
            <a:r>
              <a:rPr lang="en-US" sz="2000" dirty="0" smtClean="0"/>
              <a:t>Add and Remove </a:t>
            </a:r>
            <a:br>
              <a:rPr lang="en-US" sz="2000" dirty="0" smtClean="0"/>
            </a:br>
            <a:r>
              <a:rPr lang="en-US" sz="2000" dirty="0" smtClean="0"/>
              <a:t>buttons, or drag-and-</a:t>
            </a:r>
            <a:br>
              <a:rPr lang="en-US" sz="2000" dirty="0" smtClean="0"/>
            </a:br>
            <a:r>
              <a:rPr lang="en-US" sz="2000" dirty="0" smtClean="0"/>
              <a:t>drop between the lists</a:t>
            </a:r>
          </a:p>
          <a:p>
            <a:pPr lvl="2"/>
            <a:endParaRPr lang="en-US" sz="3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The user must create </a:t>
            </a:r>
            <a:br>
              <a:rPr lang="en-US" sz="2000" dirty="0" smtClean="0"/>
            </a:br>
            <a:r>
              <a:rPr lang="en-US" sz="2000" dirty="0" smtClean="0"/>
              <a:t>a list using items from </a:t>
            </a:r>
            <a:br>
              <a:rPr lang="en-US" sz="2000" dirty="0" smtClean="0"/>
            </a:br>
            <a:r>
              <a:rPr lang="en-US" sz="2000" dirty="0" smtClean="0"/>
              <a:t>another list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The user can see the available choices for the destination list</a:t>
            </a:r>
          </a:p>
          <a:p>
            <a:pPr lvl="1"/>
            <a:r>
              <a:rPr lang="en-US" sz="2000" dirty="0" smtClean="0"/>
              <a:t>Clear what the destination list will be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82" y="1325903"/>
            <a:ext cx="5077782" cy="3200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4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Same-Page Error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5803" y="3154683"/>
            <a:ext cx="8046635" cy="3017487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Display error messages on the same page</a:t>
            </a:r>
          </a:p>
          <a:p>
            <a:pPr lvl="1"/>
            <a:r>
              <a:rPr lang="en-US" sz="2000" dirty="0" smtClean="0"/>
              <a:t>Display error messages next to the erroneous input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When</a:t>
            </a:r>
            <a:endParaRPr lang="en-US" sz="2000" dirty="0" smtClean="0"/>
          </a:p>
          <a:p>
            <a:pPr lvl="1"/>
            <a:r>
              <a:rPr lang="en-US" sz="2000" dirty="0" smtClean="0"/>
              <a:t>User might enter bad input</a:t>
            </a:r>
          </a:p>
          <a:p>
            <a:pPr lvl="1"/>
            <a:endParaRPr lang="en-US" sz="700" dirty="0" smtClean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Immediate feedback near the erroneous input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96" y="1234464"/>
            <a:ext cx="6507493" cy="1889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5024" y="6177454"/>
            <a:ext cx="2000433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Designing Interfaces, 2</a:t>
            </a:r>
            <a:r>
              <a:rPr lang="en-US" sz="1050" b="1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by Jenifer Tidwell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O’Reilly Media, 2011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6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5394946" cy="2651731"/>
          </a:xfrm>
        </p:spPr>
        <p:txBody>
          <a:bodyPr/>
          <a:lstStyle/>
          <a:p>
            <a:r>
              <a:rPr lang="en-US" dirty="0" smtClean="0"/>
              <a:t>Feature, Search, and Browse</a:t>
            </a:r>
          </a:p>
          <a:p>
            <a:r>
              <a:rPr lang="en-US" dirty="0" smtClean="0"/>
              <a:t>News Stream</a:t>
            </a:r>
          </a:p>
          <a:p>
            <a:r>
              <a:rPr lang="en-US" dirty="0" smtClean="0"/>
              <a:t>Picture Manager</a:t>
            </a:r>
          </a:p>
          <a:p>
            <a:r>
              <a:rPr lang="en-US" dirty="0" smtClean="0"/>
              <a:t>Dashboard</a:t>
            </a:r>
          </a:p>
          <a:p>
            <a:r>
              <a:rPr lang="en-US" dirty="0" smtClean="0"/>
              <a:t>Canvas + Palette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97683" y="3154683"/>
            <a:ext cx="4206194" cy="236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Wizard</a:t>
            </a:r>
          </a:p>
          <a:p>
            <a:r>
              <a:rPr lang="en-US" dirty="0" smtClean="0"/>
              <a:t>Settings Editor</a:t>
            </a:r>
          </a:p>
          <a:p>
            <a:r>
              <a:rPr lang="en-US" dirty="0" smtClean="0"/>
              <a:t>Alternate Views</a:t>
            </a:r>
          </a:p>
          <a:p>
            <a:r>
              <a:rPr lang="en-US" dirty="0" smtClean="0"/>
              <a:t>Multiple Workspaces</a:t>
            </a:r>
          </a:p>
          <a:p>
            <a:r>
              <a:rPr lang="en-US" dirty="0" smtClean="0"/>
              <a:t>Multilevel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4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931922" cy="4835525"/>
          </a:xfrm>
        </p:spPr>
        <p:txBody>
          <a:bodyPr/>
          <a:lstStyle/>
          <a:p>
            <a:r>
              <a:rPr lang="en-US" dirty="0" smtClean="0"/>
              <a:t>Clear Entry Points</a:t>
            </a:r>
          </a:p>
          <a:p>
            <a:r>
              <a:rPr lang="en-US" dirty="0" smtClean="0"/>
              <a:t>Hub and Spoke</a:t>
            </a:r>
          </a:p>
          <a:p>
            <a:r>
              <a:rPr lang="en-US" dirty="0" smtClean="0"/>
              <a:t>Fully Connected</a:t>
            </a:r>
          </a:p>
          <a:p>
            <a:r>
              <a:rPr lang="en-US" dirty="0" smtClean="0"/>
              <a:t>Multilevel</a:t>
            </a:r>
          </a:p>
          <a:p>
            <a:r>
              <a:rPr lang="en-US" dirty="0" smtClean="0"/>
              <a:t>Sequential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54878" y="1295400"/>
            <a:ext cx="3931922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Pyramid</a:t>
            </a:r>
          </a:p>
          <a:p>
            <a:r>
              <a:rPr lang="en-US" dirty="0" smtClean="0"/>
              <a:t>Pan and Zoom</a:t>
            </a:r>
          </a:p>
          <a:p>
            <a:r>
              <a:rPr lang="en-US" dirty="0" smtClean="0"/>
              <a:t>Modal Dialog</a:t>
            </a:r>
          </a:p>
          <a:p>
            <a:r>
              <a:rPr lang="en-US" dirty="0" smtClean="0"/>
              <a:t>Escape Hatch</a:t>
            </a:r>
          </a:p>
          <a:p>
            <a:r>
              <a:rPr lang="en-US" dirty="0" smtClean="0"/>
              <a:t>Bookmark</a:t>
            </a:r>
          </a:p>
        </p:txBody>
      </p:sp>
    </p:spTree>
    <p:extLst>
      <p:ext uri="{BB962C8B-B14F-4D97-AF65-F5344CB8AC3E}">
        <p14:creationId xmlns:p14="http://schemas.microsoft.com/office/powerpoint/2010/main" val="41086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566166" cy="4835525"/>
          </a:xfrm>
        </p:spPr>
        <p:txBody>
          <a:bodyPr/>
          <a:lstStyle/>
          <a:p>
            <a:r>
              <a:rPr lang="en-US" dirty="0" smtClean="0"/>
              <a:t>Visual Framework</a:t>
            </a:r>
          </a:p>
          <a:p>
            <a:r>
              <a:rPr lang="en-US" dirty="0" smtClean="0"/>
              <a:t>Center Stage</a:t>
            </a:r>
          </a:p>
          <a:p>
            <a:r>
              <a:rPr lang="en-US" dirty="0" smtClean="0"/>
              <a:t>Grid of Equals</a:t>
            </a:r>
          </a:p>
          <a:p>
            <a:r>
              <a:rPr lang="en-US" dirty="0" smtClean="0"/>
              <a:t>Tiled Sections</a:t>
            </a:r>
          </a:p>
          <a:p>
            <a:r>
              <a:rPr lang="en-US" dirty="0" smtClean="0"/>
              <a:t>Module Tabs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80561" y="1295400"/>
            <a:ext cx="4023361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Collapsible Panel</a:t>
            </a:r>
          </a:p>
          <a:p>
            <a:r>
              <a:rPr lang="en-US" dirty="0" smtClean="0"/>
              <a:t>Movable Panels</a:t>
            </a:r>
          </a:p>
          <a:p>
            <a:r>
              <a:rPr lang="en-US" dirty="0" smtClean="0"/>
              <a:t>Left-right Alignment</a:t>
            </a:r>
          </a:p>
          <a:p>
            <a:r>
              <a:rPr lang="en-US" dirty="0" smtClean="0"/>
              <a:t>Responsive Enabling</a:t>
            </a:r>
          </a:p>
          <a:p>
            <a:r>
              <a:rPr lang="en-US" dirty="0" smtClean="0"/>
              <a:t>Self-adjusting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8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78" cy="4835525"/>
          </a:xfrm>
        </p:spPr>
        <p:txBody>
          <a:bodyPr/>
          <a:lstStyle/>
          <a:p>
            <a:r>
              <a:rPr lang="en-US" dirty="0" smtClean="0"/>
              <a:t>Two-panel Selector</a:t>
            </a:r>
          </a:p>
          <a:p>
            <a:r>
              <a:rPr lang="en-US" dirty="0" smtClean="0"/>
              <a:t>One-Window Drilldown</a:t>
            </a:r>
          </a:p>
          <a:p>
            <a:r>
              <a:rPr lang="en-US" dirty="0" smtClean="0"/>
              <a:t>List Inlay</a:t>
            </a:r>
          </a:p>
          <a:p>
            <a:r>
              <a:rPr lang="en-US" dirty="0" smtClean="0"/>
              <a:t>Thumbnail Grid</a:t>
            </a:r>
          </a:p>
          <a:p>
            <a:r>
              <a:rPr lang="en-US" dirty="0" smtClean="0"/>
              <a:t>Carousel</a:t>
            </a:r>
          </a:p>
          <a:p>
            <a:r>
              <a:rPr lang="en-US" dirty="0" smtClean="0"/>
              <a:t>Striped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12073" y="1295400"/>
            <a:ext cx="3474682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Pagination</a:t>
            </a:r>
          </a:p>
          <a:p>
            <a:r>
              <a:rPr lang="en-US" dirty="0" smtClean="0"/>
              <a:t>Jump to Item</a:t>
            </a:r>
          </a:p>
          <a:p>
            <a:r>
              <a:rPr lang="en-US" dirty="0" smtClean="0"/>
              <a:t>Alphabet </a:t>
            </a:r>
            <a:r>
              <a:rPr lang="en-US" dirty="0" err="1" smtClean="0"/>
              <a:t>Scroller</a:t>
            </a:r>
            <a:endParaRPr lang="en-US" dirty="0" smtClean="0"/>
          </a:p>
          <a:p>
            <a:r>
              <a:rPr lang="en-US" dirty="0" smtClean="0"/>
              <a:t>Cascading Lists</a:t>
            </a:r>
          </a:p>
          <a:p>
            <a:r>
              <a:rPr lang="en-US" dirty="0" smtClean="0"/>
              <a:t>Tree Table</a:t>
            </a:r>
          </a:p>
          <a:p>
            <a:r>
              <a:rPr lang="en-US" dirty="0" smtClean="0"/>
              <a:t>New-Item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40483" cy="4835525"/>
          </a:xfrm>
        </p:spPr>
        <p:txBody>
          <a:bodyPr/>
          <a:lstStyle/>
          <a:p>
            <a:r>
              <a:rPr lang="en-US" dirty="0" smtClean="0"/>
              <a:t>Buttons</a:t>
            </a:r>
          </a:p>
          <a:p>
            <a:r>
              <a:rPr lang="en-US" dirty="0" smtClean="0"/>
              <a:t>Menu bars</a:t>
            </a:r>
          </a:p>
          <a:p>
            <a:r>
              <a:rPr lang="en-US" dirty="0" smtClean="0"/>
              <a:t>Pop-up menus</a:t>
            </a:r>
          </a:p>
          <a:p>
            <a:r>
              <a:rPr lang="en-US" dirty="0" smtClean="0"/>
              <a:t>Drop-down menus</a:t>
            </a:r>
          </a:p>
          <a:p>
            <a:r>
              <a:rPr lang="en-US" dirty="0" smtClean="0"/>
              <a:t>Toolbars</a:t>
            </a:r>
          </a:p>
          <a:p>
            <a:r>
              <a:rPr lang="en-US" dirty="0" smtClean="0"/>
              <a:t>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59867" y="1295400"/>
            <a:ext cx="3840483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Action panels</a:t>
            </a:r>
          </a:p>
          <a:p>
            <a:r>
              <a:rPr lang="en-US" dirty="0" smtClean="0"/>
              <a:t>Hover tools</a:t>
            </a:r>
          </a:p>
          <a:p>
            <a:r>
              <a:rPr lang="en-US" dirty="0" smtClean="0"/>
              <a:t>Double-clicking</a:t>
            </a:r>
          </a:p>
          <a:p>
            <a:r>
              <a:rPr lang="en-US" dirty="0" smtClean="0"/>
              <a:t>Keyboard actions</a:t>
            </a:r>
          </a:p>
          <a:p>
            <a:r>
              <a:rPr lang="en-US" dirty="0" smtClean="0"/>
              <a:t>Drag-and-drop</a:t>
            </a:r>
          </a:p>
          <a:p>
            <a:r>
              <a:rPr lang="en-US" dirty="0" smtClean="0"/>
              <a:t>Typed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3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present action.</a:t>
            </a:r>
          </a:p>
          <a:p>
            <a:r>
              <a:rPr lang="en-US" dirty="0" smtClean="0"/>
              <a:t>Indicate progress of actions.</a:t>
            </a:r>
          </a:p>
          <a:p>
            <a:r>
              <a:rPr lang="en-US" dirty="0" smtClean="0"/>
              <a:t>Give users a sense of closure.</a:t>
            </a:r>
          </a:p>
          <a:p>
            <a:r>
              <a:rPr lang="en-US" dirty="0" smtClean="0"/>
              <a:t>Allow users to preview actions.</a:t>
            </a:r>
          </a:p>
          <a:p>
            <a:r>
              <a:rPr lang="en-US" dirty="0" smtClean="0"/>
              <a:t>Allow users to cancel actions.</a:t>
            </a:r>
          </a:p>
          <a:p>
            <a:r>
              <a:rPr lang="en-US" dirty="0" smtClean="0"/>
              <a:t>Allow users to undo actions.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31654</TotalTime>
  <Words>973</Words>
  <Application>Microsoft Macintosh PowerPoint</Application>
  <PresentationFormat>On-screen Show (4:3)</PresentationFormat>
  <Paragraphs>415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Quadrant</vt:lpstr>
      <vt:lpstr>CS 235: User Interface Design February 12 Class Meeting</vt:lpstr>
      <vt:lpstr>Your Application Prototype</vt:lpstr>
      <vt:lpstr>Your Application Prototype, cont’d</vt:lpstr>
      <vt:lpstr>Organization Design Patterns</vt:lpstr>
      <vt:lpstr>Navigation Design Patterns</vt:lpstr>
      <vt:lpstr>Page Layout Design Patterns</vt:lpstr>
      <vt:lpstr>List Design Patterns</vt:lpstr>
      <vt:lpstr>Action Controls</vt:lpstr>
      <vt:lpstr>Action Design Patterns</vt:lpstr>
      <vt:lpstr>Action: Button Groups</vt:lpstr>
      <vt:lpstr>Action: Hover Tools</vt:lpstr>
      <vt:lpstr>Action: Action Panel</vt:lpstr>
      <vt:lpstr>Action: Prominent “Done” Button</vt:lpstr>
      <vt:lpstr>Action: Smart Menu Items</vt:lpstr>
      <vt:lpstr>Action: Preview</vt:lpstr>
      <vt:lpstr>Action: Progress Indicator</vt:lpstr>
      <vt:lpstr>Action: Cancelability</vt:lpstr>
      <vt:lpstr>Action: Multilevel Undo</vt:lpstr>
      <vt:lpstr>Actions Generally Undoable</vt:lpstr>
      <vt:lpstr>Actions Generally Not Undoable</vt:lpstr>
      <vt:lpstr>Principles of Getting Input from Users</vt:lpstr>
      <vt:lpstr>Text Input Controls</vt:lpstr>
      <vt:lpstr>Choice Controls</vt:lpstr>
      <vt:lpstr>Controls for List Item Selection</vt:lpstr>
      <vt:lpstr>Controls for Creating Lists</vt:lpstr>
      <vt:lpstr>Controls for Sorting Lists</vt:lpstr>
      <vt:lpstr>User Input Design Patterns</vt:lpstr>
      <vt:lpstr>Input: Forgiving Format</vt:lpstr>
      <vt:lpstr>Input: Structured Format</vt:lpstr>
      <vt:lpstr>Input: Fill-in-the-Blanks</vt:lpstr>
      <vt:lpstr>Input: Tips and Hints</vt:lpstr>
      <vt:lpstr>Input: Prompting Text Field</vt:lpstr>
      <vt:lpstr>Input: Auto-Completion</vt:lpstr>
      <vt:lpstr>Input: Dropdown Chooser</vt:lpstr>
      <vt:lpstr>Input: Good Defaults</vt:lpstr>
      <vt:lpstr>Input: List Builder</vt:lpstr>
      <vt:lpstr>Input: Same-Page Error Messages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Ronald Mak</cp:lastModifiedBy>
  <cp:revision>379</cp:revision>
  <dcterms:created xsi:type="dcterms:W3CDTF">2008-01-12T03:52:55Z</dcterms:created>
  <dcterms:modified xsi:type="dcterms:W3CDTF">2015-02-12T22:54:21Z</dcterms:modified>
  <cp:category/>
</cp:coreProperties>
</file>