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49"/>
  </p:notesMasterIdLst>
  <p:handoutMasterIdLst>
    <p:handoutMasterId r:id="rId50"/>
  </p:handout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31" r:id="rId10"/>
    <p:sldId id="330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3C00"/>
    <a:srgbClr val="FFF1E4"/>
    <a:srgbClr val="FFE5CB"/>
    <a:srgbClr val="66CCFF"/>
    <a:srgbClr val="A40000"/>
    <a:srgbClr val="0033CC"/>
    <a:srgbClr val="CC99FF"/>
    <a:srgbClr val="99FF66"/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02" autoAdjust="0"/>
    <p:restoredTop sz="98450" autoAdjust="0"/>
  </p:normalViewPr>
  <p:slideViewPr>
    <p:cSldViewPr>
      <p:cViewPr varScale="1">
        <p:scale>
          <a:sx n="122" d="100"/>
          <a:sy n="122" d="100"/>
        </p:scale>
        <p:origin x="-112" y="-408"/>
      </p:cViewPr>
      <p:guideLst>
        <p:guide orient="horz" pos="2160"/>
        <p:guide pos="2822"/>
      </p:guideLst>
    </p:cSldViewPr>
  </p:slideViewPr>
  <p:outlineViewPr>
    <p:cViewPr>
      <p:scale>
        <a:sx n="33" d="100"/>
        <a:sy n="33" d="100"/>
      </p:scale>
      <p:origin x="0" y="346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4/1/15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638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Spring 2015: </a:t>
            </a:r>
            <a:r>
              <a:rPr lang="en-US" sz="1000" baseline="0" dirty="0" smtClean="0"/>
              <a:t>April 2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49049" y="6263609"/>
            <a:ext cx="192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235: User Interface</a:t>
            </a:r>
            <a:r>
              <a:rPr lang="en-US" sz="1000" baseline="0" dirty="0" smtClean="0"/>
              <a:t> Design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library/ios/referencelibrary/GettingStarted/RoadMapiOS/FirstTutorial.html" TargetMode="External"/><Relationship Id="rId3" Type="http://schemas.openxmlformats.org/officeDocument/2006/relationships/hyperlink" Target="https://developer.android.com/training/basics/firstapp/index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pple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jsu.edu/c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235: User Interface </a:t>
            </a:r>
            <a:r>
              <a:rPr lang="en-US" sz="3200" dirty="0" smtClean="0"/>
              <a:t>Design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/>
              <a:t>April 2 </a:t>
            </a:r>
            <a:r>
              <a:rPr lang="en-US" sz="2400" dirty="0" smtClean="0"/>
              <a:t>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Spring 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Application Prototypes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prototyping tools.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Or use the mobile app development tools.</a:t>
            </a:r>
          </a:p>
          <a:p>
            <a:pPr lvl="4"/>
            <a:endParaRPr lang="en-US" dirty="0" smtClean="0"/>
          </a:p>
          <a:p>
            <a:pPr lvl="1"/>
            <a:r>
              <a:rPr lang="en-US" dirty="0"/>
              <a:t>Apple: </a:t>
            </a:r>
            <a:r>
              <a:rPr lang="en-US" dirty="0">
                <a:hlinkClick r:id="rId2"/>
              </a:rPr>
              <a:t>https://developer.apple.com/library/ios/referencelibrary/GettingStarted/RoadMapiOS/</a:t>
            </a:r>
            <a:r>
              <a:rPr lang="en-US" dirty="0" smtClean="0">
                <a:hlinkClick r:id="rId2"/>
              </a:rPr>
              <a:t>FirstTutorial.html</a:t>
            </a:r>
            <a:r>
              <a:rPr lang="en-US" dirty="0" smtClean="0"/>
              <a:t> </a:t>
            </a:r>
          </a:p>
          <a:p>
            <a:pPr lvl="5"/>
            <a:endParaRPr lang="en-US" dirty="0" smtClean="0"/>
          </a:p>
          <a:p>
            <a:pPr lvl="1"/>
            <a:r>
              <a:rPr lang="en-US" dirty="0"/>
              <a:t>Android: </a:t>
            </a:r>
            <a:r>
              <a:rPr lang="en-US" dirty="0">
                <a:hlinkClick r:id="rId3"/>
              </a:rPr>
              <a:t>https://developer.android.com/training/basics/firstapp/</a:t>
            </a:r>
            <a:r>
              <a:rPr lang="en-US" dirty="0" smtClean="0">
                <a:hlinkClick r:id="rId3"/>
              </a:rPr>
              <a:t>index.html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7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Mobile-Centric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characteristics of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mobile </a:t>
            </a:r>
            <a:r>
              <a:rPr lang="en-US" dirty="0" smtClean="0"/>
              <a:t>user interface: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Small screen size (smart phone)</a:t>
            </a:r>
          </a:p>
          <a:p>
            <a:pPr lvl="1"/>
            <a:r>
              <a:rPr lang="en-US" dirty="0" smtClean="0"/>
              <a:t>Touch screen</a:t>
            </a:r>
          </a:p>
          <a:p>
            <a:pPr lvl="1"/>
            <a:r>
              <a:rPr lang="en-US" dirty="0" smtClean="0"/>
              <a:t>Gestures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iOS, Android, and Windows Phone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have </a:t>
            </a:r>
            <a:r>
              <a:rPr lang="en-US" dirty="0" smtClean="0"/>
              <a:t>distinct design conventions.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Recommendation: Spend at least 6 weeks using each OS before starting a 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2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with Small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44893"/>
          </a:xfrm>
        </p:spPr>
        <p:txBody>
          <a:bodyPr/>
          <a:lstStyle/>
          <a:p>
            <a:r>
              <a:rPr lang="en-US" dirty="0" smtClean="0"/>
              <a:t>The screen is a window onto larger content that can’t all fit at once.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httpatomoreillycomsourceoreillyimages2021648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5" y="2423170"/>
            <a:ext cx="4347099" cy="2651731"/>
          </a:xfrm>
          <a:prstGeom prst="rect">
            <a:avLst/>
          </a:prstGeom>
        </p:spPr>
      </p:pic>
      <p:pic>
        <p:nvPicPr>
          <p:cNvPr id="6" name="Picture 5" descr="httpatomoreillycomsourceoreillyimages2021650.p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5" y="1965976"/>
            <a:ext cx="3342609" cy="42534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26463" y="6263609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35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Persistent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Simple on-screen menu structures.</a:t>
            </a:r>
          </a:p>
          <a:p>
            <a:pPr lvl="1"/>
            <a:r>
              <a:rPr lang="en-US" dirty="0" smtClean="0"/>
              <a:t>Used for primary navigation from one major category to another within an app.</a:t>
            </a:r>
          </a:p>
          <a:p>
            <a:pPr lvl="6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Transient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Must be explicitly revealed with a tap or gesture.</a:t>
            </a:r>
          </a:p>
          <a:p>
            <a:pPr lvl="1"/>
            <a:r>
              <a:rPr lang="en-US" dirty="0" smtClean="0"/>
              <a:t>Conserve space with a small screen size.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</a:t>
            </a:r>
            <a:r>
              <a:rPr lang="en-US" dirty="0" smtClean="0"/>
              <a:t>Navigation: Springboard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036332"/>
          </a:xfrm>
        </p:spPr>
        <p:txBody>
          <a:bodyPr/>
          <a:lstStyle/>
          <a:p>
            <a:r>
              <a:rPr lang="en-US" dirty="0" smtClean="0"/>
              <a:t>Combine the grid and menu page </a:t>
            </a:r>
            <a:br>
              <a:rPr lang="en-US" dirty="0" smtClean="0"/>
            </a:br>
            <a:r>
              <a:rPr lang="en-US" dirty="0" smtClean="0"/>
              <a:t>design patterns.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httpatomoreillycomsourceoreillyimages2021660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52" y="2331732"/>
            <a:ext cx="6126413" cy="35250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68903" y="5833616"/>
            <a:ext cx="52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5048" y="5833616"/>
            <a:ext cx="89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26463" y="5833616"/>
            <a:ext cx="1017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26463" y="6263609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9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Navigation: </a:t>
            </a:r>
            <a:r>
              <a:rPr lang="en-US" dirty="0" smtClean="0"/>
              <a:t>Springboard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Tiled menu page (Windows Phone):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httpatomoreillycomsourceoreillyimages2021666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57" y="1874538"/>
            <a:ext cx="7040803" cy="38886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7391" y="5833616"/>
            <a:ext cx="1336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CalendarPro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5048" y="5833616"/>
            <a:ext cx="1187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NBC News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3658" y="5833616"/>
            <a:ext cx="1005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Evernote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26463" y="6263609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5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Navigation: </a:t>
            </a:r>
            <a:r>
              <a:rPr lang="en-US" dirty="0" smtClean="0"/>
              <a:t>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036332"/>
          </a:xfrm>
        </p:spPr>
        <p:txBody>
          <a:bodyPr/>
          <a:lstStyle/>
          <a:p>
            <a:r>
              <a:rPr lang="en-US" dirty="0" smtClean="0"/>
              <a:t>Card deck metaphor</a:t>
            </a:r>
          </a:p>
          <a:p>
            <a:pPr lvl="1"/>
            <a:r>
              <a:rPr lang="en-US" dirty="0" smtClean="0"/>
              <a:t>Stacking, shuffling, discarding, flipping,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 descr="httpatomoreillycomsourceoreillyimages2021670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30" y="2331732"/>
            <a:ext cx="5120584" cy="3789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88651" y="3886195"/>
            <a:ext cx="1423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Palm </a:t>
            </a:r>
            <a:r>
              <a:rPr lang="en-US" dirty="0" err="1" smtClean="0"/>
              <a:t>webOS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26463" y="6263609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9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Navigation: </a:t>
            </a:r>
            <a:r>
              <a:rPr lang="en-US" dirty="0" smtClean="0"/>
              <a:t>Cards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Cards can be used for primary navigation.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 descr="httpatomoreillycomsourceoreillyimages2021672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16" y="1874537"/>
            <a:ext cx="6712728" cy="39346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83293" y="5897853"/>
            <a:ext cx="2363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Now for Android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26463" y="6263609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729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Navigation: Cards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Swipe to move or remove cards.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httpatomoreillycomsourceoreillyimages2021674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47" y="1874537"/>
            <a:ext cx="4884962" cy="42912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7318" y="3063244"/>
            <a:ext cx="8231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Jelly</a:t>
            </a:r>
          </a:p>
          <a:p>
            <a:r>
              <a:rPr lang="en-US" dirty="0" smtClean="0"/>
              <a:t>for iOS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32292" y="3063244"/>
            <a:ext cx="8643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Potluck</a:t>
            </a:r>
          </a:p>
          <a:p>
            <a:r>
              <a:rPr lang="en-US" dirty="0" smtClean="0"/>
              <a:t>for iOS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26463" y="6263609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63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Navigation: List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036332"/>
          </a:xfrm>
        </p:spPr>
        <p:txBody>
          <a:bodyPr/>
          <a:lstStyle/>
          <a:p>
            <a:r>
              <a:rPr lang="en-US" dirty="0" smtClean="0"/>
              <a:t>Similar to a springboard, </a:t>
            </a:r>
            <a:br>
              <a:rPr lang="en-US" dirty="0" smtClean="0"/>
            </a:br>
            <a:r>
              <a:rPr lang="en-US" dirty="0" smtClean="0"/>
              <a:t>but can be </a:t>
            </a:r>
            <a:r>
              <a:rPr lang="en-US" dirty="0" smtClean="0">
                <a:solidFill>
                  <a:srgbClr val="B23C00"/>
                </a:solidFill>
              </a:rPr>
              <a:t>hierarchical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 descr="httpatomoreillycomsourceoreillyimages2021676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86" y="2267283"/>
            <a:ext cx="4557214" cy="39963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7975" y="3246122"/>
            <a:ext cx="8231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Kayak </a:t>
            </a:r>
          </a:p>
          <a:p>
            <a:r>
              <a:rPr lang="en-US" dirty="0" smtClean="0"/>
              <a:t>for iOS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6463" y="6350578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740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Presentation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short report:</a:t>
            </a:r>
          </a:p>
          <a:p>
            <a:pPr lvl="1"/>
            <a:r>
              <a:rPr lang="en-US" dirty="0" smtClean="0"/>
              <a:t>What is your application.</a:t>
            </a:r>
          </a:p>
          <a:p>
            <a:pPr lvl="1"/>
            <a:r>
              <a:rPr lang="en-US" dirty="0" smtClean="0"/>
              <a:t>What UI design patterns did you use and why.</a:t>
            </a:r>
          </a:p>
          <a:p>
            <a:pPr lvl="2"/>
            <a:r>
              <a:rPr lang="en-US" dirty="0" smtClean="0"/>
              <a:t>Describe up to 5 patterns.</a:t>
            </a:r>
          </a:p>
          <a:p>
            <a:pPr lvl="1"/>
            <a:r>
              <a:rPr lang="en-US" dirty="0" smtClean="0"/>
              <a:t>Screen shots that illustrate your design patterns.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Your PowerPoint slides, if any.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Your prototype code, if runnable by anyone.</a:t>
            </a:r>
          </a:p>
          <a:p>
            <a:pPr lvl="1"/>
            <a:r>
              <a:rPr lang="en-US" dirty="0" smtClean="0"/>
              <a:t>Include installation and how to run instructions.</a:t>
            </a:r>
          </a:p>
          <a:p>
            <a:pPr lvl="5"/>
            <a:endParaRPr lang="en-US" dirty="0"/>
          </a:p>
          <a:p>
            <a:r>
              <a:rPr lang="en-US" dirty="0" smtClean="0"/>
              <a:t>Due Friday, April 3 (after Spring Break)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49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Navigation: List </a:t>
            </a:r>
            <a:r>
              <a:rPr lang="en-US" dirty="0" smtClean="0"/>
              <a:t>Menu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 descr="httpatomoreillycomsourceoreillyimages2021678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70" y="1325903"/>
            <a:ext cx="5394951" cy="47309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60860" y="3154683"/>
            <a:ext cx="9943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 One </a:t>
            </a:r>
          </a:p>
          <a:p>
            <a:r>
              <a:rPr lang="en-US" dirty="0" smtClean="0"/>
              <a:t>for iOS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6463" y="6263609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399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Navigation: List Menu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44893"/>
          </a:xfrm>
        </p:spPr>
        <p:txBody>
          <a:bodyPr/>
          <a:lstStyle/>
          <a:p>
            <a:r>
              <a:rPr lang="en-US" dirty="0" smtClean="0"/>
              <a:t>Android: The “up” button is the “back” button.</a:t>
            </a:r>
          </a:p>
          <a:p>
            <a:pPr lvl="1"/>
            <a:r>
              <a:rPr lang="en-US" dirty="0" smtClean="0"/>
              <a:t>Conveys hierarchy.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 descr="httpatomoreillycomsourceoreillyimages2021682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47" y="2253147"/>
            <a:ext cx="4461235" cy="39190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75097" y="3246122"/>
            <a:ext cx="11770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eBay </a:t>
            </a:r>
          </a:p>
          <a:p>
            <a:r>
              <a:rPr lang="en-US" dirty="0" smtClean="0"/>
              <a:t>for Android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6463" y="6263609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36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Navigation: </a:t>
            </a:r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590794"/>
          </a:xfrm>
        </p:spPr>
        <p:txBody>
          <a:bodyPr/>
          <a:lstStyle/>
          <a:p>
            <a:r>
              <a:rPr lang="en-US" dirty="0" smtClean="0"/>
              <a:t>A quick glance gives a </a:t>
            </a:r>
            <a:r>
              <a:rPr lang="en-US" dirty="0" smtClean="0">
                <a:solidFill>
                  <a:srgbClr val="B23C00"/>
                </a:solidFill>
              </a:rPr>
              <a:t>snapshot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 smtClean="0"/>
              <a:t>the most relevant information.</a:t>
            </a:r>
          </a:p>
          <a:p>
            <a:pPr lvl="6"/>
            <a:endParaRPr lang="en-US" dirty="0" smtClean="0"/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springboard </a:t>
            </a:r>
            <a:r>
              <a:rPr lang="en-US" dirty="0"/>
              <a:t>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list menu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 descr="httpatomoreillycomsourceoreillyimages2021684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597" y="2240293"/>
            <a:ext cx="4483719" cy="3931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1781" y="4800585"/>
            <a:ext cx="1267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Mint for iOS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6463" y="6263609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65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Navigation: </a:t>
            </a:r>
            <a:r>
              <a:rPr lang="en-US" dirty="0" smtClean="0"/>
              <a:t>Gallery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02453"/>
          </a:xfrm>
        </p:spPr>
        <p:txBody>
          <a:bodyPr/>
          <a:lstStyle/>
          <a:p>
            <a:r>
              <a:rPr lang="en-US" dirty="0" smtClean="0"/>
              <a:t>Display </a:t>
            </a:r>
            <a:r>
              <a:rPr lang="en-US" dirty="0" smtClean="0">
                <a:solidFill>
                  <a:srgbClr val="B23C00"/>
                </a:solidFill>
              </a:rPr>
              <a:t>live visual content.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News stories, recipes, photos, etc.</a:t>
            </a:r>
          </a:p>
          <a:p>
            <a:pPr lvl="1"/>
            <a:r>
              <a:rPr lang="en-US" dirty="0" smtClean="0"/>
              <a:t>Arranged in a grid, carousel, or slideshow.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Non-hierarchical</a:t>
            </a:r>
          </a:p>
          <a:p>
            <a:r>
              <a:rPr lang="en-US" dirty="0" smtClean="0"/>
              <a:t>Frequently updated.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6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Navigation: Gallery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 descr="httpatomoreillycomsourceoreillyimages2021686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52" y="1325902"/>
            <a:ext cx="5486340" cy="48110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45" y="3611878"/>
            <a:ext cx="10400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Recipeas</a:t>
            </a:r>
            <a:endParaRPr lang="en-US" dirty="0" smtClean="0"/>
          </a:p>
          <a:p>
            <a:r>
              <a:rPr lang="en-US" dirty="0" smtClean="0"/>
              <a:t>for iOS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23731" y="3611878"/>
            <a:ext cx="1465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 Wallet</a:t>
            </a:r>
          </a:p>
          <a:p>
            <a:r>
              <a:rPr lang="en-US" dirty="0" smtClean="0"/>
              <a:t>for iOS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26463" y="6263609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53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Persistent Navigation: </a:t>
            </a:r>
            <a:r>
              <a:rPr lang="en-US" dirty="0" smtClean="0"/>
              <a:t>Gallery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7698"/>
          </a:xfrm>
        </p:spPr>
        <p:txBody>
          <a:bodyPr/>
          <a:lstStyle/>
          <a:p>
            <a:r>
              <a:rPr lang="en-US" dirty="0" smtClean="0"/>
              <a:t>Which is easier to read?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 descr="httpatomoreillycomsourceoreillyimages2021688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708" y="1783098"/>
            <a:ext cx="5120584" cy="44982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9582" y="2880366"/>
            <a:ext cx="15306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LinkedIn Pulse</a:t>
            </a:r>
          </a:p>
          <a:p>
            <a:r>
              <a:rPr lang="en-US" dirty="0" smtClean="0"/>
              <a:t>for Android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15170" y="2880366"/>
            <a:ext cx="11770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BBC News</a:t>
            </a:r>
          </a:p>
          <a:p>
            <a:r>
              <a:rPr lang="en-US" dirty="0" smtClean="0"/>
              <a:t>for Android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26463" y="6350578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4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Navigation: </a:t>
            </a:r>
            <a:r>
              <a:rPr lang="en-US" dirty="0" smtClean="0"/>
              <a:t>iOS Tab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322307"/>
          </a:xfrm>
        </p:spPr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Tab bar </a:t>
            </a:r>
            <a:r>
              <a:rPr lang="en-US" dirty="0" smtClean="0"/>
              <a:t>to navigate “flat apps”.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Limited to five menu items.</a:t>
            </a:r>
          </a:p>
          <a:p>
            <a:pPr lvl="1"/>
            <a:r>
              <a:rPr lang="en-US" dirty="0" smtClean="0"/>
              <a:t>“More” option as the fifth item.</a:t>
            </a:r>
          </a:p>
          <a:p>
            <a:pPr lvl="1"/>
            <a:r>
              <a:rPr lang="en-US" dirty="0"/>
              <a:t>“Call to action”: </a:t>
            </a:r>
            <a:r>
              <a:rPr lang="en-US" dirty="0" smtClean="0"/>
              <a:t>A highlighted menu item.</a:t>
            </a:r>
          </a:p>
          <a:p>
            <a:pPr lvl="6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Tool bar</a:t>
            </a:r>
          </a:p>
          <a:p>
            <a:pPr lvl="1"/>
            <a:r>
              <a:rPr lang="en-US" dirty="0" smtClean="0"/>
              <a:t>Presents tools or actions for a specific screen.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 descr="httpatomoreillycomsourceoreillyimages2021694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4" y="4653258"/>
            <a:ext cx="8255000" cy="78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6463" y="6263609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36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Navigation: iOS Tab </a:t>
            </a:r>
            <a:r>
              <a:rPr lang="en-US" dirty="0" smtClean="0"/>
              <a:t>Menu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httpatomoreillycomsourceoreillyimages2021692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91" y="1325903"/>
            <a:ext cx="5351623" cy="46929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45" y="2788927"/>
            <a:ext cx="9373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Amazon</a:t>
            </a:r>
          </a:p>
          <a:p>
            <a:r>
              <a:rPr lang="en-US" dirty="0" smtClean="0"/>
              <a:t>for iOS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15170" y="2788927"/>
            <a:ext cx="9412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Walmart</a:t>
            </a:r>
            <a:endParaRPr lang="en-US" dirty="0" smtClean="0"/>
          </a:p>
          <a:p>
            <a:r>
              <a:rPr lang="en-US" dirty="0" smtClean="0"/>
              <a:t>for iOS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26463" y="6263609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796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Navigation: iOS Tab Menu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7698"/>
          </a:xfrm>
        </p:spPr>
        <p:txBody>
          <a:bodyPr/>
          <a:lstStyle/>
          <a:p>
            <a:r>
              <a:rPr lang="en-US" dirty="0" smtClean="0"/>
              <a:t>Calls to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 descr="httpatomoreillycomsourceoreillyimages2021696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481" y="1863284"/>
            <a:ext cx="4871933" cy="42723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8684" y="2880366"/>
            <a:ext cx="10969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Instagram</a:t>
            </a:r>
            <a:endParaRPr lang="en-US" dirty="0" smtClean="0"/>
          </a:p>
          <a:p>
            <a:r>
              <a:rPr lang="en-US" dirty="0" smtClean="0"/>
              <a:t>for iOS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23731" y="2880366"/>
            <a:ext cx="12234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RunKeeper</a:t>
            </a:r>
            <a:endParaRPr lang="en-US" dirty="0" smtClean="0"/>
          </a:p>
          <a:p>
            <a:r>
              <a:rPr lang="en-US" dirty="0" smtClean="0"/>
              <a:t>for iOS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26463" y="6263609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4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Navigation: </a:t>
            </a:r>
            <a:r>
              <a:rPr lang="en-US" dirty="0" smtClean="0"/>
              <a:t>Android Tab </a:t>
            </a:r>
            <a:r>
              <a:rPr lang="en-US" dirty="0"/>
              <a:t>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Fixed tabs </a:t>
            </a:r>
            <a:r>
              <a:rPr lang="en-US" dirty="0" smtClean="0"/>
              <a:t>for primary navigation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 descr="httpatomoreillycomsourceoreillyimages2021700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86" y="1903798"/>
            <a:ext cx="4754828" cy="41769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3001" y="3063244"/>
            <a:ext cx="11770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Quora</a:t>
            </a:r>
            <a:endParaRPr lang="en-US" dirty="0" smtClean="0"/>
          </a:p>
          <a:p>
            <a:r>
              <a:rPr lang="en-US" dirty="0" smtClean="0"/>
              <a:t>for Android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32292" y="3063244"/>
            <a:ext cx="11770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</a:t>
            </a:r>
          </a:p>
          <a:p>
            <a:r>
              <a:rPr lang="en-US" dirty="0" smtClean="0"/>
              <a:t>for Android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26463" y="6263609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392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Solution: 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770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are the hazards of inside-out design? Briefly describe what you think it means to do “outside-in” UI design instead. What are the advantages of outside-in design over inside-out </a:t>
            </a:r>
            <a:r>
              <a:rPr lang="en-US" dirty="0" smtClean="0"/>
              <a:t>design?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>
                <a:solidFill>
                  <a:srgbClr val="B23C00"/>
                </a:solidFill>
              </a:rPr>
              <a:t>Inside-out: </a:t>
            </a:r>
            <a:r>
              <a:rPr lang="en-US" dirty="0" smtClean="0"/>
              <a:t>Developers’ mental model of how the application is supposed to work is unlikely to match the users’ mental model.</a:t>
            </a:r>
          </a:p>
          <a:p>
            <a:pPr lvl="6"/>
            <a:endParaRPr lang="en-US" dirty="0" smtClean="0"/>
          </a:p>
          <a:p>
            <a:pPr lvl="1"/>
            <a:r>
              <a:rPr lang="en-US" dirty="0" smtClean="0">
                <a:solidFill>
                  <a:srgbClr val="B23C00"/>
                </a:solidFill>
              </a:rPr>
              <a:t>Outside-in: </a:t>
            </a:r>
            <a:r>
              <a:rPr lang="en-US" dirty="0" smtClean="0"/>
              <a:t>Another name for user-centered design. Developers try to understand the users’ mental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3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89" y="411163"/>
            <a:ext cx="8961022" cy="655637"/>
          </a:xfrm>
        </p:spPr>
        <p:txBody>
          <a:bodyPr/>
          <a:lstStyle/>
          <a:p>
            <a:r>
              <a:rPr lang="en-US" dirty="0"/>
              <a:t>Persistent Navigation: </a:t>
            </a:r>
            <a:r>
              <a:rPr lang="en-US" dirty="0" smtClean="0"/>
              <a:t>Windows Tab Menu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App tabs </a:t>
            </a:r>
            <a:r>
              <a:rPr lang="en-US" dirty="0" smtClean="0"/>
              <a:t>pivot control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 descr="httpatomoreillycomsourceoreillyimages2021704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01" y="1939529"/>
            <a:ext cx="7497998" cy="41412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6463" y="6263609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785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Navigation: </a:t>
            </a:r>
            <a:r>
              <a:rPr lang="en-US" dirty="0" smtClean="0"/>
              <a:t>Configurable 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Users can add, delete, and rearrange tabs.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 descr="httpatomoreillycomsourceoreillyimages2021708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13" y="1874537"/>
            <a:ext cx="4937706" cy="43299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83658" y="3246122"/>
            <a:ext cx="11540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Frequency</a:t>
            </a:r>
          </a:p>
          <a:p>
            <a:r>
              <a:rPr lang="en-US" dirty="0" smtClean="0"/>
              <a:t>for iOS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6463" y="6263609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002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Navigation: </a:t>
            </a:r>
            <a:r>
              <a:rPr lang="en-US" dirty="0" smtClean="0"/>
              <a:t>Skeuomorphism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44893"/>
          </a:xfrm>
        </p:spPr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Skeuomorphic: </a:t>
            </a:r>
            <a:r>
              <a:rPr lang="en-US" dirty="0" smtClean="0"/>
              <a:t>An interface designed to appear like its real-world counterpart.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 descr="httpatomoreillycomsourceoreillyimages2021716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0" y="2331732"/>
            <a:ext cx="6406195" cy="38042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6609" y="2971805"/>
            <a:ext cx="10282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 DJ</a:t>
            </a:r>
          </a:p>
          <a:p>
            <a:r>
              <a:rPr lang="en-US" dirty="0" smtClean="0"/>
              <a:t>for iOS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6463" y="6263609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72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67" y="411163"/>
            <a:ext cx="8595311" cy="655637"/>
          </a:xfrm>
        </p:spPr>
        <p:txBody>
          <a:bodyPr/>
          <a:lstStyle/>
          <a:p>
            <a:r>
              <a:rPr lang="en-US" dirty="0"/>
              <a:t>Persistent Navigation: </a:t>
            </a:r>
            <a:r>
              <a:rPr lang="en-US" dirty="0" smtClean="0"/>
              <a:t>Skeuomorphism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95400"/>
            <a:ext cx="2286020" cy="1493527"/>
          </a:xfrm>
        </p:spPr>
        <p:txBody>
          <a:bodyPr/>
          <a:lstStyle/>
          <a:p>
            <a:r>
              <a:rPr lang="en-US" dirty="0" smtClean="0"/>
              <a:t>Emulate a real-world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 descr="httpatomoreillycomsourceoreillyimages2021718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37" y="1234464"/>
            <a:ext cx="4297633" cy="49323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8185" y="3063244"/>
            <a:ext cx="12564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Hipstamatic</a:t>
            </a:r>
            <a:endParaRPr lang="en-US" dirty="0" smtClean="0"/>
          </a:p>
          <a:p>
            <a:r>
              <a:rPr lang="en-US" dirty="0" smtClean="0"/>
              <a:t>for iOS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6463" y="6263609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3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4367" y="411163"/>
            <a:ext cx="8595311" cy="655637"/>
          </a:xfrm>
        </p:spPr>
        <p:txBody>
          <a:bodyPr/>
          <a:lstStyle/>
          <a:p>
            <a:r>
              <a:rPr lang="en-US" dirty="0"/>
              <a:t>Persistent Navigation: </a:t>
            </a:r>
            <a:r>
              <a:rPr lang="en-US" dirty="0" smtClean="0"/>
              <a:t>Skeuomorphism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pic>
        <p:nvPicPr>
          <p:cNvPr id="6" name="Picture 5" descr="httpatomoreillycomsourceoreillyimages2021720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83" y="1325902"/>
            <a:ext cx="5545904" cy="4846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45" y="3063244"/>
            <a:ext cx="15722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Awesome Note</a:t>
            </a:r>
          </a:p>
          <a:p>
            <a:r>
              <a:rPr lang="en-US" dirty="0" smtClean="0"/>
              <a:t>for iOS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80926" y="3063244"/>
            <a:ext cx="10970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Newstand</a:t>
            </a:r>
            <a:endParaRPr lang="en-US" dirty="0" smtClean="0"/>
          </a:p>
          <a:p>
            <a:r>
              <a:rPr lang="en-US" dirty="0" smtClean="0"/>
              <a:t>for iOS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6463" y="6263609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599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4367" y="411163"/>
            <a:ext cx="8595311" cy="655637"/>
          </a:xfrm>
        </p:spPr>
        <p:txBody>
          <a:bodyPr/>
          <a:lstStyle/>
          <a:p>
            <a:r>
              <a:rPr lang="en-US" dirty="0"/>
              <a:t>Persistent Navigation: </a:t>
            </a:r>
            <a:r>
              <a:rPr lang="en-US" dirty="0" smtClean="0"/>
              <a:t>Skeuomorphism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pic>
        <p:nvPicPr>
          <p:cNvPr id="2" name="Picture 1" descr="httpatomoreillycomsourceoreillyimages2021722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57" y="1234464"/>
            <a:ext cx="5760657" cy="5051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49414" y="2788927"/>
            <a:ext cx="12339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FlightBoard</a:t>
            </a:r>
            <a:endParaRPr lang="en-US" dirty="0" smtClean="0"/>
          </a:p>
          <a:p>
            <a:r>
              <a:rPr lang="en-US" dirty="0" smtClean="0"/>
              <a:t>for iOS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6463" y="6350578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91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Transient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 menus </a:t>
            </a:r>
            <a:r>
              <a:rPr lang="en-US" dirty="0" smtClean="0">
                <a:solidFill>
                  <a:srgbClr val="B23C00"/>
                </a:solidFill>
              </a:rPr>
              <a:t>remain hidden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until the user reveals them.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Menus </a:t>
            </a:r>
            <a:r>
              <a:rPr lang="en-US" dirty="0" smtClean="0">
                <a:solidFill>
                  <a:srgbClr val="B23C00"/>
                </a:solidFill>
              </a:rPr>
              <a:t>disappear</a:t>
            </a:r>
            <a:r>
              <a:rPr lang="en-US" dirty="0" smtClean="0"/>
              <a:t> after the user </a:t>
            </a:r>
            <a:br>
              <a:rPr lang="en-US" dirty="0" smtClean="0"/>
            </a:br>
            <a:r>
              <a:rPr lang="en-US" dirty="0" smtClean="0"/>
              <a:t>makes a selection.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7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 </a:t>
            </a:r>
            <a:r>
              <a:rPr lang="en-US" dirty="0" smtClean="0"/>
              <a:t>Navigation: Overlay Side Drawer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06" y="1295400"/>
            <a:ext cx="3474727" cy="4693891"/>
          </a:xfrm>
        </p:spPr>
        <p:txBody>
          <a:bodyPr/>
          <a:lstStyle/>
          <a:p>
            <a:r>
              <a:rPr lang="en-US" dirty="0" smtClean="0"/>
              <a:t>A swipe or tap reveals a drawer </a:t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 smtClean="0">
                <a:solidFill>
                  <a:srgbClr val="B23C00"/>
                </a:solidFill>
              </a:rPr>
              <a:t>covers</a:t>
            </a:r>
            <a:r>
              <a:rPr lang="en-US" dirty="0" smtClean="0"/>
              <a:t> the original screen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4" descr="httpatomoreillycomsourceoreillyimages2021724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9" y="1417342"/>
            <a:ext cx="5204497" cy="4571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4586" y="3703317"/>
            <a:ext cx="13135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RetailMeNot</a:t>
            </a:r>
            <a:endParaRPr lang="en-US" dirty="0" smtClean="0"/>
          </a:p>
          <a:p>
            <a:r>
              <a:rPr lang="en-US" dirty="0" smtClean="0"/>
              <a:t>for Android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6463" y="6263609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93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 Navigation: </a:t>
            </a:r>
            <a:r>
              <a:rPr lang="en-US" dirty="0" smtClean="0"/>
              <a:t>Inlay Side </a:t>
            </a:r>
            <a:r>
              <a:rPr lang="en-US" dirty="0"/>
              <a:t>Drawer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05" y="1295401"/>
            <a:ext cx="3108927" cy="4785330"/>
          </a:xfrm>
        </p:spPr>
        <p:txBody>
          <a:bodyPr/>
          <a:lstStyle/>
          <a:p>
            <a:r>
              <a:rPr lang="en-US" dirty="0" smtClean="0"/>
              <a:t>A swipe or tap opens a drawer that </a:t>
            </a:r>
            <a:r>
              <a:rPr lang="en-US" dirty="0" smtClean="0">
                <a:solidFill>
                  <a:srgbClr val="B23C00"/>
                </a:solidFill>
              </a:rPr>
              <a:t>pushes</a:t>
            </a:r>
            <a:r>
              <a:rPr lang="en-US" dirty="0" smtClean="0"/>
              <a:t> the original content partially </a:t>
            </a:r>
            <a:br>
              <a:rPr lang="en-US" dirty="0" smtClean="0"/>
            </a:br>
            <a:r>
              <a:rPr lang="en-US" dirty="0" smtClean="0"/>
              <a:t>off-screen.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4" descr="httpatomoreillycomsourceoreillyimages2021726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32" y="1325902"/>
            <a:ext cx="5486340" cy="48110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60342" y="4160512"/>
            <a:ext cx="8231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</a:t>
            </a:r>
          </a:p>
          <a:p>
            <a:r>
              <a:rPr lang="en-US" dirty="0" smtClean="0"/>
              <a:t>for iOS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6463" y="6263609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60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 Navigation: </a:t>
            </a:r>
            <a:r>
              <a:rPr lang="en-US" dirty="0" smtClean="0"/>
              <a:t>Dual Side Drawers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4" descr="httpatomoreillycomsourceoreillyimages2021732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01" y="1325903"/>
            <a:ext cx="7589437" cy="4191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26098" y="5623536"/>
            <a:ext cx="3378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Facebook beta for Windows Phone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6463" y="6263609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3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</a:t>
            </a:r>
            <a:r>
              <a:rPr lang="en-US" dirty="0" smtClean="0"/>
              <a:t>Solution: </a:t>
            </a:r>
            <a:r>
              <a:rPr lang="en-US" dirty="0"/>
              <a:t>Question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5029145"/>
          </a:xfrm>
        </p:spPr>
        <p:txBody>
          <a:bodyPr/>
          <a:lstStyle/>
          <a:p>
            <a:r>
              <a:rPr lang="en-US" dirty="0"/>
              <a:t>Consider the microwave oven and the bread toaster, two common kitchen appliances with familiar user interfaces. Compare and contrast the </a:t>
            </a:r>
            <a:r>
              <a:rPr lang="en-US" i="1" dirty="0" smtClean="0"/>
              <a:t>user </a:t>
            </a:r>
            <a:r>
              <a:rPr lang="en-US" i="1" dirty="0"/>
              <a:t>experience</a:t>
            </a:r>
            <a:r>
              <a:rPr lang="en-US" dirty="0"/>
              <a:t> (UX) design of the two appliances, particularly with regard to </a:t>
            </a:r>
            <a:r>
              <a:rPr lang="en-US" dirty="0" smtClean="0"/>
              <a:t>how </a:t>
            </a:r>
            <a:r>
              <a:rPr lang="en-US" dirty="0"/>
              <a:t>and when users set the appliance controls.</a:t>
            </a:r>
            <a:r>
              <a:rPr lang="en-US" dirty="0"/>
              <a:t> </a:t>
            </a:r>
            <a:endParaRPr lang="en-US" dirty="0" smtClean="0"/>
          </a:p>
          <a:p>
            <a:pPr lvl="5"/>
            <a:endParaRPr lang="en-US" dirty="0" smtClean="0"/>
          </a:p>
          <a:p>
            <a:pPr lvl="1"/>
            <a:r>
              <a:rPr lang="en-US" dirty="0" smtClean="0">
                <a:solidFill>
                  <a:srgbClr val="B23C00"/>
                </a:solidFill>
              </a:rPr>
              <a:t>Microwave oven</a:t>
            </a:r>
            <a:r>
              <a:rPr lang="en-US" dirty="0" smtClean="0"/>
              <a:t>: Precise but complex digital control that </a:t>
            </a:r>
            <a:r>
              <a:rPr lang="en-US" dirty="0"/>
              <a:t>the user must set each time before cooking.</a:t>
            </a:r>
          </a:p>
          <a:p>
            <a:pPr lvl="6"/>
            <a:endParaRPr lang="en-US" dirty="0" smtClean="0">
              <a:solidFill>
                <a:srgbClr val="B23C00"/>
              </a:solidFill>
            </a:endParaRPr>
          </a:p>
          <a:p>
            <a:pPr lvl="1"/>
            <a:r>
              <a:rPr lang="en-US" dirty="0" smtClean="0">
                <a:solidFill>
                  <a:srgbClr val="B23C00"/>
                </a:solidFill>
              </a:rPr>
              <a:t>Toaster</a:t>
            </a:r>
            <a:r>
              <a:rPr lang="en-US" dirty="0" smtClean="0"/>
              <a:t>: Simple but imprecise analog control that the user can set once and reuse the setting for toasting the same type of bread each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6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 Navigation: </a:t>
            </a:r>
            <a:r>
              <a:rPr lang="en-US" dirty="0" smtClean="0"/>
              <a:t>Toggle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Tap to reveal the menu.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5" descr="httpatomoreillycomsourceoreillyimages2021760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52" y="1815734"/>
            <a:ext cx="5120584" cy="43564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367" y="3063244"/>
            <a:ext cx="11770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Walmart</a:t>
            </a:r>
            <a:endParaRPr lang="en-US" dirty="0" smtClean="0"/>
          </a:p>
          <a:p>
            <a:r>
              <a:rPr lang="en-US" dirty="0" smtClean="0"/>
              <a:t>for Android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49414" y="3063244"/>
            <a:ext cx="19637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Depot</a:t>
            </a:r>
          </a:p>
          <a:p>
            <a:r>
              <a:rPr lang="en-US" dirty="0" smtClean="0"/>
              <a:t>for Windows Phone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6463" y="6263609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0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 Navigation: </a:t>
            </a:r>
            <a:r>
              <a:rPr lang="en-US" dirty="0" smtClean="0"/>
              <a:t>Pie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7698"/>
          </a:xfrm>
        </p:spPr>
        <p:txBody>
          <a:bodyPr/>
          <a:lstStyle/>
          <a:p>
            <a:r>
              <a:rPr lang="en-US" dirty="0" smtClean="0"/>
              <a:t>Probably should be avoided.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" name="Picture 4" descr="httpatomoreillycomsourceoreillyimages2021766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57" y="1841900"/>
            <a:ext cx="7040803" cy="3964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10" y="5806414"/>
            <a:ext cx="2112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Paranoid Android 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6463" y="6263609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616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 Navigation: </a:t>
            </a:r>
            <a:r>
              <a:rPr lang="en-US" dirty="0" smtClean="0"/>
              <a:t>Page Swiping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B23C00"/>
                </a:solidFill>
              </a:rPr>
              <a:t>page indicators </a:t>
            </a:r>
            <a:r>
              <a:rPr lang="en-US" dirty="0" smtClean="0"/>
              <a:t>to indicate navigation.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Picture 4" descr="httpatomoreillycomsourceoreillyimages2021776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35" y="1874537"/>
            <a:ext cx="6492169" cy="38054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31927" y="5714975"/>
            <a:ext cx="1564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Audible for iOS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6463" y="6263609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 Navigation: Page </a:t>
            </a:r>
            <a:r>
              <a:rPr lang="en-US" dirty="0" smtClean="0"/>
              <a:t>Swiping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Android page indicators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" name="Picture 4" descr="httpatomoreillycomsourceoreillyimages2021780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29" y="1874537"/>
            <a:ext cx="5120584" cy="43643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244" y="2697488"/>
            <a:ext cx="14050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Maps</a:t>
            </a:r>
          </a:p>
          <a:p>
            <a:r>
              <a:rPr lang="en-US" dirty="0" smtClean="0"/>
              <a:t>for Android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26852" y="2697488"/>
            <a:ext cx="11770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Ark Mail</a:t>
            </a:r>
          </a:p>
          <a:p>
            <a:r>
              <a:rPr lang="en-US" dirty="0" smtClean="0"/>
              <a:t>for Android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26463" y="6350578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369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 Navigation: </a:t>
            </a:r>
            <a:r>
              <a:rPr lang="en-US" dirty="0" smtClean="0"/>
              <a:t>Android Scrolling 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44893"/>
          </a:xfrm>
        </p:spPr>
        <p:txBody>
          <a:bodyPr/>
          <a:lstStyle/>
          <a:p>
            <a:r>
              <a:rPr lang="en-US" dirty="0" smtClean="0"/>
              <a:t>Useful to display multiple views in a module.</a:t>
            </a:r>
          </a:p>
          <a:p>
            <a:pPr lvl="1"/>
            <a:r>
              <a:rPr lang="en-US" dirty="0" smtClean="0"/>
              <a:t>Often an affordance to swipe horizontally.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Picture 4" descr="httpatomoreillycomsourceoreillyimages2021786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91" y="2355328"/>
            <a:ext cx="6043678" cy="3542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03147" y="5897853"/>
            <a:ext cx="1302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Play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89122" y="5897853"/>
            <a:ext cx="880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Songza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09341" y="5897853"/>
            <a:ext cx="81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TuneIn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6463" y="6263609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111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 Navigation: </a:t>
            </a:r>
            <a:r>
              <a:rPr lang="en-US" dirty="0" smtClean="0"/>
              <a:t>Accordion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See more information on the same screen.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4" descr="httpatomoreillycomsourceoreillyimages2021788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05" y="1874536"/>
            <a:ext cx="4754828" cy="41696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83658" y="3154683"/>
            <a:ext cx="9373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Elevator</a:t>
            </a:r>
          </a:p>
          <a:p>
            <a:r>
              <a:rPr lang="en-US" dirty="0" smtClean="0"/>
              <a:t>for iOS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6463" y="6263609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5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 Navigation: </a:t>
            </a:r>
            <a:r>
              <a:rPr lang="en-US" dirty="0" smtClean="0"/>
              <a:t>Accordion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Picture 4" descr="httpatomoreillycomsourceoreillyimages2021791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57" y="1325903"/>
            <a:ext cx="5333207" cy="46768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7764" y="3154683"/>
            <a:ext cx="8231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Flava</a:t>
            </a:r>
            <a:endParaRPr lang="en-US" dirty="0" smtClean="0"/>
          </a:p>
          <a:p>
            <a:r>
              <a:rPr lang="en-US" dirty="0" smtClean="0"/>
              <a:t>for iOS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6463" y="6263609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417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 Navigation: Accordion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5" name="Picture 4" descr="httpatomoreillycomsourceoreillyimages2021793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117" y="1325903"/>
            <a:ext cx="5443101" cy="47815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8218" y="3154683"/>
            <a:ext cx="11770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 Store</a:t>
            </a:r>
          </a:p>
          <a:p>
            <a:r>
              <a:rPr lang="en-US" dirty="0" smtClean="0"/>
              <a:t>for Android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6463" y="6263609"/>
            <a:ext cx="19030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Mobile Design Pattern Gallery, 2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Theresa Neil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O’Reilly,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373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</a:t>
            </a:r>
            <a:r>
              <a:rPr lang="en-US" dirty="0" smtClean="0"/>
              <a:t>Solution: </a:t>
            </a:r>
            <a:r>
              <a:rPr lang="en-US" dirty="0"/>
              <a:t>Question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5029145"/>
          </a:xfrm>
        </p:spPr>
        <p:txBody>
          <a:bodyPr/>
          <a:lstStyle/>
          <a:p>
            <a:r>
              <a:rPr lang="en-US" dirty="0"/>
              <a:t>Consider the main Edit drop-down menu of a word-processing </a:t>
            </a:r>
            <a:r>
              <a:rPr lang="en-US" dirty="0" smtClean="0"/>
              <a:t>program. </a:t>
            </a:r>
            <a:r>
              <a:rPr lang="en-US" dirty="0"/>
              <a:t>Within the context of UI design patterns and principles from cognitive science, discuss the pros and cons of making that a dynamic menu</a:t>
            </a:r>
            <a:r>
              <a:rPr lang="en-US" dirty="0" smtClean="0"/>
              <a:t>.</a:t>
            </a:r>
          </a:p>
          <a:p>
            <a:pPr lvl="5"/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rgbClr val="B23C00"/>
                </a:solidFill>
              </a:rPr>
              <a:t>Pros:</a:t>
            </a:r>
            <a:r>
              <a:rPr lang="en-US" dirty="0" smtClean="0"/>
              <a:t> The menu items allow the user to do only what is permissible. The user doesn’t have to recall what he can or cannot do.</a:t>
            </a:r>
          </a:p>
          <a:p>
            <a:pPr lvl="6"/>
            <a:endParaRPr lang="en-US" dirty="0" smtClean="0"/>
          </a:p>
          <a:p>
            <a:pPr lvl="1"/>
            <a:r>
              <a:rPr lang="en-US" dirty="0" smtClean="0">
                <a:solidFill>
                  <a:srgbClr val="B23C00"/>
                </a:solidFill>
              </a:rPr>
              <a:t>Cons:</a:t>
            </a:r>
            <a:r>
              <a:rPr lang="en-US" dirty="0" smtClean="0"/>
              <a:t> The menu changes are hidden. If they’re different each time the menu drops down, the user can’t learn from repeated precise practice.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91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</a:t>
            </a:r>
            <a:r>
              <a:rPr lang="en-US" dirty="0" smtClean="0"/>
              <a:t>Solution: </a:t>
            </a:r>
            <a:r>
              <a:rPr lang="en-US" dirty="0"/>
              <a:t>Question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lvl="5"/>
            <a:endParaRPr lang="en-US" dirty="0" smtClean="0"/>
          </a:p>
          <a:p>
            <a:pPr marL="928687" lvl="1" indent="-457200">
              <a:buFont typeface="+mj-lt"/>
              <a:buAutoNum type="arabicPeriod"/>
            </a:pPr>
            <a:r>
              <a:rPr lang="en-US" dirty="0" smtClean="0"/>
              <a:t>Wizard pattern</a:t>
            </a:r>
          </a:p>
          <a:p>
            <a:pPr marL="1398587" lvl="2" indent="-457200"/>
            <a:r>
              <a:rPr lang="en-US" dirty="0" smtClean="0"/>
              <a:t>Overcome limitations of working memory.</a:t>
            </a:r>
          </a:p>
          <a:p>
            <a:pPr marL="1398587" lvl="2" indent="-457200"/>
            <a:r>
              <a:rPr lang="en-US" dirty="0" smtClean="0"/>
              <a:t>Overcome infrequent practice.</a:t>
            </a:r>
          </a:p>
          <a:p>
            <a:pPr marL="1398587" lvl="2" indent="-457200"/>
            <a:r>
              <a:rPr lang="en-US" dirty="0" smtClean="0"/>
              <a:t>User’s attention highly focused and selective</a:t>
            </a:r>
            <a:br>
              <a:rPr lang="en-US" dirty="0" smtClean="0"/>
            </a:br>
            <a:r>
              <a:rPr lang="en-US" dirty="0" smtClean="0"/>
              <a:t>while using a wizard.</a:t>
            </a:r>
          </a:p>
          <a:p>
            <a:pPr marL="3689350" lvl="7" indent="-457200"/>
            <a:endParaRPr lang="en-US" dirty="0" smtClean="0"/>
          </a:p>
          <a:p>
            <a:pPr marL="928687" lvl="1" indent="-457200">
              <a:buFont typeface="+mj-lt"/>
              <a:buAutoNum type="arabicPeriod"/>
            </a:pPr>
            <a:r>
              <a:rPr lang="en-US" dirty="0" smtClean="0"/>
              <a:t>Grid of equals</a:t>
            </a:r>
          </a:p>
          <a:p>
            <a:pPr marL="1398587" lvl="2" indent="-457200"/>
            <a:r>
              <a:rPr lang="en-US" dirty="0"/>
              <a:t>Overcome limitations of working memory.</a:t>
            </a:r>
          </a:p>
          <a:p>
            <a:pPr marL="1398587" lvl="2" indent="-457200"/>
            <a:r>
              <a:rPr lang="en-US" dirty="0" smtClean="0"/>
              <a:t>Convey function via recognition.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1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</a:t>
            </a:r>
            <a:r>
              <a:rPr lang="en-US" dirty="0" smtClean="0"/>
              <a:t>Solution: </a:t>
            </a:r>
            <a:r>
              <a:rPr lang="en-US" dirty="0"/>
              <a:t>Question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Apple website: </a:t>
            </a:r>
            <a:r>
              <a:rPr lang="en-US" u="sng" dirty="0">
                <a:hlinkClick r:id="rId2"/>
              </a:rPr>
              <a:t>http://www.apple.com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Select </a:t>
            </a:r>
            <a:r>
              <a:rPr lang="en-US" dirty="0"/>
              <a:t>any </a:t>
            </a:r>
            <a:r>
              <a:rPr lang="en-US" u="sng" dirty="0"/>
              <a:t>three</a:t>
            </a:r>
            <a:r>
              <a:rPr lang="en-US" dirty="0"/>
              <a:t> UI design patterns that you see on that site. Name each pattern and give a short description of how the pattern is applied. </a:t>
            </a:r>
            <a:endParaRPr lang="en-US" dirty="0" smtClean="0"/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Feature, search, and browse organization</a:t>
            </a:r>
          </a:p>
          <a:p>
            <a:pPr lvl="2"/>
            <a:r>
              <a:rPr lang="en-US" dirty="0" smtClean="0"/>
              <a:t>Pyramid navigation</a:t>
            </a:r>
          </a:p>
          <a:p>
            <a:pPr lvl="2"/>
            <a:r>
              <a:rPr lang="en-US" dirty="0" smtClean="0"/>
              <a:t>Visual framework</a:t>
            </a:r>
          </a:p>
          <a:p>
            <a:pPr lvl="2"/>
            <a:r>
              <a:rPr lang="en-US" dirty="0" smtClean="0"/>
              <a:t>Grid of equals</a:t>
            </a:r>
          </a:p>
          <a:p>
            <a:pPr lvl="2"/>
            <a:r>
              <a:rPr lang="en-US" dirty="0" smtClean="0"/>
              <a:t>Tiled sections</a:t>
            </a:r>
          </a:p>
          <a:p>
            <a:pPr lvl="2"/>
            <a:r>
              <a:rPr lang="en-US" dirty="0" smtClean="0"/>
              <a:t>Carousel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71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</a:t>
            </a:r>
            <a:r>
              <a:rPr lang="en-US" dirty="0" smtClean="0"/>
              <a:t>Solution: </a:t>
            </a:r>
            <a:r>
              <a:rPr lang="en-US" dirty="0"/>
              <a:t>Question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are doing a usability test for the website of the Department of Computer Science: </a:t>
            </a:r>
            <a:r>
              <a:rPr lang="en-US" u="sng" dirty="0">
                <a:hlinkClick r:id="rId2"/>
              </a:rPr>
              <a:t>http://www.sjsu.edu/cs</a:t>
            </a:r>
            <a:r>
              <a:rPr lang="en-US" u="sng" dirty="0" smtClean="0">
                <a:hlinkClick r:id="rId2"/>
              </a:rPr>
              <a:t>/</a:t>
            </a:r>
            <a:r>
              <a:rPr lang="en-US" dirty="0" smtClean="0"/>
              <a:t>. Briefly </a:t>
            </a:r>
            <a:r>
              <a:rPr lang="en-US" dirty="0"/>
              <a:t>describe </a:t>
            </a:r>
            <a:r>
              <a:rPr lang="en-US" u="sng" dirty="0"/>
              <a:t>two</a:t>
            </a:r>
            <a:r>
              <a:rPr lang="en-US" dirty="0"/>
              <a:t> use cases you could ask a tester to perform. What problems do you think the tester may encounter, and how would you fix those problems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Many possible use cases.</a:t>
            </a:r>
          </a:p>
          <a:p>
            <a:pPr lvl="1"/>
            <a:r>
              <a:rPr lang="en-US" dirty="0" smtClean="0"/>
              <a:t>Many problems found.</a:t>
            </a:r>
          </a:p>
          <a:p>
            <a:pPr lvl="1"/>
            <a:r>
              <a:rPr lang="en-US" dirty="0" smtClean="0"/>
              <a:t>Be sure to stay within the CS Department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6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 </a:t>
            </a:r>
            <a:r>
              <a:rPr lang="en-US" dirty="0" smtClean="0"/>
              <a:t>Prototypes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team develops a prototype for a smart phone mobile application of your own choosing.</a:t>
            </a:r>
          </a:p>
          <a:p>
            <a:pPr lvl="1"/>
            <a:r>
              <a:rPr lang="en-US" dirty="0" smtClean="0"/>
              <a:t>Send me your app name and a short </a:t>
            </a:r>
            <a:br>
              <a:rPr lang="en-US" dirty="0" smtClean="0"/>
            </a:br>
            <a:r>
              <a:rPr lang="en-US" dirty="0" smtClean="0"/>
              <a:t>one- or two-sentence description.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Demo schedule: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Tuesday, April 21</a:t>
            </a:r>
          </a:p>
          <a:p>
            <a:pPr lvl="2"/>
            <a:r>
              <a:rPr lang="en-US" dirty="0" smtClean="0"/>
              <a:t>Unknown, </a:t>
            </a:r>
            <a:r>
              <a:rPr lang="en-US" dirty="0" err="1" smtClean="0"/>
              <a:t>Uxability</a:t>
            </a:r>
            <a:r>
              <a:rPr lang="en-US" dirty="0" smtClean="0"/>
              <a:t>, X Factor</a:t>
            </a:r>
          </a:p>
          <a:p>
            <a:pPr lvl="6"/>
            <a:endParaRPr lang="en-US" dirty="0" smtClean="0"/>
          </a:p>
          <a:p>
            <a:pPr lvl="1"/>
            <a:r>
              <a:rPr lang="en-US" dirty="0" smtClean="0"/>
              <a:t>Thursday, April 23</a:t>
            </a:r>
          </a:p>
          <a:p>
            <a:pPr lvl="2"/>
            <a:r>
              <a:rPr lang="en-US" dirty="0" smtClean="0"/>
              <a:t>Innovative Designers, Team Four, </a:t>
            </a:r>
            <a:r>
              <a:rPr lang="en-US" dirty="0" err="1" smtClean="0"/>
              <a:t>Thundercats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00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34903</TotalTime>
  <Words>1729</Words>
  <Application>Microsoft Macintosh PowerPoint</Application>
  <PresentationFormat>On-screen Show (4:3)</PresentationFormat>
  <Paragraphs>400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Quadrant</vt:lpstr>
      <vt:lpstr>CS 235: User Interface Design April 2 Class Meeting</vt:lpstr>
      <vt:lpstr>Prototype Presentation Reports</vt:lpstr>
      <vt:lpstr>Midterm Solution: Question 1</vt:lpstr>
      <vt:lpstr>Midterm Solution: Question 2</vt:lpstr>
      <vt:lpstr>Midterm Solution: Question 3</vt:lpstr>
      <vt:lpstr>Midterm Solution: Question 4</vt:lpstr>
      <vt:lpstr>Midterm Solution: Question 5</vt:lpstr>
      <vt:lpstr>Midterm Solution: Question 6</vt:lpstr>
      <vt:lpstr>Mobile Application Prototypes</vt:lpstr>
      <vt:lpstr>Mobile Application Prototypes, cont’d</vt:lpstr>
      <vt:lpstr>Mobile-Centric Thinking</vt:lpstr>
      <vt:lpstr>Designing with Small Screens</vt:lpstr>
      <vt:lpstr>Navigation Types</vt:lpstr>
      <vt:lpstr>Persistent Navigation: Springboard</vt:lpstr>
      <vt:lpstr>Persistent Navigation: Springboard, cont’d</vt:lpstr>
      <vt:lpstr>Persistent Navigation: Cards</vt:lpstr>
      <vt:lpstr>Persistent Navigation: Cards, cont’d</vt:lpstr>
      <vt:lpstr>Persistent Navigation: Cards, cont’d</vt:lpstr>
      <vt:lpstr>Persistent Navigation: List Menu</vt:lpstr>
      <vt:lpstr>Persistent Navigation: List Menu, cont’d</vt:lpstr>
      <vt:lpstr>Persistent Navigation: List Menu, cont’d</vt:lpstr>
      <vt:lpstr>Persistent Navigation: Dashboard</vt:lpstr>
      <vt:lpstr>Persistent Navigation: Gallery</vt:lpstr>
      <vt:lpstr>Persistent Navigation: Gallery, cont’d</vt:lpstr>
      <vt:lpstr> Persistent Navigation: Gallery, cont’d</vt:lpstr>
      <vt:lpstr>Persistent Navigation: iOS Tab Menu</vt:lpstr>
      <vt:lpstr>Persistent Navigation: iOS Tab Menu, cont’d</vt:lpstr>
      <vt:lpstr>Persistent Navigation: iOS Tab Menu, cont’d</vt:lpstr>
      <vt:lpstr>Persistent Navigation: Android Tab Menu</vt:lpstr>
      <vt:lpstr>Persistent Navigation: Windows Tab Menu</vt:lpstr>
      <vt:lpstr>Persistent Navigation: Configurable Tabs</vt:lpstr>
      <vt:lpstr>Persistent Navigation: Skeuomorphism</vt:lpstr>
      <vt:lpstr>Persistent Navigation: Skeuomorphism, cont’d</vt:lpstr>
      <vt:lpstr>Persistent Navigation: Skeuomorphism, cont’d</vt:lpstr>
      <vt:lpstr>Persistent Navigation: Skeuomorphism, cont’d</vt:lpstr>
      <vt:lpstr>Transient Navigation</vt:lpstr>
      <vt:lpstr>Transient Navigation: Overlay Side Drawer</vt:lpstr>
      <vt:lpstr>Transient Navigation: Inlay Side Drawer</vt:lpstr>
      <vt:lpstr>Transient Navigation: Dual Side Drawers</vt:lpstr>
      <vt:lpstr>Transient Navigation: Toggle Menu</vt:lpstr>
      <vt:lpstr>Transient Navigation: Pie Menu</vt:lpstr>
      <vt:lpstr>Transient Navigation: Page Swiping</vt:lpstr>
      <vt:lpstr>Transient Navigation: Page Swiping, cont’d</vt:lpstr>
      <vt:lpstr>Transient Navigation: Android Scrolling Tabs</vt:lpstr>
      <vt:lpstr>Transient Navigation: Accordion</vt:lpstr>
      <vt:lpstr>Transient Navigation: Accordion, cont’d</vt:lpstr>
      <vt:lpstr>Transient Navigation: Accordion, cont’d</vt:lpstr>
    </vt:vector>
  </TitlesOfParts>
  <Manager/>
  <Company>San Jose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235: User Interface Design</dc:title>
  <dc:subject/>
  <dc:creator>Ronald Mak</dc:creator>
  <cp:keywords/>
  <dc:description/>
  <cp:lastModifiedBy>Ronald Mak</cp:lastModifiedBy>
  <cp:revision>431</cp:revision>
  <dcterms:created xsi:type="dcterms:W3CDTF">2008-01-12T03:52:55Z</dcterms:created>
  <dcterms:modified xsi:type="dcterms:W3CDTF">2015-04-03T04:36:00Z</dcterms:modified>
  <cp:category/>
</cp:coreProperties>
</file>