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66"/>
    <a:srgbClr val="1C1C1C"/>
    <a:srgbClr val="003300"/>
    <a:srgbClr val="0000FF"/>
    <a:srgbClr val="0066FF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 snapToGrid="0">
      <p:cViewPr>
        <p:scale>
          <a:sx n="100" d="100"/>
          <a:sy n="100" d="100"/>
        </p:scale>
        <p:origin x="-1860" y="-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D37CC2A5-4DD0-44C0-962B-3671F17DD6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588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Title Placeholder 1"/>
          <p:cNvSpPr>
            <a:spLocks noGrp="1"/>
          </p:cNvSpPr>
          <p:nvPr>
            <p:ph type="ctrTitle"/>
          </p:nvPr>
        </p:nvSpPr>
        <p:spPr>
          <a:xfrm>
            <a:off x="685800" y="4076700"/>
            <a:ext cx="7772400" cy="942975"/>
          </a:xfrm>
        </p:spPr>
        <p:txBody>
          <a:bodyPr>
            <a:norm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652" name="Text Placeholder 2"/>
          <p:cNvSpPr>
            <a:spLocks noGrp="1"/>
          </p:cNvSpPr>
          <p:nvPr>
            <p:ph type="subTitle" idx="1"/>
          </p:nvPr>
        </p:nvSpPr>
        <p:spPr>
          <a:xfrm>
            <a:off x="1371600" y="5219700"/>
            <a:ext cx="6400800" cy="879475"/>
          </a:xfrm>
        </p:spPr>
        <p:txBody>
          <a:bodyPr anchor="ctr" anchorCtr="1">
            <a:normAutofit/>
          </a:bodyPr>
          <a:lstStyle>
            <a:lvl1pPr marL="0" indent="0" algn="ctr">
              <a:buFont typeface="Arial" charset="0"/>
              <a:buNone/>
              <a:defRPr>
                <a:solidFill>
                  <a:schemeClr val="hlink"/>
                </a:solidFill>
                <a:latin typeface="+mj-lt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rgbClr val="898989"/>
                </a:solidFill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3638"/>
            <a:ext cx="2895600" cy="47625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76250"/>
          </a:xfrm>
        </p:spPr>
        <p:txBody>
          <a:bodyPr/>
          <a:lstStyle>
            <a:lvl1pPr>
              <a:defRPr sz="1200" b="0">
                <a:solidFill>
                  <a:srgbClr val="898989"/>
                </a:solidFill>
                <a:latin typeface="+mj-lt"/>
              </a:defRPr>
            </a:lvl1pPr>
          </a:lstStyle>
          <a:p>
            <a:pPr>
              <a:defRPr/>
            </a:pPr>
            <a:fld id="{D5A23C53-705A-491F-A9B6-108B336645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 noChangeAspect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96A8AA-6ACE-4ADB-BE5C-DDEA34821D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89013"/>
            <a:ext cx="4038600" cy="513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9013"/>
            <a:ext cx="4038600" cy="513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075621-BF53-4438-9C8A-AF4CF31A5B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63500"/>
            <a:ext cx="6896100" cy="6223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36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03374"/>
            <a:ext cx="4040188" cy="4429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636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03374"/>
            <a:ext cx="4041775" cy="4429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3C07FB-2AD4-417A-BED9-9A264C103E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2175" y="76200"/>
            <a:ext cx="6838950" cy="55086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989013"/>
            <a:ext cx="4038600" cy="513556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9013"/>
            <a:ext cx="4038600" cy="513556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BD11CE9F-2AF3-4F59-A6D7-3D3804C76BF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/>
          </p:cNvPicPr>
          <p:nvPr/>
        </p:nvPicPr>
        <p:blipFill>
          <a:blip r:embed="rId7" cstate="print"/>
          <a:srcRect b="32963"/>
          <a:stretch>
            <a:fillRect/>
          </a:stretch>
        </p:blipFill>
        <p:spPr bwMode="auto">
          <a:xfrm>
            <a:off x="19050" y="0"/>
            <a:ext cx="9124950" cy="459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162175" y="76200"/>
            <a:ext cx="6838950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89013"/>
            <a:ext cx="8229600" cy="513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8" y="6356350"/>
            <a:ext cx="6705600" cy="3635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1200" b="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16838" y="6356350"/>
            <a:ext cx="969962" cy="3635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A3A3B9AC-2D9B-4AE3-828B-D89195528FA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2" r:id="rId2"/>
    <p:sldLayoutId id="2147483653" r:id="rId3"/>
    <p:sldLayoutId id="2147483654" r:id="rId4"/>
    <p:sldLayoutId id="2147483655" r:id="rId5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+mn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chemeClr val="tx1"/>
          </a:solidFill>
          <a:latin typeface="+mn-lt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/>
          </p:cNvSpPr>
          <p:nvPr/>
        </p:nvSpPr>
        <p:spPr bwMode="auto">
          <a:xfrm>
            <a:off x="514350" y="623888"/>
            <a:ext cx="8115300" cy="114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457200"/>
            <a:r>
              <a:rPr lang="en-US" sz="3800" dirty="0" smtClean="0">
                <a:solidFill>
                  <a:srgbClr val="0070C0"/>
                </a:solidFill>
                <a:latin typeface="Calibri" pitchFamily="34" charset="0"/>
              </a:rPr>
              <a:t>Olympics History:</a:t>
            </a:r>
            <a:r>
              <a:rPr lang="en-US" sz="3800" dirty="0">
                <a:latin typeface="Calibri" pitchFamily="34" charset="0"/>
              </a:rPr>
              <a:t/>
            </a:r>
            <a:br>
              <a:rPr lang="en-US" sz="3800" dirty="0">
                <a:latin typeface="Calibri" pitchFamily="34" charset="0"/>
              </a:rPr>
            </a:br>
            <a:r>
              <a:rPr lang="en-US" sz="3800" dirty="0" smtClean="0">
                <a:latin typeface="Calibri" pitchFamily="34" charset="0"/>
              </a:rPr>
              <a:t>A Data Visualization Application</a:t>
            </a:r>
            <a:endParaRPr lang="en-US" sz="3800" dirty="0">
              <a:latin typeface="Calibri" pitchFamily="34" charset="0"/>
            </a:endParaRPr>
          </a:p>
        </p:txBody>
      </p:sp>
      <p:sp>
        <p:nvSpPr>
          <p:cNvPr id="8195" name="Rectangle 5"/>
          <p:cNvSpPr>
            <a:spLocks/>
          </p:cNvSpPr>
          <p:nvPr/>
        </p:nvSpPr>
        <p:spPr bwMode="auto">
          <a:xfrm>
            <a:off x="1371600" y="5600700"/>
            <a:ext cx="6400800" cy="87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algn="ctr" defTabSz="45720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dirty="0">
                <a:solidFill>
                  <a:srgbClr val="1C1C1C"/>
                </a:solidFill>
                <a:latin typeface="Calibri" pitchFamily="34" charset="0"/>
              </a:rPr>
              <a:t>Team Thundercats</a:t>
            </a:r>
          </a:p>
          <a:p>
            <a:pPr algn="ctr" defTabSz="45720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000" dirty="0">
                <a:solidFill>
                  <a:srgbClr val="1C1C1C"/>
                </a:solidFill>
                <a:latin typeface="Calibri" pitchFamily="34" charset="0"/>
              </a:rPr>
              <a:t>David Schechter, Shubhangi Rakhonde, </a:t>
            </a:r>
          </a:p>
          <a:p>
            <a:pPr algn="ctr" defTabSz="45720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000" dirty="0" smtClean="0">
                <a:solidFill>
                  <a:srgbClr val="1C1C1C"/>
                </a:solidFill>
                <a:latin typeface="Calibri" pitchFamily="34" charset="0"/>
              </a:rPr>
              <a:t>&amp; Zayd </a:t>
            </a:r>
            <a:r>
              <a:rPr lang="en-US" sz="2000" dirty="0">
                <a:solidFill>
                  <a:srgbClr val="1C1C1C"/>
                </a:solidFill>
                <a:latin typeface="Calibri" pitchFamily="34" charset="0"/>
              </a:rPr>
              <a:t>Hammoudeh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23C53-705A-491F-A9B6-108B336645C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67A228-8947-4185-8E6D-584B76A7C1A5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9218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 Calendar Manager &amp; To-Do List Application</a:t>
            </a:r>
          </a:p>
        </p:txBody>
      </p:sp>
      <p:sp>
        <p:nvSpPr>
          <p:cNvPr id="9219" name="Rectangle 3"/>
          <p:cNvSpPr>
            <a:spLocks noGrp="1"/>
          </p:cNvSpPr>
          <p:nvPr>
            <p:ph type="body" idx="1"/>
          </p:nvPr>
        </p:nvSpPr>
        <p:spPr>
          <a:xfrm>
            <a:off x="403225" y="4341813"/>
            <a:ext cx="8432800" cy="2135187"/>
          </a:xfrm>
        </p:spPr>
        <p:txBody>
          <a:bodyPr>
            <a:normAutofit fontScale="92500" lnSpcReduction="10000"/>
          </a:bodyPr>
          <a:lstStyle/>
          <a:p>
            <a:pPr marL="571500" indent="-571500" eaLnBrk="1" hangingPunct="1">
              <a:lnSpc>
                <a:spcPct val="110000"/>
              </a:lnSpc>
              <a:spcBef>
                <a:spcPts val="0"/>
              </a:spcBef>
              <a:buFont typeface="Arial" charset="0"/>
              <a:buNone/>
            </a:pPr>
            <a:r>
              <a:rPr lang="en-US" sz="2600" b="1" kern="1200" dirty="0" smtClean="0">
                <a:solidFill>
                  <a:srgbClr val="008000"/>
                </a:solidFill>
                <a:latin typeface="Calibri" pitchFamily="34" charset="0"/>
                <a:cs typeface="Arial" charset="0"/>
              </a:rPr>
              <a:t>The History and Our Motivation:</a:t>
            </a:r>
          </a:p>
          <a:p>
            <a:pPr marL="571500" indent="-571500" eaLnBrk="1" hangingPunct="1">
              <a:lnSpc>
                <a:spcPct val="110000"/>
              </a:lnSpc>
              <a:spcBef>
                <a:spcPts val="0"/>
              </a:spcBef>
              <a:buNone/>
            </a:pPr>
            <a:endParaRPr lang="en-US" sz="1200" b="1" dirty="0" smtClean="0"/>
          </a:p>
          <a:p>
            <a:pPr marL="571500" indent="-571500" eaLnBrk="1" hangingPunct="1">
              <a:lnSpc>
                <a:spcPct val="110000"/>
              </a:lnSpc>
              <a:spcBef>
                <a:spcPts val="0"/>
              </a:spcBef>
              <a:spcAft>
                <a:spcPct val="40000"/>
              </a:spcAft>
              <a:buFontTx/>
              <a:buChar char="•"/>
            </a:pPr>
            <a:r>
              <a:rPr lang="en-US" sz="2200" dirty="0" smtClean="0"/>
              <a:t>For our web application, Team Thundercats already developed a calendar manager and to-do list application.</a:t>
            </a:r>
          </a:p>
          <a:p>
            <a:pPr marL="571500" indent="-571500" eaLnBrk="1" hangingPunct="1">
              <a:lnSpc>
                <a:spcPct val="110000"/>
              </a:lnSpc>
              <a:spcBef>
                <a:spcPts val="0"/>
              </a:spcBef>
              <a:spcAft>
                <a:spcPct val="40000"/>
              </a:spcAft>
              <a:buFontTx/>
              <a:buChar char="•"/>
            </a:pPr>
            <a:r>
              <a:rPr lang="en-US" sz="2200" dirty="0" smtClean="0"/>
              <a:t>The experience that can be gained converting an application from one platform to another was very attractive to us.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290513" y="3187700"/>
            <a:ext cx="8658224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  <a:latin typeface="Calibri" pitchFamily="34" charset="0"/>
              </a:rPr>
              <a:t>Goal:</a:t>
            </a:r>
            <a:r>
              <a:rPr lang="en-US" sz="2400" b="0" dirty="0">
                <a:solidFill>
                  <a:srgbClr val="008000"/>
                </a:solidFill>
                <a:latin typeface="Calibri" pitchFamily="34" charset="0"/>
              </a:rPr>
              <a:t> </a:t>
            </a:r>
            <a:r>
              <a:rPr lang="en-US" sz="2100" b="0" dirty="0" smtClean="0">
                <a:latin typeface="Calibri" pitchFamily="34" charset="0"/>
              </a:rPr>
              <a:t>Create a compelling user experience on a mobile device that allows </a:t>
            </a:r>
          </a:p>
          <a:p>
            <a:pPr algn="ctr"/>
            <a:r>
              <a:rPr lang="en-US" sz="2100" b="0" dirty="0" smtClean="0">
                <a:latin typeface="Calibri" pitchFamily="34" charset="0"/>
              </a:rPr>
              <a:t>users to simplify </a:t>
            </a:r>
            <a:r>
              <a:rPr lang="en-US" sz="2100" b="0" dirty="0">
                <a:latin typeface="Calibri" pitchFamily="34" charset="0"/>
              </a:rPr>
              <a:t>the </a:t>
            </a:r>
            <a:r>
              <a:rPr lang="en-US" sz="2100" b="0" dirty="0" smtClean="0">
                <a:latin typeface="Calibri" pitchFamily="34" charset="0"/>
              </a:rPr>
              <a:t>management </a:t>
            </a:r>
            <a:r>
              <a:rPr lang="en-US" sz="2100" b="0" dirty="0">
                <a:latin typeface="Calibri" pitchFamily="34" charset="0"/>
              </a:rPr>
              <a:t>of </a:t>
            </a:r>
            <a:r>
              <a:rPr lang="en-US" sz="2100" b="0" dirty="0" smtClean="0">
                <a:latin typeface="Calibri" pitchFamily="34" charset="0"/>
              </a:rPr>
              <a:t>their </a:t>
            </a:r>
            <a:r>
              <a:rPr lang="en-US" sz="2100" b="0" dirty="0">
                <a:latin typeface="Calibri" pitchFamily="34" charset="0"/>
              </a:rPr>
              <a:t>daily calendars and to-do </a:t>
            </a:r>
            <a:r>
              <a:rPr lang="en-US" sz="2100" b="0" dirty="0" smtClean="0">
                <a:latin typeface="Calibri" pitchFamily="34" charset="0"/>
              </a:rPr>
              <a:t>lists</a:t>
            </a:r>
            <a:endParaRPr lang="en-US" sz="2100" b="0" dirty="0"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3225" y="932060"/>
            <a:ext cx="8432800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eaLnBrk="1" hangingPunct="1">
              <a:buFont typeface="Arial" charset="0"/>
              <a:buNone/>
            </a:pPr>
            <a:r>
              <a:rPr lang="en-US" sz="2400" dirty="0" smtClean="0">
                <a:solidFill>
                  <a:srgbClr val="008000"/>
                </a:solidFill>
                <a:latin typeface="Calibri" pitchFamily="34" charset="0"/>
              </a:rPr>
              <a:t>The Problem:</a:t>
            </a:r>
          </a:p>
          <a:p>
            <a:pPr marL="571500" indent="-571500" eaLnBrk="1" hangingPunct="1">
              <a:buFont typeface="Arial" charset="0"/>
              <a:buNone/>
            </a:pPr>
            <a:endParaRPr lang="en-US" sz="1000" dirty="0" smtClean="0">
              <a:latin typeface="+mn-lt"/>
            </a:endParaRPr>
          </a:p>
          <a:p>
            <a:pPr marL="571500" indent="-571500">
              <a:spcAft>
                <a:spcPct val="40000"/>
              </a:spcAft>
              <a:buFontTx/>
              <a:buChar char="•"/>
            </a:pPr>
            <a:r>
              <a:rPr lang="en-US" sz="2000" b="0" dirty="0" smtClean="0">
                <a:latin typeface="+mn-lt"/>
              </a:rPr>
              <a:t>Individuals often have multiple different, disjoint calendars (professional, personal, education etc.) across several platforms.</a:t>
            </a:r>
          </a:p>
          <a:p>
            <a:pPr marL="571500" indent="-571500">
              <a:spcAft>
                <a:spcPct val="40000"/>
              </a:spcAft>
              <a:buFontTx/>
              <a:buChar char="•"/>
            </a:pPr>
            <a:r>
              <a:rPr lang="en-US" sz="2000" b="0" dirty="0" smtClean="0">
                <a:latin typeface="+mn-lt"/>
              </a:rPr>
              <a:t>Almost all of us have routine chores and errands as well as larger tasks that make-up a formal or informal to-do list.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  <p:bldP spid="9222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Conversion Challenges</a:t>
            </a: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279400" y="1095374"/>
            <a:ext cx="8432800" cy="443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/>
            <a:r>
              <a:rPr lang="en-US" sz="2600" dirty="0" smtClean="0">
                <a:latin typeface="Calibri" pitchFamily="34" charset="0"/>
              </a:rPr>
              <a:t>Challenges of Converting from Web to Mobile:</a:t>
            </a:r>
            <a:endParaRPr lang="en-US" sz="2600" dirty="0">
              <a:latin typeface="Calibri" pitchFamily="34" charset="0"/>
            </a:endParaRPr>
          </a:p>
          <a:p>
            <a:pPr marL="457200" indent="-457200"/>
            <a:endParaRPr lang="en-US" sz="2600" dirty="0" smtClean="0">
              <a:latin typeface="Calibri" pitchFamily="34" charset="0"/>
            </a:endParaRPr>
          </a:p>
          <a:p>
            <a:pPr marL="457200" indent="-457200">
              <a:buFontTx/>
              <a:buChar char="•"/>
            </a:pPr>
            <a:r>
              <a:rPr lang="en-US" sz="2200" dirty="0" smtClean="0">
                <a:solidFill>
                  <a:srgbClr val="008000"/>
                </a:solidFill>
                <a:latin typeface="Calibri" pitchFamily="34" charset="0"/>
              </a:rPr>
              <a:t>Translation of the User Experience</a:t>
            </a:r>
          </a:p>
          <a:p>
            <a:pPr marL="914400" lvl="1" indent="-457200">
              <a:buFontTx/>
              <a:buChar char="•"/>
            </a:pPr>
            <a:r>
              <a:rPr lang="en-US" sz="2000" b="0" dirty="0" smtClean="0">
                <a:latin typeface="Calibri" pitchFamily="34" charset="0"/>
              </a:rPr>
              <a:t>The user should enjoy the mobile experience at least as much as their online one.</a:t>
            </a:r>
          </a:p>
          <a:p>
            <a:pPr marL="914400" lvl="1" indent="-457200">
              <a:buFontTx/>
              <a:buChar char="•"/>
            </a:pPr>
            <a:r>
              <a:rPr lang="en-US" sz="2000" b="0" dirty="0" smtClean="0">
                <a:latin typeface="Calibri" pitchFamily="34" charset="0"/>
              </a:rPr>
              <a:t>Users hate to relearn.  Allow for the frequency of practice on one platform to map well to the other.</a:t>
            </a:r>
          </a:p>
          <a:p>
            <a:pPr marL="914400" lvl="1" indent="-457200">
              <a:buFontTx/>
              <a:buChar char="•"/>
            </a:pPr>
            <a:r>
              <a:rPr lang="en-US" sz="2000" b="0" dirty="0" smtClean="0">
                <a:latin typeface="Calibri" pitchFamily="34" charset="0"/>
              </a:rPr>
              <a:t>Design should leverage mobile specific capabilities (e.g. gestures)</a:t>
            </a:r>
          </a:p>
          <a:p>
            <a:pPr marL="914400" lvl="1" indent="-457200"/>
            <a:endParaRPr lang="en-US" sz="2600" dirty="0" smtClean="0">
              <a:latin typeface="Calibri" pitchFamily="34" charset="0"/>
            </a:endParaRPr>
          </a:p>
          <a:p>
            <a:pPr marL="457200" indent="-457200">
              <a:buFontTx/>
              <a:buChar char="•"/>
            </a:pPr>
            <a:r>
              <a:rPr lang="en-US" sz="2200" dirty="0" smtClean="0">
                <a:solidFill>
                  <a:srgbClr val="008000"/>
                </a:solidFill>
                <a:latin typeface="Calibri" pitchFamily="34" charset="0"/>
              </a:rPr>
              <a:t>Maintain brand cohesion  </a:t>
            </a:r>
          </a:p>
          <a:p>
            <a:pPr marL="914400" lvl="1" indent="-457200">
              <a:buFontTx/>
              <a:buChar char="•"/>
            </a:pPr>
            <a:r>
              <a:rPr lang="en-US" sz="2000" b="0" dirty="0" smtClean="0">
                <a:latin typeface="Calibri" pitchFamily="34" charset="0"/>
              </a:rPr>
              <a:t>Users should be able to quickly link the two platforms in their minds.</a:t>
            </a:r>
          </a:p>
          <a:p>
            <a:pPr marL="914400" lvl="1" indent="-457200">
              <a:buFontTx/>
              <a:buChar char="•"/>
            </a:pPr>
            <a:r>
              <a:rPr lang="en-US" sz="2000" b="0" dirty="0" smtClean="0">
                <a:latin typeface="Calibri" pitchFamily="34" charset="0"/>
              </a:rPr>
              <a:t>“</a:t>
            </a:r>
            <a:r>
              <a:rPr lang="en-US" sz="2000" b="0" i="1" dirty="0" smtClean="0">
                <a:latin typeface="Calibri" pitchFamily="34" charset="0"/>
              </a:rPr>
              <a:t>The three key rules of marketing are: brand recognition, brand recognition, and brand recognition</a:t>
            </a:r>
            <a:r>
              <a:rPr lang="en-US" sz="2000" b="0" dirty="0" smtClean="0">
                <a:latin typeface="Calibri" pitchFamily="34" charset="0"/>
              </a:rPr>
              <a:t>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96A8AA-6ACE-4ADB-BE5C-DDEA34821D6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8" grpId="0" uiExpand="1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Web Design </a:t>
            </a:r>
            <a:r>
              <a:rPr lang="en-US" sz="2800" dirty="0" smtClean="0"/>
              <a:t>Patterns &amp; Techniques</a:t>
            </a:r>
          </a:p>
        </p:txBody>
      </p:sp>
      <p:sp>
        <p:nvSpPr>
          <p:cNvPr id="11266" name="Rectangle 3"/>
          <p:cNvSpPr>
            <a:spLocks noGrp="1"/>
          </p:cNvSpPr>
          <p:nvPr>
            <p:ph type="body" idx="1"/>
          </p:nvPr>
        </p:nvSpPr>
        <p:spPr>
          <a:xfrm>
            <a:off x="457200" y="989012"/>
            <a:ext cx="8229600" cy="5487987"/>
          </a:xfrm>
        </p:spPr>
        <p:txBody>
          <a:bodyPr>
            <a:normAutofit fontScale="85000" lnSpcReduction="20000"/>
          </a:bodyPr>
          <a:lstStyle/>
          <a:p>
            <a:pPr algn="ctr">
              <a:lnSpc>
                <a:spcPct val="90000"/>
              </a:lnSpc>
              <a:buFont typeface="Arial" charset="0"/>
              <a:buNone/>
            </a:pPr>
            <a:r>
              <a:rPr lang="en-US" sz="2200" b="1" dirty="0" smtClean="0">
                <a:solidFill>
                  <a:srgbClr val="000066"/>
                </a:solidFill>
              </a:rPr>
              <a:t>Web design </a:t>
            </a:r>
            <a:r>
              <a:rPr lang="en-US" sz="2200" b="1" dirty="0" smtClean="0">
                <a:solidFill>
                  <a:srgbClr val="000066"/>
                </a:solidFill>
              </a:rPr>
              <a:t>p</a:t>
            </a:r>
            <a:r>
              <a:rPr lang="en-US" sz="2200" b="1" dirty="0" smtClean="0">
                <a:solidFill>
                  <a:srgbClr val="000066"/>
                </a:solidFill>
              </a:rPr>
              <a:t>atterns </a:t>
            </a:r>
            <a:r>
              <a:rPr lang="en-US" sz="2200" b="1" dirty="0" smtClean="0">
                <a:solidFill>
                  <a:srgbClr val="000066"/>
                </a:solidFill>
              </a:rPr>
              <a:t>and techniques used include:</a:t>
            </a:r>
            <a:r>
              <a:rPr lang="en-US" sz="2200" dirty="0" smtClean="0"/>
              <a:t/>
            </a:r>
            <a:br>
              <a:rPr lang="en-US" sz="2200" dirty="0" smtClean="0"/>
            </a:br>
            <a:endParaRPr lang="en-US" sz="2200" dirty="0" smtClean="0"/>
          </a:p>
          <a:p>
            <a:pPr lvl="1"/>
            <a:r>
              <a:rPr lang="en-US" b="1" dirty="0" smtClean="0">
                <a:solidFill>
                  <a:srgbClr val="008000"/>
                </a:solidFill>
              </a:rPr>
              <a:t>Feature Search Browse</a:t>
            </a:r>
          </a:p>
          <a:p>
            <a:pPr lvl="1">
              <a:buNone/>
            </a:pPr>
            <a:endParaRPr lang="en-US" sz="900" b="1" dirty="0" smtClean="0">
              <a:solidFill>
                <a:srgbClr val="008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000" b="1" dirty="0" smtClean="0">
                <a:solidFill>
                  <a:srgbClr val="008000"/>
                </a:solidFill>
              </a:rPr>
              <a:t>Visual Framework with Persistent </a:t>
            </a:r>
            <a:r>
              <a:rPr lang="en-US" sz="2000" b="1" dirty="0" smtClean="0">
                <a:solidFill>
                  <a:srgbClr val="008000"/>
                </a:solidFill>
              </a:rPr>
              <a:t>Navigation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>
                <a:solidFill>
                  <a:srgbClr val="003300"/>
                </a:solidFill>
              </a:rPr>
              <a:t>Bonus: Built-in images to enable </a:t>
            </a:r>
            <a:r>
              <a:rPr lang="en-US" sz="1800" dirty="0" smtClean="0">
                <a:solidFill>
                  <a:srgbClr val="003300"/>
                </a:solidFill>
              </a:rPr>
              <a:t>recognition rather than recall</a:t>
            </a:r>
            <a:r>
              <a:rPr lang="en-US" sz="1800" dirty="0" smtClean="0">
                <a:solidFill>
                  <a:srgbClr val="003300"/>
                </a:solidFill>
              </a:rPr>
              <a:t>.</a:t>
            </a:r>
          </a:p>
          <a:p>
            <a:pPr lvl="1">
              <a:buNone/>
            </a:pPr>
            <a:endParaRPr lang="en-US" sz="900" b="1" dirty="0" smtClean="0">
              <a:solidFill>
                <a:srgbClr val="008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000" b="1" dirty="0" smtClean="0">
                <a:solidFill>
                  <a:srgbClr val="008000"/>
                </a:solidFill>
              </a:rPr>
              <a:t>Breadcrumbs</a:t>
            </a:r>
            <a:endParaRPr lang="en-US" sz="2000" b="1" dirty="0" smtClean="0">
              <a:solidFill>
                <a:srgbClr val="008000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“You are Here”</a:t>
            </a:r>
          </a:p>
          <a:p>
            <a:pPr lvl="1">
              <a:buNone/>
            </a:pPr>
            <a:endParaRPr lang="en-US" sz="900" b="1" dirty="0" smtClean="0">
              <a:solidFill>
                <a:srgbClr val="008000"/>
              </a:solidFill>
            </a:endParaRPr>
          </a:p>
          <a:p>
            <a:pPr lvl="1"/>
            <a:r>
              <a:rPr lang="en-US" b="1" dirty="0" smtClean="0">
                <a:solidFill>
                  <a:srgbClr val="008000"/>
                </a:solidFill>
              </a:rPr>
              <a:t>Escape Hatch</a:t>
            </a:r>
          </a:p>
          <a:p>
            <a:pPr lvl="1">
              <a:buNone/>
            </a:pPr>
            <a:endParaRPr lang="en-US" sz="900" b="1" dirty="0" smtClean="0">
              <a:solidFill>
                <a:srgbClr val="008000"/>
              </a:solidFill>
            </a:endParaRPr>
          </a:p>
          <a:p>
            <a:pPr lvl="1"/>
            <a:r>
              <a:rPr lang="en-US" b="1" dirty="0" smtClean="0">
                <a:solidFill>
                  <a:srgbClr val="008000"/>
                </a:solidFill>
              </a:rPr>
              <a:t>Carousel</a:t>
            </a:r>
            <a:endParaRPr lang="en-US" b="1" dirty="0" smtClean="0">
              <a:solidFill>
                <a:srgbClr val="008000"/>
              </a:solidFill>
            </a:endParaRPr>
          </a:p>
          <a:p>
            <a:pPr lvl="2"/>
            <a:r>
              <a:rPr lang="en-US" sz="1800" dirty="0" smtClean="0">
                <a:solidFill>
                  <a:srgbClr val="003300"/>
                </a:solidFill>
              </a:rPr>
              <a:t>Iconic Olympic images on the home </a:t>
            </a:r>
            <a:r>
              <a:rPr lang="en-US" sz="1800" dirty="0" smtClean="0">
                <a:solidFill>
                  <a:srgbClr val="003300"/>
                </a:solidFill>
              </a:rPr>
              <a:t>page</a:t>
            </a:r>
          </a:p>
          <a:p>
            <a:pPr lvl="1">
              <a:buNone/>
            </a:pPr>
            <a:endParaRPr lang="en-US" sz="900" b="1" dirty="0" smtClean="0">
              <a:solidFill>
                <a:srgbClr val="008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b="1" dirty="0" smtClean="0">
                <a:solidFill>
                  <a:srgbClr val="008000"/>
                </a:solidFill>
              </a:rPr>
              <a:t>Taglines</a:t>
            </a:r>
          </a:p>
          <a:p>
            <a:pPr lvl="1">
              <a:buNone/>
            </a:pPr>
            <a:endParaRPr lang="en-US" sz="900" b="1" dirty="0" smtClean="0">
              <a:solidFill>
                <a:srgbClr val="008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b="1" dirty="0" smtClean="0">
                <a:solidFill>
                  <a:srgbClr val="008000"/>
                </a:solidFill>
              </a:rPr>
              <a:t>Hover Tools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solidFill>
                  <a:srgbClr val="003300"/>
                </a:solidFill>
              </a:rPr>
              <a:t>Menu selection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solidFill>
                  <a:srgbClr val="003300"/>
                </a:solidFill>
              </a:rPr>
              <a:t>Data visualization tools</a:t>
            </a:r>
          </a:p>
          <a:p>
            <a:pPr lvl="1">
              <a:buNone/>
            </a:pPr>
            <a:endParaRPr lang="en-US" sz="900" b="1" dirty="0" smtClean="0">
              <a:solidFill>
                <a:srgbClr val="008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b="1" dirty="0" smtClean="0">
                <a:solidFill>
                  <a:srgbClr val="008000"/>
                </a:solidFill>
              </a:rPr>
              <a:t>Grid of Equals</a:t>
            </a:r>
          </a:p>
          <a:p>
            <a:pPr lvl="1">
              <a:buNone/>
            </a:pPr>
            <a:endParaRPr lang="en-US" sz="900" b="1" dirty="0" smtClean="0">
              <a:solidFill>
                <a:srgbClr val="008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000" b="1" dirty="0" smtClean="0">
                <a:solidFill>
                  <a:srgbClr val="008000"/>
                </a:solidFill>
              </a:rPr>
              <a:t>Color Standardization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>
                <a:solidFill>
                  <a:srgbClr val="003300"/>
                </a:solidFill>
              </a:rPr>
              <a:t>Concept presented by guest lecturer Robert Nicholson</a:t>
            </a:r>
          </a:p>
          <a:p>
            <a:pPr lvl="1">
              <a:lnSpc>
                <a:spcPct val="90000"/>
              </a:lnSpc>
            </a:pPr>
            <a:endParaRPr lang="en-US" b="1" dirty="0" smtClean="0">
              <a:solidFill>
                <a:srgbClr val="008000"/>
              </a:solidFill>
            </a:endParaRPr>
          </a:p>
          <a:p>
            <a:pPr lvl="2">
              <a:lnSpc>
                <a:spcPct val="90000"/>
              </a:lnSpc>
            </a:pPr>
            <a:endParaRPr lang="en-US" dirty="0" smtClean="0">
              <a:solidFill>
                <a:srgbClr val="003300"/>
              </a:solidFill>
            </a:endParaRPr>
          </a:p>
          <a:p>
            <a:pPr lvl="2">
              <a:lnSpc>
                <a:spcPct val="90000"/>
              </a:lnSpc>
            </a:pPr>
            <a:endParaRPr lang="en-US" b="1" dirty="0" smtClean="0">
              <a:solidFill>
                <a:srgbClr val="008000"/>
              </a:solidFill>
            </a:endParaRPr>
          </a:p>
          <a:p>
            <a:pPr lvl="2">
              <a:lnSpc>
                <a:spcPct val="90000"/>
              </a:lnSpc>
            </a:pPr>
            <a:endParaRPr lang="en-US" sz="1800" dirty="0" smtClean="0">
              <a:solidFill>
                <a:srgbClr val="0033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96A8AA-6ACE-4ADB-BE5C-DDEA34821D6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Data Visualization Design Patterns</a:t>
            </a:r>
            <a:endParaRPr lang="en-US" sz="2800" dirty="0" smtClean="0"/>
          </a:p>
        </p:txBody>
      </p:sp>
      <p:sp>
        <p:nvSpPr>
          <p:cNvPr id="12290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lvl="2" indent="0" algn="ctr">
              <a:lnSpc>
                <a:spcPct val="90000"/>
              </a:lnSpc>
              <a:buNone/>
            </a:pPr>
            <a:r>
              <a:rPr lang="en-US" sz="2800" b="1" dirty="0" smtClean="0">
                <a:solidFill>
                  <a:srgbClr val="000066"/>
                </a:solidFill>
              </a:rPr>
              <a:t>Data visualization design </a:t>
            </a:r>
            <a:r>
              <a:rPr lang="en-US" sz="2800" b="1" dirty="0" smtClean="0">
                <a:solidFill>
                  <a:srgbClr val="000066"/>
                </a:solidFill>
              </a:rPr>
              <a:t>patterns </a:t>
            </a:r>
            <a:r>
              <a:rPr lang="en-US" sz="2800" b="1" smtClean="0">
                <a:solidFill>
                  <a:srgbClr val="000066"/>
                </a:solidFill>
              </a:rPr>
              <a:t>and techniques used</a:t>
            </a:r>
            <a:r>
              <a:rPr lang="en-US" sz="2800" b="1" dirty="0" smtClean="0">
                <a:solidFill>
                  <a:srgbClr val="000066"/>
                </a:solidFill>
              </a:rPr>
              <a:t>: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b="1" dirty="0" smtClean="0"/>
          </a:p>
          <a:p>
            <a:pPr lvl="1"/>
            <a:r>
              <a:rPr lang="en-US" b="1" dirty="0" err="1" smtClean="0">
                <a:solidFill>
                  <a:srgbClr val="008000"/>
                </a:solidFill>
              </a:rPr>
              <a:t>Schneiderman’s</a:t>
            </a:r>
            <a:r>
              <a:rPr lang="en-US" b="1" dirty="0" smtClean="0">
                <a:solidFill>
                  <a:srgbClr val="008000"/>
                </a:solidFill>
              </a:rPr>
              <a:t> Mantra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“Overview first, zoom and filter, then details-on-demand.”</a:t>
            </a:r>
          </a:p>
          <a:p>
            <a:pPr lvl="2">
              <a:lnSpc>
                <a:spcPct val="90000"/>
              </a:lnSpc>
            </a:pPr>
            <a:endParaRPr lang="en-US" sz="1800" dirty="0" smtClean="0"/>
          </a:p>
          <a:p>
            <a:pPr lvl="1"/>
            <a:r>
              <a:rPr lang="en-US" b="1" dirty="0" smtClean="0">
                <a:solidFill>
                  <a:srgbClr val="008000"/>
                </a:solidFill>
              </a:rPr>
              <a:t>Dynamic Queries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Give ‘</a:t>
            </a:r>
            <a:r>
              <a:rPr lang="en-US" sz="1800" dirty="0" err="1" smtClean="0"/>
              <a:t>em</a:t>
            </a:r>
            <a:r>
              <a:rPr lang="en-US" sz="1800" dirty="0" smtClean="0"/>
              <a:t> what they want</a:t>
            </a:r>
          </a:p>
          <a:p>
            <a:pPr algn="ctr">
              <a:buFont typeface="Arial" charset="0"/>
              <a:buNone/>
            </a:pPr>
            <a:endParaRPr lang="en-US" sz="1400" dirty="0" smtClean="0"/>
          </a:p>
          <a:p>
            <a:pPr lvl="1"/>
            <a:r>
              <a:rPr lang="en-US" b="1" dirty="0" smtClean="0">
                <a:solidFill>
                  <a:srgbClr val="008000"/>
                </a:solidFill>
              </a:rPr>
              <a:t>Data Spotlighting</a:t>
            </a:r>
            <a:endParaRPr lang="en-US" b="1" dirty="0" smtClean="0">
              <a:solidFill>
                <a:srgbClr val="008000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“Focus Plus Context”</a:t>
            </a:r>
          </a:p>
          <a:p>
            <a:pPr lvl="2">
              <a:lnSpc>
                <a:spcPct val="90000"/>
              </a:lnSpc>
              <a:buNone/>
            </a:pPr>
            <a:endParaRPr lang="en-US" sz="1800" dirty="0" smtClean="0"/>
          </a:p>
          <a:p>
            <a:pPr lvl="1"/>
            <a:r>
              <a:rPr lang="en-US" b="1" dirty="0" smtClean="0">
                <a:solidFill>
                  <a:srgbClr val="008000"/>
                </a:solidFill>
              </a:rPr>
              <a:t>Data Tips</a:t>
            </a:r>
            <a:endParaRPr lang="en-US" b="1" dirty="0" smtClean="0">
              <a:solidFill>
                <a:srgbClr val="008000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Provide additional relevant context and data.</a:t>
            </a:r>
          </a:p>
          <a:p>
            <a:pPr lvl="2">
              <a:lnSpc>
                <a:spcPct val="90000"/>
              </a:lnSpc>
            </a:pPr>
            <a:endParaRPr lang="en-US" sz="1800" dirty="0" smtClean="0"/>
          </a:p>
          <a:p>
            <a:pPr lvl="1"/>
            <a:r>
              <a:rPr lang="en-US" b="1" dirty="0" smtClean="0">
                <a:solidFill>
                  <a:srgbClr val="008000"/>
                </a:solidFill>
              </a:rPr>
              <a:t>Multi-Y Graphs</a:t>
            </a:r>
            <a:endParaRPr lang="en-US" b="1" dirty="0" smtClean="0">
              <a:solidFill>
                <a:srgbClr val="008000"/>
              </a:solidFill>
            </a:endParaRPr>
          </a:p>
          <a:p>
            <a:pPr lvl="1"/>
            <a:endParaRPr lang="en-US" sz="1800" b="1" dirty="0" smtClean="0">
              <a:solidFill>
                <a:srgbClr val="008000"/>
              </a:solidFill>
            </a:endParaRPr>
          </a:p>
          <a:p>
            <a:pPr lvl="1"/>
            <a:r>
              <a:rPr lang="en-US" b="1" dirty="0" err="1" smtClean="0">
                <a:solidFill>
                  <a:srgbClr val="008000"/>
                </a:solidFill>
              </a:rPr>
              <a:t>Sortable</a:t>
            </a:r>
            <a:r>
              <a:rPr lang="en-US" b="1" dirty="0" smtClean="0">
                <a:solidFill>
                  <a:srgbClr val="008000"/>
                </a:solidFill>
              </a:rPr>
              <a:t> Tables</a:t>
            </a:r>
            <a:endParaRPr lang="en-US" b="1" dirty="0" smtClean="0"/>
          </a:p>
          <a:p>
            <a:pPr lvl="2">
              <a:lnSpc>
                <a:spcPct val="90000"/>
              </a:lnSpc>
            </a:pPr>
            <a:r>
              <a:rPr lang="en-US" sz="1800" dirty="0" smtClean="0"/>
              <a:t>A partial misnomer but sorting is the key</a:t>
            </a:r>
          </a:p>
          <a:p>
            <a:pPr lvl="2">
              <a:lnSpc>
                <a:spcPct val="90000"/>
              </a:lnSpc>
            </a:pP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96A8AA-6ACE-4ADB-BE5C-DDEA34821D6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jsu_powerpoint template 1">
  <a:themeElements>
    <a:clrScheme name="sjsu_powerpoint template 1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sjsu_powerpoint template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sjsu_powerpoint template 1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SJSU Zayd Template</Template>
  <TotalTime>4093</TotalTime>
  <Words>264</Words>
  <Application>Microsoft Office PowerPoint</Application>
  <PresentationFormat>On-screen Show (4:3)</PresentationFormat>
  <Paragraphs>76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sjsu_powerpoint template 1</vt:lpstr>
      <vt:lpstr>Slide 1</vt:lpstr>
      <vt:lpstr> Calendar Manager &amp; To-Do List Application</vt:lpstr>
      <vt:lpstr>Conversion Challenges</vt:lpstr>
      <vt:lpstr>Web Design Patterns &amp; Techniques</vt:lpstr>
      <vt:lpstr>Data Visualization Design Patterns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zhammoud</dc:creator>
  <cp:lastModifiedBy>Zayd</cp:lastModifiedBy>
  <cp:revision>355</cp:revision>
  <dcterms:created xsi:type="dcterms:W3CDTF">2014-07-03T16:55:19Z</dcterms:created>
  <dcterms:modified xsi:type="dcterms:W3CDTF">2015-05-11T13:57:49Z</dcterms:modified>
</cp:coreProperties>
</file>