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256" r:id="rId2"/>
    <p:sldId id="287" r:id="rId3"/>
    <p:sldId id="288" r:id="rId4"/>
    <p:sldId id="28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6F0FF"/>
    <a:srgbClr val="B23C00"/>
    <a:srgbClr val="FFF1E4"/>
    <a:srgbClr val="FFE5CB"/>
    <a:srgbClr val="66CCFF"/>
    <a:srgbClr val="A40000"/>
    <a:srgbClr val="0033CC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202" autoAdjust="0"/>
    <p:restoredTop sz="98450" autoAdjust="0"/>
  </p:normalViewPr>
  <p:slideViewPr>
    <p:cSldViewPr>
      <p:cViewPr varScale="1">
        <p:scale>
          <a:sx n="158" d="100"/>
          <a:sy n="158" d="100"/>
        </p:scale>
        <p:origin x="-96" y="-216"/>
      </p:cViewPr>
      <p:guideLst>
        <p:guide orient="horz" pos="2160"/>
        <p:guide pos="2822"/>
      </p:guideLst>
    </p:cSldViewPr>
  </p:slideViewPr>
  <p:outlineViewPr>
    <p:cViewPr>
      <p:scale>
        <a:sx n="33" d="100"/>
        <a:sy n="33" d="100"/>
      </p:scale>
      <p:origin x="0" y="346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58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Spring 2015: May </a:t>
            </a:r>
            <a:r>
              <a:rPr lang="en-US" sz="1000" baseline="0" dirty="0" smtClean="0"/>
              <a:t>12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749049" y="6263609"/>
            <a:ext cx="192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235: User Interface</a:t>
            </a:r>
            <a:r>
              <a:rPr lang="en-US" sz="1000" baseline="0" dirty="0" smtClean="0"/>
              <a:t> Design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</a:t>
            </a:r>
            <a:r>
              <a:rPr lang="en-US" sz="3200" dirty="0" smtClean="0"/>
              <a:t>235: User Interface Design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May </a:t>
            </a:r>
            <a:r>
              <a:rPr lang="en-US" sz="2400" dirty="0" smtClean="0"/>
              <a:t>12 </a:t>
            </a:r>
            <a:r>
              <a:rPr lang="en-US" sz="2400" dirty="0" smtClean="0"/>
              <a:t>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Spring 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Meaningful Comparisons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One graph above another with a </a:t>
            </a:r>
            <a:r>
              <a:rPr lang="en-US" dirty="0" smtClean="0">
                <a:solidFill>
                  <a:srgbClr val="B23C00"/>
                </a:solidFill>
              </a:rPr>
              <a:t>shared axis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Screen Shot 2014-12-09 at 11.40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708" y="2057415"/>
            <a:ext cx="50673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14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12-09 at 11.41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81" y="2240292"/>
            <a:ext cx="3983068" cy="40251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Discourage Meaningless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44893"/>
          </a:xfrm>
        </p:spPr>
        <p:txBody>
          <a:bodyPr/>
          <a:lstStyle/>
          <a:p>
            <a:r>
              <a:rPr lang="en-US" dirty="0" smtClean="0"/>
              <a:t>Example: Inconsistent use of color inadvertently encourages </a:t>
            </a:r>
            <a:r>
              <a:rPr lang="en-US" dirty="0" smtClean="0">
                <a:solidFill>
                  <a:srgbClr val="B23C00"/>
                </a:solidFill>
              </a:rPr>
              <a:t>meaningless comparisons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3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Expose Lower-Level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44893"/>
          </a:xfrm>
        </p:spPr>
        <p:txBody>
          <a:bodyPr/>
          <a:lstStyle/>
          <a:p>
            <a:r>
              <a:rPr lang="en-US" dirty="0" smtClean="0"/>
              <a:t>Highlight low level detail items </a:t>
            </a:r>
            <a:br>
              <a:rPr lang="en-US" dirty="0" smtClean="0"/>
            </a:br>
            <a:r>
              <a:rPr lang="en-US" dirty="0" smtClean="0"/>
              <a:t>that need viewer attention.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Screen Shot 2014-12-01 at 1.06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18" y="2301990"/>
            <a:ext cx="5486340" cy="441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7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Bullet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042160"/>
          </a:xfrm>
        </p:spPr>
        <p:txBody>
          <a:bodyPr/>
          <a:lstStyle/>
          <a:p>
            <a:r>
              <a:rPr lang="en-US" dirty="0" smtClean="0"/>
              <a:t>A bullet graph shows </a:t>
            </a:r>
            <a:r>
              <a:rPr lang="en-US" dirty="0" smtClean="0">
                <a:solidFill>
                  <a:srgbClr val="B23C00"/>
                </a:solidFill>
              </a:rPr>
              <a:t>three items at a glance</a:t>
            </a:r>
            <a:r>
              <a:rPr lang="en-US" dirty="0" smtClean="0"/>
              <a:t>: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a primary measure</a:t>
            </a:r>
          </a:p>
          <a:p>
            <a:pPr lvl="1"/>
            <a:r>
              <a:rPr lang="en-US" dirty="0" smtClean="0"/>
              <a:t>a target value</a:t>
            </a:r>
          </a:p>
          <a:p>
            <a:pPr lvl="1"/>
            <a:r>
              <a:rPr lang="en-US" dirty="0" smtClean="0"/>
              <a:t>qualitative ranges of performance (poor, good,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097318" y="4617707"/>
            <a:ext cx="4980881" cy="1005829"/>
            <a:chOff x="1581150" y="3977634"/>
            <a:chExt cx="4980881" cy="1005829"/>
          </a:xfrm>
        </p:grpSpPr>
        <p:sp>
          <p:nvSpPr>
            <p:cNvPr id="5" name="Rectangle 4"/>
            <p:cNvSpPr/>
            <p:nvPr/>
          </p:nvSpPr>
          <p:spPr bwMode="auto">
            <a:xfrm>
              <a:off x="1737391" y="3977634"/>
              <a:ext cx="4571950" cy="5486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737392" y="3977634"/>
              <a:ext cx="1828780" cy="54863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566171" y="3977634"/>
              <a:ext cx="1188707" cy="5486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754878" y="3977634"/>
              <a:ext cx="1280145" cy="5486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737391" y="4160512"/>
              <a:ext cx="4023316" cy="18287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5394951" y="4069073"/>
              <a:ext cx="0" cy="36575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37391" y="4526268"/>
              <a:ext cx="0" cy="1828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>
              <a:off x="1581150" y="4644909"/>
              <a:ext cx="29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11708" y="4644909"/>
              <a:ext cx="41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68903" y="4644909"/>
              <a:ext cx="41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6098" y="4644909"/>
              <a:ext cx="41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83293" y="4644909"/>
              <a:ext cx="41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40488" y="4644909"/>
              <a:ext cx="41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97683" y="4644909"/>
              <a:ext cx="41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54878" y="4644909"/>
              <a:ext cx="41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12073" y="4644909"/>
              <a:ext cx="41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69268" y="4644909"/>
              <a:ext cx="41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35024" y="4644909"/>
              <a:ext cx="5270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2194586" y="4526268"/>
              <a:ext cx="0" cy="1828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651781" y="4526268"/>
              <a:ext cx="0" cy="1828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3108976" y="4526268"/>
              <a:ext cx="0" cy="1828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566171" y="4526268"/>
              <a:ext cx="0" cy="1828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4023366" y="4526268"/>
              <a:ext cx="0" cy="1828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4480561" y="4526268"/>
              <a:ext cx="0" cy="1828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4937756" y="4526268"/>
              <a:ext cx="0" cy="1828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5394951" y="4526268"/>
              <a:ext cx="0" cy="1828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5852146" y="4526268"/>
              <a:ext cx="0" cy="1828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6309341" y="4526268"/>
              <a:ext cx="0" cy="1828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8" name="Group 47"/>
          <p:cNvGrpSpPr/>
          <p:nvPr/>
        </p:nvGrpSpPr>
        <p:grpSpPr>
          <a:xfrm>
            <a:off x="5303512" y="4709146"/>
            <a:ext cx="3004096" cy="338554"/>
            <a:chOff x="5303512" y="4251951"/>
            <a:chExt cx="3004096" cy="338554"/>
          </a:xfrm>
        </p:grpSpPr>
        <p:sp>
          <p:nvSpPr>
            <p:cNvPr id="45" name="TextBox 44"/>
            <p:cNvSpPr txBox="1"/>
            <p:nvPr/>
          </p:nvSpPr>
          <p:spPr>
            <a:xfrm>
              <a:off x="6583658" y="4251951"/>
              <a:ext cx="1723950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B23C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B23C00"/>
                  </a:solidFill>
                </a:rPr>
                <a:t>primary measure</a:t>
              </a:r>
              <a:endParaRPr lang="en-US" dirty="0">
                <a:solidFill>
                  <a:srgbClr val="B23C00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5" idx="1"/>
            </p:cNvCxnSpPr>
            <p:nvPr/>
          </p:nvCxnSpPr>
          <p:spPr bwMode="auto">
            <a:xfrm flipH="1">
              <a:off x="5303512" y="4421228"/>
              <a:ext cx="1280146" cy="136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B23C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6" name="Group 55"/>
          <p:cNvGrpSpPr/>
          <p:nvPr/>
        </p:nvGrpSpPr>
        <p:grpSpPr>
          <a:xfrm>
            <a:off x="4911119" y="3429000"/>
            <a:ext cx="2837974" cy="1188707"/>
            <a:chOff x="4911119" y="3429000"/>
            <a:chExt cx="2837974" cy="1188707"/>
          </a:xfrm>
        </p:grpSpPr>
        <p:sp>
          <p:nvSpPr>
            <p:cNvPr id="49" name="TextBox 48"/>
            <p:cNvSpPr txBox="1"/>
            <p:nvPr/>
          </p:nvSpPr>
          <p:spPr>
            <a:xfrm>
              <a:off x="6492219" y="3429000"/>
              <a:ext cx="1256874" cy="338554"/>
            </a:xfrm>
            <a:prstGeom prst="rect">
              <a:avLst/>
            </a:prstGeom>
            <a:solidFill>
              <a:srgbClr val="FFFFC2"/>
            </a:solidFill>
            <a:ln>
              <a:solidFill>
                <a:srgbClr val="B23C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B23C00"/>
                  </a:solidFill>
                </a:rPr>
                <a:t>target value</a:t>
              </a:r>
              <a:endParaRPr lang="en-US" dirty="0">
                <a:solidFill>
                  <a:srgbClr val="B23C00"/>
                </a:solidFill>
              </a:endParaRPr>
            </a:p>
          </p:txBody>
        </p:sp>
        <p:cxnSp>
          <p:nvCxnSpPr>
            <p:cNvPr id="51" name="Elbow Connector 50"/>
            <p:cNvCxnSpPr>
              <a:stCxn id="49" idx="1"/>
              <a:endCxn id="8" idx="0"/>
            </p:cNvCxnSpPr>
            <p:nvPr/>
          </p:nvCxnSpPr>
          <p:spPr bwMode="auto">
            <a:xfrm rot="10800000" flipV="1">
              <a:off x="4911119" y="3598277"/>
              <a:ext cx="1581100" cy="1019430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B23C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2" name="TextBox 51"/>
          <p:cNvSpPr txBox="1"/>
          <p:nvPr/>
        </p:nvSpPr>
        <p:spPr>
          <a:xfrm>
            <a:off x="1280196" y="4069073"/>
            <a:ext cx="880570" cy="3385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range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08976" y="4069073"/>
            <a:ext cx="880570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range 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97683" y="4069073"/>
            <a:ext cx="8805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range 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20210" y="4069073"/>
            <a:ext cx="88057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range 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35024" y="6263609"/>
            <a:ext cx="205812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Information Dashboard Design, 2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Stephen Few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Analytics Press, 2013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008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Bullet Graphs are Space Efficient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Screen Shot 2014-12-07 at 9.24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57" y="1234464"/>
            <a:ext cx="3474682" cy="5498049"/>
          </a:xfrm>
          <a:prstGeom prst="rect">
            <a:avLst/>
          </a:prstGeom>
        </p:spPr>
      </p:pic>
      <p:pic>
        <p:nvPicPr>
          <p:cNvPr id="7" name="Picture 6" descr="Screen Shot 2014-12-07 at 9.25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29" y="1234464"/>
            <a:ext cx="2651731" cy="546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Bullet Graphs in a Series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Screen Shot 2014-12-07 at 9.26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13" y="1508781"/>
            <a:ext cx="5969000" cy="373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5024" y="6263609"/>
            <a:ext cx="205812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Information Dashboard Design, 2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Stephen Few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Analytics Press, 2013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15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Bullet Graphs: Alternatives to Bars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 descr="Screen Shot 2014-12-07 at 9.27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13" y="1417342"/>
            <a:ext cx="5842000" cy="990600"/>
          </a:xfrm>
          <a:prstGeom prst="rect">
            <a:avLst/>
          </a:prstGeom>
        </p:spPr>
      </p:pic>
      <p:pic>
        <p:nvPicPr>
          <p:cNvPr id="6" name="Picture 5" descr="Screen Shot 2014-12-07 at 9.27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52" y="2745739"/>
            <a:ext cx="5778500" cy="774700"/>
          </a:xfrm>
          <a:prstGeom prst="rect">
            <a:avLst/>
          </a:prstGeom>
        </p:spPr>
      </p:pic>
      <p:pic>
        <p:nvPicPr>
          <p:cNvPr id="7" name="Picture 6" descr="Screen Shot 2014-12-07 at 9.28.0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52" y="4069073"/>
            <a:ext cx="5778500" cy="838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35024" y="6263609"/>
            <a:ext cx="205812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Information Dashboard Design, 2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Stephen Few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Analytics Press, 2013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03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230868"/>
          </a:xfrm>
        </p:spPr>
        <p:txBody>
          <a:bodyPr/>
          <a:lstStyle/>
          <a:p>
            <a:r>
              <a:rPr lang="en-US" dirty="0" smtClean="0"/>
              <a:t>Like bullet graphs, sparklines are </a:t>
            </a:r>
            <a:br>
              <a:rPr lang="en-US" dirty="0" smtClean="0"/>
            </a:br>
            <a:r>
              <a:rPr lang="en-US" dirty="0" smtClean="0"/>
              <a:t>compact ways of displaying information.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More informative than a simple </a:t>
            </a:r>
            <a:r>
              <a:rPr lang="en-US" dirty="0" smtClean="0">
                <a:solidFill>
                  <a:srgbClr val="B23C00"/>
                </a:solidFill>
              </a:rPr>
              <a:t>trend arrow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sparkline also shows the </a:t>
            </a:r>
            <a:r>
              <a:rPr lang="en-US" dirty="0" smtClean="0">
                <a:solidFill>
                  <a:srgbClr val="B23C00"/>
                </a:solidFill>
              </a:rPr>
              <a:t>history of a value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 descr="Screen Shot 2014-12-09 at 10.51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430" y="4647062"/>
            <a:ext cx="6116496" cy="79359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743220" y="2971805"/>
            <a:ext cx="3632376" cy="825540"/>
            <a:chOff x="2743220" y="2971805"/>
            <a:chExt cx="3632376" cy="825540"/>
          </a:xfrm>
        </p:grpSpPr>
        <p:pic>
          <p:nvPicPr>
            <p:cNvPr id="5" name="Picture 4" descr="Screen Shot 2014-12-09 at 10.50.57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20" y="2971805"/>
              <a:ext cx="3632376" cy="825540"/>
            </a:xfrm>
            <a:prstGeom prst="rect">
              <a:avLst/>
            </a:prstGeom>
          </p:spPr>
        </p:pic>
        <p:sp>
          <p:nvSpPr>
            <p:cNvPr id="7" name="Up Arrow 6"/>
            <p:cNvSpPr/>
            <p:nvPr/>
          </p:nvSpPr>
          <p:spPr bwMode="auto">
            <a:xfrm>
              <a:off x="2834659" y="3246122"/>
              <a:ext cx="457195" cy="365756"/>
            </a:xfrm>
            <a:prstGeom prst="upArrow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104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Sparklines: Compact Display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35024" y="6263609"/>
            <a:ext cx="205812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Information Dashboard Design, 2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Stephen Few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Analytics Press, 2013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 descr="Screen Shot 2014-12-07 at 9.25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15" y="1234464"/>
            <a:ext cx="2651731" cy="546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1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Sparklines: </a:t>
            </a:r>
            <a:r>
              <a:rPr lang="en-US" dirty="0" smtClean="0"/>
              <a:t>Enhanced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59662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B23C00"/>
                </a:solidFill>
              </a:rPr>
              <a:t>acceptable range </a:t>
            </a:r>
            <a:r>
              <a:rPr lang="en-US" dirty="0" smtClean="0"/>
              <a:t>is the gray background: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fainter line is the </a:t>
            </a:r>
            <a:r>
              <a:rPr lang="en-US" dirty="0" smtClean="0">
                <a:solidFill>
                  <a:srgbClr val="B23C00"/>
                </a:solidFill>
              </a:rPr>
              <a:t>prior</a:t>
            </a:r>
            <a:r>
              <a:rPr lang="en-US" dirty="0" smtClean="0"/>
              <a:t> period: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gray area is </a:t>
            </a:r>
            <a:r>
              <a:rPr lang="en-US" dirty="0" smtClean="0">
                <a:solidFill>
                  <a:srgbClr val="B23C00"/>
                </a:solidFill>
              </a:rPr>
              <a:t>excessive</a:t>
            </a:r>
            <a:r>
              <a:rPr lang="en-US" dirty="0" smtClean="0"/>
              <a:t> expenses.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2651781" y="1965976"/>
            <a:ext cx="3840438" cy="731512"/>
            <a:chOff x="2651781" y="2057416"/>
            <a:chExt cx="3840438" cy="731512"/>
          </a:xfrm>
        </p:grpSpPr>
        <p:sp>
          <p:nvSpPr>
            <p:cNvPr id="7" name="Rectangle 6"/>
            <p:cNvSpPr/>
            <p:nvPr/>
          </p:nvSpPr>
          <p:spPr bwMode="auto">
            <a:xfrm>
              <a:off x="2651781" y="2057416"/>
              <a:ext cx="3840438" cy="7315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651781" y="2240293"/>
              <a:ext cx="3840438" cy="3657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2743220" y="2331732"/>
              <a:ext cx="365756" cy="18287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3108976" y="2331732"/>
              <a:ext cx="274317" cy="18287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3383293" y="2331732"/>
              <a:ext cx="182878" cy="9143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3566171" y="2148854"/>
              <a:ext cx="182878" cy="27431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3749049" y="2148854"/>
              <a:ext cx="365756" cy="3657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4114805" y="2331732"/>
              <a:ext cx="274317" cy="18287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4389122" y="2331732"/>
              <a:ext cx="457195" cy="3657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/>
            <p:nvPr/>
          </p:nvCxnSpPr>
          <p:spPr bwMode="auto">
            <a:xfrm flipV="1">
              <a:off x="4846317" y="2423171"/>
              <a:ext cx="182878" cy="27431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5029195" y="2423171"/>
              <a:ext cx="274317" cy="9143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/>
            <p:cNvCxnSpPr/>
            <p:nvPr/>
          </p:nvCxnSpPr>
          <p:spPr bwMode="auto">
            <a:xfrm flipV="1">
              <a:off x="5303512" y="2331732"/>
              <a:ext cx="274317" cy="18287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5577829" y="2331732"/>
              <a:ext cx="274317" cy="18287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 flipV="1">
              <a:off x="5852146" y="2148854"/>
              <a:ext cx="274317" cy="3657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6126463" y="2148854"/>
              <a:ext cx="182878" cy="27431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/>
            <p:nvPr/>
          </p:nvCxnSpPr>
          <p:spPr bwMode="auto">
            <a:xfrm flipV="1">
              <a:off x="6309341" y="2331732"/>
              <a:ext cx="91439" cy="9143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Group 88"/>
          <p:cNvGrpSpPr/>
          <p:nvPr/>
        </p:nvGrpSpPr>
        <p:grpSpPr>
          <a:xfrm>
            <a:off x="2651781" y="4983463"/>
            <a:ext cx="3840438" cy="731512"/>
            <a:chOff x="2651781" y="4983463"/>
            <a:chExt cx="3840438" cy="731512"/>
          </a:xfrm>
        </p:grpSpPr>
        <p:sp>
          <p:nvSpPr>
            <p:cNvPr id="55" name="Rectangle 54"/>
            <p:cNvSpPr/>
            <p:nvPr/>
          </p:nvSpPr>
          <p:spPr bwMode="auto">
            <a:xfrm>
              <a:off x="2651781" y="4983463"/>
              <a:ext cx="3840438" cy="7315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651781" y="4983463"/>
              <a:ext cx="3840438" cy="274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 bwMode="auto">
            <a:xfrm>
              <a:off x="2743220" y="5257779"/>
              <a:ext cx="365756" cy="18287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/>
            <p:nvPr/>
          </p:nvCxnSpPr>
          <p:spPr bwMode="auto">
            <a:xfrm flipV="1">
              <a:off x="3108976" y="5257779"/>
              <a:ext cx="274317" cy="18287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3383293" y="5257779"/>
              <a:ext cx="182878" cy="9143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/>
            <p:cNvCxnSpPr/>
            <p:nvPr/>
          </p:nvCxnSpPr>
          <p:spPr bwMode="auto">
            <a:xfrm flipV="1">
              <a:off x="3566171" y="5074901"/>
              <a:ext cx="182878" cy="27431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3749049" y="5074901"/>
              <a:ext cx="365756" cy="3657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Straight Connector 61"/>
            <p:cNvCxnSpPr/>
            <p:nvPr/>
          </p:nvCxnSpPr>
          <p:spPr bwMode="auto">
            <a:xfrm flipV="1">
              <a:off x="4114805" y="5257779"/>
              <a:ext cx="274317" cy="18287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4389122" y="5257779"/>
              <a:ext cx="457195" cy="3657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Straight Connector 63"/>
            <p:cNvCxnSpPr/>
            <p:nvPr/>
          </p:nvCxnSpPr>
          <p:spPr bwMode="auto">
            <a:xfrm flipV="1">
              <a:off x="4846317" y="5349218"/>
              <a:ext cx="182878" cy="27431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5029195" y="5349218"/>
              <a:ext cx="274317" cy="9143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Straight Connector 65"/>
            <p:cNvCxnSpPr/>
            <p:nvPr/>
          </p:nvCxnSpPr>
          <p:spPr bwMode="auto">
            <a:xfrm flipV="1">
              <a:off x="5303512" y="5257779"/>
              <a:ext cx="274317" cy="18287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5577829" y="5257779"/>
              <a:ext cx="274317" cy="18287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8" name="Straight Connector 67"/>
            <p:cNvCxnSpPr/>
            <p:nvPr/>
          </p:nvCxnSpPr>
          <p:spPr bwMode="auto">
            <a:xfrm flipV="1">
              <a:off x="5852146" y="5074901"/>
              <a:ext cx="274317" cy="3657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6126463" y="5074901"/>
              <a:ext cx="182878" cy="27431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Connector 69"/>
            <p:cNvCxnSpPr/>
            <p:nvPr/>
          </p:nvCxnSpPr>
          <p:spPr bwMode="auto">
            <a:xfrm flipV="1">
              <a:off x="6309341" y="5257779"/>
              <a:ext cx="91439" cy="9143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0" name="Group 89"/>
          <p:cNvGrpSpPr/>
          <p:nvPr/>
        </p:nvGrpSpPr>
        <p:grpSpPr>
          <a:xfrm>
            <a:off x="2651781" y="3520439"/>
            <a:ext cx="3840438" cy="731512"/>
            <a:chOff x="2651781" y="3520439"/>
            <a:chExt cx="3840438" cy="731512"/>
          </a:xfrm>
        </p:grpSpPr>
        <p:cxnSp>
          <p:nvCxnSpPr>
            <p:cNvPr id="72" name="Straight Connector 71"/>
            <p:cNvCxnSpPr/>
            <p:nvPr/>
          </p:nvCxnSpPr>
          <p:spPr bwMode="auto">
            <a:xfrm>
              <a:off x="2743220" y="3977634"/>
              <a:ext cx="457195" cy="9143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/>
            <p:nvPr/>
          </p:nvCxnSpPr>
          <p:spPr bwMode="auto">
            <a:xfrm flipV="1">
              <a:off x="3200415" y="3703317"/>
              <a:ext cx="365756" cy="3657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3566171" y="3703317"/>
              <a:ext cx="731512" cy="3657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/>
            <p:nvPr/>
          </p:nvCxnSpPr>
          <p:spPr bwMode="auto">
            <a:xfrm flipV="1">
              <a:off x="4297683" y="3703317"/>
              <a:ext cx="365756" cy="3657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4663439" y="3703317"/>
              <a:ext cx="548634" cy="3657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2" name="Straight Connector 81"/>
            <p:cNvCxnSpPr/>
            <p:nvPr/>
          </p:nvCxnSpPr>
          <p:spPr bwMode="auto">
            <a:xfrm flipV="1">
              <a:off x="5212073" y="3703317"/>
              <a:ext cx="365756" cy="3657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5577829" y="3703317"/>
              <a:ext cx="548634" cy="27431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6126463" y="3977634"/>
              <a:ext cx="274317" cy="9143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9" name="Rectangle 38"/>
            <p:cNvSpPr/>
            <p:nvPr/>
          </p:nvSpPr>
          <p:spPr bwMode="auto">
            <a:xfrm>
              <a:off x="2651781" y="3520439"/>
              <a:ext cx="3840438" cy="7315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 bwMode="auto">
            <a:xfrm>
              <a:off x="2743220" y="3794755"/>
              <a:ext cx="365756" cy="18287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/>
            <p:nvPr/>
          </p:nvCxnSpPr>
          <p:spPr bwMode="auto">
            <a:xfrm flipV="1">
              <a:off x="3108976" y="3794755"/>
              <a:ext cx="274317" cy="18287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3383293" y="3794755"/>
              <a:ext cx="182878" cy="9143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/>
            <p:cNvCxnSpPr/>
            <p:nvPr/>
          </p:nvCxnSpPr>
          <p:spPr bwMode="auto">
            <a:xfrm flipV="1">
              <a:off x="3566171" y="3611877"/>
              <a:ext cx="182878" cy="27431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3749049" y="3611877"/>
              <a:ext cx="365756" cy="3657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/>
            <p:nvPr/>
          </p:nvCxnSpPr>
          <p:spPr bwMode="auto">
            <a:xfrm flipV="1">
              <a:off x="4114805" y="3794755"/>
              <a:ext cx="274317" cy="18287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4389122" y="3794755"/>
              <a:ext cx="457195" cy="3657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/>
            <p:nvPr/>
          </p:nvCxnSpPr>
          <p:spPr bwMode="auto">
            <a:xfrm flipV="1">
              <a:off x="4846317" y="3886194"/>
              <a:ext cx="182878" cy="27431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5029195" y="3886194"/>
              <a:ext cx="274317" cy="9143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 flipV="1">
              <a:off x="5303512" y="3794755"/>
              <a:ext cx="274317" cy="18287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5577829" y="3794755"/>
              <a:ext cx="274317" cy="18287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/>
            <p:nvPr/>
          </p:nvCxnSpPr>
          <p:spPr bwMode="auto">
            <a:xfrm flipV="1">
              <a:off x="5852146" y="3611877"/>
              <a:ext cx="274317" cy="3657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6126463" y="3611877"/>
              <a:ext cx="182878" cy="27431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/>
            <p:nvPr/>
          </p:nvCxnSpPr>
          <p:spPr bwMode="auto">
            <a:xfrm flipV="1">
              <a:off x="6309341" y="3794755"/>
              <a:ext cx="91439" cy="9143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06673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</a:t>
            </a:r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Thursday, May 21</a:t>
            </a:r>
          </a:p>
          <a:p>
            <a:pPr lvl="1"/>
            <a:r>
              <a:rPr lang="en-US" dirty="0"/>
              <a:t>12:15 – 2:30 PM</a:t>
            </a:r>
            <a:endParaRPr lang="en-US" dirty="0" smtClean="0"/>
          </a:p>
          <a:p>
            <a:pPr lvl="5"/>
            <a:endParaRPr lang="en-US" dirty="0" smtClean="0"/>
          </a:p>
          <a:p>
            <a:r>
              <a:rPr lang="en-US" dirty="0" smtClean="0"/>
              <a:t>Each team has </a:t>
            </a:r>
            <a:r>
              <a:rPr lang="en-US" dirty="0" smtClean="0">
                <a:solidFill>
                  <a:srgbClr val="B23C00"/>
                </a:solidFill>
              </a:rPr>
              <a:t>25 </a:t>
            </a:r>
            <a:r>
              <a:rPr lang="en-US" dirty="0" smtClean="0">
                <a:solidFill>
                  <a:srgbClr val="B23C00"/>
                </a:solidFill>
              </a:rPr>
              <a:t>minutes </a:t>
            </a:r>
            <a:r>
              <a:rPr lang="en-US" dirty="0" smtClean="0"/>
              <a:t>to present</a:t>
            </a:r>
            <a:br>
              <a:rPr lang="en-US" dirty="0" smtClean="0"/>
            </a:br>
            <a:r>
              <a:rPr lang="en-US" dirty="0" smtClean="0"/>
              <a:t>and for questions and answers.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3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Sparklines: </a:t>
            </a:r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767844"/>
          </a:xfrm>
        </p:spPr>
        <p:txBody>
          <a:bodyPr/>
          <a:lstStyle/>
          <a:p>
            <a:r>
              <a:rPr lang="en-US" dirty="0" smtClean="0"/>
              <a:t>We do not show a sparkline’s quantitative scale.</a:t>
            </a:r>
          </a:p>
          <a:p>
            <a:pPr lvl="5"/>
            <a:endParaRPr lang="en-US" dirty="0" smtClean="0"/>
          </a:p>
          <a:p>
            <a:r>
              <a:rPr lang="en-US" dirty="0"/>
              <a:t>Scale a sparkline </a:t>
            </a:r>
            <a:r>
              <a:rPr lang="en-US" dirty="0" smtClean="0"/>
              <a:t>to fill the entire plot area</a:t>
            </a:r>
            <a:br>
              <a:rPr lang="en-US" dirty="0" smtClean="0"/>
            </a:br>
            <a:r>
              <a:rPr lang="en-US" dirty="0" smtClean="0"/>
              <a:t>in order to show the </a:t>
            </a:r>
            <a:r>
              <a:rPr lang="en-US" dirty="0" smtClean="0">
                <a:solidFill>
                  <a:srgbClr val="B23C00"/>
                </a:solidFill>
              </a:rPr>
              <a:t>pattern of change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498565" y="3127968"/>
            <a:ext cx="6273800" cy="1041400"/>
            <a:chOff x="1498565" y="3127968"/>
            <a:chExt cx="6273800" cy="1041400"/>
          </a:xfrm>
        </p:grpSpPr>
        <p:pic>
          <p:nvPicPr>
            <p:cNvPr id="5" name="Picture 4" descr="Screen Shot 2014-12-09 at 11.05.21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565" y="3127968"/>
              <a:ext cx="6273800" cy="10414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1737391" y="3310846"/>
              <a:ext cx="2834609" cy="365756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79544" y="3310846"/>
              <a:ext cx="2834609" cy="365756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4989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Sparklines: </a:t>
            </a:r>
            <a:r>
              <a:rPr lang="en-US" dirty="0" smtClean="0"/>
              <a:t>What to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sparklines to display patterns </a:t>
            </a:r>
            <a:br>
              <a:rPr lang="en-US" dirty="0" smtClean="0"/>
            </a:br>
            <a:r>
              <a:rPr lang="en-US" dirty="0" smtClean="0"/>
              <a:t>and trends of </a:t>
            </a:r>
            <a:r>
              <a:rPr lang="en-US" dirty="0" smtClean="0">
                <a:solidFill>
                  <a:srgbClr val="B23C00"/>
                </a:solidFill>
              </a:rPr>
              <a:t>change over time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Also show:</a:t>
            </a:r>
          </a:p>
          <a:p>
            <a:pPr lvl="1"/>
            <a:r>
              <a:rPr lang="en-US" dirty="0" smtClean="0"/>
              <a:t>Magnitudes </a:t>
            </a:r>
            <a:r>
              <a:rPr lang="en-US" dirty="0" smtClean="0"/>
              <a:t>of values</a:t>
            </a:r>
          </a:p>
          <a:p>
            <a:pPr lvl="1"/>
            <a:r>
              <a:rPr lang="en-US" dirty="0" smtClean="0"/>
              <a:t>Magnitudes of change</a:t>
            </a:r>
          </a:p>
          <a:p>
            <a:pPr lvl="1"/>
            <a:r>
              <a:rPr lang="en-US" dirty="0" smtClean="0"/>
              <a:t>Rates of change</a:t>
            </a:r>
          </a:p>
          <a:p>
            <a:pPr lvl="1"/>
            <a:r>
              <a:rPr lang="en-US" dirty="0" smtClean="0"/>
              <a:t>Degree of variability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Sparklines: </a:t>
            </a:r>
            <a:r>
              <a:rPr lang="en-US" dirty="0" smtClean="0"/>
              <a:t>Fill the Plot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133600"/>
          </a:xfrm>
        </p:spPr>
        <p:txBody>
          <a:bodyPr/>
          <a:lstStyle/>
          <a:p>
            <a:r>
              <a:rPr lang="en-US" dirty="0" smtClean="0"/>
              <a:t>Fill the vertical space of the plot area</a:t>
            </a:r>
            <a:br>
              <a:rPr lang="en-US" dirty="0" smtClean="0"/>
            </a:br>
            <a:r>
              <a:rPr lang="en-US" dirty="0" smtClean="0"/>
              <a:t>of each individual sparkline.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Begin with the lowest value at the bottom.</a:t>
            </a:r>
          </a:p>
          <a:p>
            <a:pPr lvl="1"/>
            <a:r>
              <a:rPr lang="en-US" dirty="0" smtClean="0"/>
              <a:t>End with the highest value at the top.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 descr="Screen Shot 2014-12-09 at 11.09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743" y="3508066"/>
            <a:ext cx="38735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72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Sparklines: </a:t>
            </a:r>
            <a:r>
              <a:rPr lang="en-US" dirty="0" smtClean="0"/>
              <a:t>Useful Quantitative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36331"/>
          </a:xfrm>
        </p:spPr>
        <p:txBody>
          <a:bodyPr/>
          <a:lstStyle/>
          <a:p>
            <a:r>
              <a:rPr lang="en-US" dirty="0" smtClean="0"/>
              <a:t>Display a </a:t>
            </a:r>
            <a:r>
              <a:rPr lang="en-US" dirty="0" smtClean="0">
                <a:solidFill>
                  <a:srgbClr val="B23C00"/>
                </a:solidFill>
              </a:rPr>
              <a:t>consistent quantitative range </a:t>
            </a:r>
            <a:r>
              <a:rPr lang="en-US" dirty="0" smtClean="0"/>
              <a:t>that is useful for interpreting the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 descr="Screen Shot 2014-12-09 at 11.12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98" y="2514610"/>
            <a:ext cx="3060700" cy="1790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31927" y="4434829"/>
            <a:ext cx="121133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90-100%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3304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Sparklines: </a:t>
            </a:r>
            <a:r>
              <a:rPr lang="en-US" dirty="0" smtClean="0"/>
              <a:t>Consistent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133600"/>
          </a:xfrm>
        </p:spPr>
        <p:txBody>
          <a:bodyPr/>
          <a:lstStyle/>
          <a:p>
            <a:r>
              <a:rPr lang="en-US" dirty="0" smtClean="0"/>
              <a:t>Maintain a </a:t>
            </a:r>
            <a:r>
              <a:rPr lang="en-US" dirty="0" smtClean="0">
                <a:solidFill>
                  <a:srgbClr val="B23C00"/>
                </a:solidFill>
              </a:rPr>
              <a:t>consistent scale </a:t>
            </a:r>
            <a:r>
              <a:rPr lang="en-US" dirty="0" smtClean="0"/>
              <a:t>among </a:t>
            </a:r>
            <a:br>
              <a:rPr lang="en-US" dirty="0" smtClean="0"/>
            </a:br>
            <a:r>
              <a:rPr lang="en-US" dirty="0" smtClean="0"/>
              <a:t>a series of sparklines.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Begin with the lowest value of the entire series.</a:t>
            </a:r>
          </a:p>
          <a:p>
            <a:pPr lvl="1"/>
            <a:r>
              <a:rPr lang="en-US" dirty="0" smtClean="0"/>
              <a:t>End with the highest value of the entire series.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 descr="Screen Shot 2014-12-09 at 11.13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81" y="3429000"/>
            <a:ext cx="37846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1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Sparklines: </a:t>
            </a:r>
            <a:r>
              <a:rPr lang="en-US" dirty="0" smtClean="0"/>
              <a:t>Subrange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407917"/>
          </a:xfrm>
        </p:spPr>
        <p:txBody>
          <a:bodyPr/>
          <a:lstStyle/>
          <a:p>
            <a:r>
              <a:rPr lang="en-US" dirty="0" smtClean="0"/>
              <a:t>Display a series of sparklines in relation to a particular </a:t>
            </a:r>
            <a:r>
              <a:rPr lang="en-US" dirty="0" smtClean="0">
                <a:solidFill>
                  <a:srgbClr val="B23C00"/>
                </a:solidFill>
              </a:rPr>
              <a:t>subrange of values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For example: 1 standard deviation from the mean.</a:t>
            </a:r>
          </a:p>
          <a:p>
            <a:pPr lvl="1"/>
            <a:r>
              <a:rPr lang="en-US" dirty="0" smtClean="0"/>
              <a:t>Scale each sparkline individually </a:t>
            </a:r>
            <a:br>
              <a:rPr lang="en-US" dirty="0" smtClean="0"/>
            </a:br>
            <a:r>
              <a:rPr lang="en-US" dirty="0" smtClean="0"/>
              <a:t>from its lowest to highest value.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 descr="Screen Shot 2014-12-09 at 11.14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81" y="3804892"/>
            <a:ext cx="36830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97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Sparklines: </a:t>
            </a:r>
            <a:r>
              <a:rPr lang="en-US" dirty="0" smtClean="0"/>
              <a:t>Consistent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493527"/>
          </a:xfrm>
        </p:spPr>
        <p:txBody>
          <a:bodyPr/>
          <a:lstStyle/>
          <a:p>
            <a:r>
              <a:rPr lang="en-US" dirty="0" smtClean="0"/>
              <a:t>Maintain a </a:t>
            </a:r>
            <a:r>
              <a:rPr lang="en-US" dirty="0" smtClean="0">
                <a:solidFill>
                  <a:srgbClr val="B23C00"/>
                </a:solidFill>
              </a:rPr>
              <a:t>consistent spread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among a series of sparklines.</a:t>
            </a:r>
          </a:p>
          <a:p>
            <a:pPr lvl="1"/>
            <a:r>
              <a:rPr lang="en-US" dirty="0" smtClean="0"/>
              <a:t>Use the largest spread of the series.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 descr="Screen Shot 2014-12-09 at 11.15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81" y="2971805"/>
            <a:ext cx="37084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76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Sparklines: </a:t>
            </a:r>
            <a:r>
              <a:rPr lang="en-US" dirty="0" smtClean="0"/>
              <a:t>Logarithmic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42161"/>
          </a:xfrm>
        </p:spPr>
        <p:txBody>
          <a:bodyPr/>
          <a:lstStyle/>
          <a:p>
            <a:r>
              <a:rPr lang="en-US" dirty="0" smtClean="0"/>
              <a:t>Display sparklines </a:t>
            </a:r>
            <a:r>
              <a:rPr lang="en-US" dirty="0" smtClean="0">
                <a:solidFill>
                  <a:srgbClr val="B23C00"/>
                </a:solidFill>
              </a:rPr>
              <a:t>logarithmically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rather then linearly.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Display rates of change.</a:t>
            </a:r>
          </a:p>
          <a:p>
            <a:pPr lvl="1"/>
            <a:r>
              <a:rPr lang="en-US" dirty="0" smtClean="0"/>
              <a:t>Display degrees of variability.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Screen Shot 2014-12-09 at 11.15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81" y="3611878"/>
            <a:ext cx="37211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79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Sparklines: </a:t>
            </a:r>
            <a:r>
              <a:rPr lang="en-US" dirty="0" smtClean="0"/>
              <a:t>Magnitude of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44893"/>
          </a:xfrm>
        </p:spPr>
        <p:txBody>
          <a:bodyPr/>
          <a:lstStyle/>
          <a:p>
            <a:r>
              <a:rPr lang="en-US" dirty="0" smtClean="0"/>
              <a:t>Convey the </a:t>
            </a:r>
            <a:r>
              <a:rPr lang="en-US" dirty="0" smtClean="0">
                <a:solidFill>
                  <a:srgbClr val="B23C00"/>
                </a:solidFill>
              </a:rPr>
              <a:t>magnitude of change </a:t>
            </a:r>
            <a:r>
              <a:rPr lang="en-US" dirty="0" smtClean="0"/>
              <a:t>by labeling</a:t>
            </a:r>
            <a:br>
              <a:rPr lang="en-US" dirty="0" smtClean="0"/>
            </a:br>
            <a:r>
              <a:rPr lang="en-US" dirty="0" smtClean="0"/>
              <a:t>the highest and lowest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 descr="Screen Shot 2014-12-09 at 11.15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91" y="2606049"/>
            <a:ext cx="5499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12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Sparklines: </a:t>
            </a:r>
            <a:r>
              <a:rPr lang="en-US" dirty="0" smtClean="0"/>
              <a:t>Bandlines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047990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B23C00"/>
                </a:solidFill>
              </a:rPr>
              <a:t>bandlines</a:t>
            </a:r>
            <a:r>
              <a:rPr lang="en-US" dirty="0" smtClean="0"/>
              <a:t> to show the first quartile,</a:t>
            </a:r>
            <a:br>
              <a:rPr lang="en-US" dirty="0" smtClean="0"/>
            </a:br>
            <a:r>
              <a:rPr lang="en-US" dirty="0" smtClean="0"/>
              <a:t>the midspread, and the fourth quartile.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Show all four quartiles and the median.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828830" y="2331732"/>
            <a:ext cx="6044658" cy="1463024"/>
            <a:chOff x="1828830" y="2331732"/>
            <a:chExt cx="6044658" cy="1463024"/>
          </a:xfrm>
        </p:grpSpPr>
        <p:sp>
          <p:nvSpPr>
            <p:cNvPr id="5" name="Rectangle 4"/>
            <p:cNvSpPr/>
            <p:nvPr/>
          </p:nvSpPr>
          <p:spPr bwMode="auto">
            <a:xfrm>
              <a:off x="1828830" y="3429000"/>
              <a:ext cx="4114755" cy="3657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828830" y="2697488"/>
              <a:ext cx="4114755" cy="731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828830" y="2331732"/>
              <a:ext cx="4114755" cy="3657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5024" y="2331732"/>
              <a:ext cx="1074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Quartile 4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35024" y="3429000"/>
              <a:ext cx="1074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Quartile 1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35024" y="2752785"/>
              <a:ext cx="183846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Midspread</a:t>
              </a:r>
              <a:br>
                <a:rPr lang="en-US" dirty="0" smtClean="0"/>
              </a:br>
              <a:r>
                <a:rPr lang="en-US" dirty="0" smtClean="0"/>
                <a:t>(quartiles 2 and 3)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28830" y="4343390"/>
            <a:ext cx="5280426" cy="1463024"/>
            <a:chOff x="1828830" y="4343390"/>
            <a:chExt cx="5280426" cy="146302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828830" y="5440658"/>
              <a:ext cx="4114755" cy="3657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828830" y="4709146"/>
              <a:ext cx="4114755" cy="731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828830" y="4343390"/>
              <a:ext cx="4114755" cy="3657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35024" y="4343390"/>
              <a:ext cx="1074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Quartile 4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35024" y="5440658"/>
              <a:ext cx="1074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Quartile 1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3" idx="1"/>
              <a:endCxn id="13" idx="3"/>
            </p:cNvCxnSpPr>
            <p:nvPr/>
          </p:nvCxnSpPr>
          <p:spPr bwMode="auto">
            <a:xfrm>
              <a:off x="1828830" y="5074902"/>
              <a:ext cx="411475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0" name="TextBox 19"/>
            <p:cNvSpPr txBox="1"/>
            <p:nvPr/>
          </p:nvSpPr>
          <p:spPr>
            <a:xfrm>
              <a:off x="6035024" y="5074902"/>
              <a:ext cx="1074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Quartile 2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35024" y="4709146"/>
              <a:ext cx="1074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Quartile 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3389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 Report: Due Friday, May 22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purpose of your application?</a:t>
            </a:r>
          </a:p>
          <a:p>
            <a:r>
              <a:rPr lang="en-US" dirty="0" smtClean="0"/>
              <a:t>Who will use it and what are their goals?</a:t>
            </a:r>
          </a:p>
          <a:p>
            <a:r>
              <a:rPr lang="en-US" dirty="0" smtClean="0"/>
              <a:t>How did you fulfill the goals?</a:t>
            </a:r>
          </a:p>
          <a:p>
            <a:r>
              <a:rPr lang="en-US" dirty="0" smtClean="0"/>
              <a:t>What are your data sources?</a:t>
            </a:r>
          </a:p>
          <a:p>
            <a:r>
              <a:rPr lang="en-US" dirty="0"/>
              <a:t>What do your visualizations show?</a:t>
            </a:r>
          </a:p>
          <a:p>
            <a:r>
              <a:rPr lang="en-US" dirty="0" smtClean="0"/>
              <a:t>How did you create the visualizations?</a:t>
            </a:r>
          </a:p>
          <a:p>
            <a:r>
              <a:rPr lang="en-US" dirty="0" smtClean="0"/>
              <a:t>Screen shots.</a:t>
            </a:r>
          </a:p>
          <a:p>
            <a:r>
              <a:rPr lang="en-US" dirty="0" smtClean="0"/>
              <a:t>How to run your application?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8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Sparklines: </a:t>
            </a:r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76405"/>
          </a:xfrm>
        </p:spPr>
        <p:txBody>
          <a:bodyPr/>
          <a:lstStyle/>
          <a:p>
            <a:r>
              <a:rPr lang="en-US" dirty="0" smtClean="0"/>
              <a:t>Mark </a:t>
            </a:r>
            <a:r>
              <a:rPr lang="en-US" dirty="0" smtClean="0">
                <a:solidFill>
                  <a:srgbClr val="B23C00"/>
                </a:solidFill>
              </a:rPr>
              <a:t>outlier values </a:t>
            </a:r>
            <a:r>
              <a:rPr lang="en-US" dirty="0" smtClean="0"/>
              <a:t>on the sparkline.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Black dot: low end</a:t>
            </a:r>
          </a:p>
          <a:p>
            <a:pPr lvl="1"/>
            <a:r>
              <a:rPr lang="en-US" dirty="0" smtClean="0"/>
              <a:t>White dot: high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377464" y="3337561"/>
            <a:ext cx="4114755" cy="1463024"/>
            <a:chOff x="2377464" y="3337561"/>
            <a:chExt cx="4114755" cy="1463024"/>
          </a:xfrm>
        </p:grpSpPr>
        <p:grpSp>
          <p:nvGrpSpPr>
            <p:cNvPr id="15" name="Group 14"/>
            <p:cNvGrpSpPr/>
            <p:nvPr/>
          </p:nvGrpSpPr>
          <p:grpSpPr>
            <a:xfrm>
              <a:off x="2377464" y="3337561"/>
              <a:ext cx="4114755" cy="1463024"/>
              <a:chOff x="2377464" y="3337561"/>
              <a:chExt cx="4114755" cy="1463024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2377464" y="4434829"/>
                <a:ext cx="4114755" cy="3657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2377464" y="3703317"/>
                <a:ext cx="4114755" cy="7315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2377464" y="3337561"/>
                <a:ext cx="4114755" cy="3657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12" name="Straight Connector 11"/>
              <p:cNvCxnSpPr>
                <a:stCxn id="8" idx="1"/>
                <a:endCxn id="8" idx="3"/>
              </p:cNvCxnSpPr>
              <p:nvPr/>
            </p:nvCxnSpPr>
            <p:spPr bwMode="auto">
              <a:xfrm>
                <a:off x="2377464" y="4069073"/>
                <a:ext cx="4114755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7" name="Straight Connector 16"/>
            <p:cNvCxnSpPr/>
            <p:nvPr/>
          </p:nvCxnSpPr>
          <p:spPr bwMode="auto">
            <a:xfrm flipV="1">
              <a:off x="2501900" y="3886195"/>
              <a:ext cx="2161539" cy="68580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4663439" y="3886195"/>
              <a:ext cx="365756" cy="2743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5029195" y="3520439"/>
              <a:ext cx="640073" cy="6400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5669268" y="3520439"/>
              <a:ext cx="731512" cy="7315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4" name="Oval 23"/>
            <p:cNvSpPr/>
            <p:nvPr/>
          </p:nvSpPr>
          <p:spPr bwMode="auto">
            <a:xfrm>
              <a:off x="2468903" y="4535157"/>
              <a:ext cx="91439" cy="9143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5628629" y="3456939"/>
              <a:ext cx="91439" cy="91439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099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Sparklines: Degrees of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402088"/>
          </a:xfrm>
        </p:spPr>
        <p:txBody>
          <a:bodyPr/>
          <a:lstStyle/>
          <a:p>
            <a:r>
              <a:rPr lang="en-US" dirty="0" smtClean="0"/>
              <a:t>Example: The sparklines on the left below </a:t>
            </a:r>
            <a:br>
              <a:rPr lang="en-US" dirty="0" smtClean="0"/>
            </a:br>
            <a:r>
              <a:rPr lang="en-US" dirty="0" smtClean="0"/>
              <a:t>show </a:t>
            </a:r>
            <a:r>
              <a:rPr lang="en-US" dirty="0" smtClean="0">
                <a:solidFill>
                  <a:srgbClr val="B23C00"/>
                </a:solidFill>
              </a:rPr>
              <a:t>actual values</a:t>
            </a:r>
            <a:r>
              <a:rPr lang="en-US" dirty="0" smtClean="0"/>
              <a:t>, and the sparklines </a:t>
            </a:r>
            <a:br>
              <a:rPr lang="en-US" dirty="0" smtClean="0"/>
            </a:br>
            <a:r>
              <a:rPr lang="en-US" dirty="0" smtClean="0"/>
              <a:t>on the right show </a:t>
            </a:r>
            <a:r>
              <a:rPr lang="en-US" dirty="0" smtClean="0">
                <a:solidFill>
                  <a:srgbClr val="B23C00"/>
                </a:solidFill>
              </a:rPr>
              <a:t>degrees of change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 descr="Screen Shot 2014-12-09 at 11.32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708" y="2971805"/>
            <a:ext cx="50927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Display a Data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230868"/>
          </a:xfrm>
        </p:spPr>
        <p:txBody>
          <a:bodyPr/>
          <a:lstStyle/>
          <a:p>
            <a:r>
              <a:rPr lang="en-US" dirty="0" smtClean="0"/>
              <a:t>Consider a single simple display:</a:t>
            </a:r>
          </a:p>
          <a:p>
            <a:endParaRPr lang="en-US" dirty="0" smtClean="0"/>
          </a:p>
          <a:p>
            <a:r>
              <a:rPr lang="en-US" dirty="0" smtClean="0"/>
              <a:t>We can add more information:</a:t>
            </a:r>
          </a:p>
          <a:p>
            <a:endParaRPr lang="en-US" dirty="0"/>
          </a:p>
          <a:p>
            <a:pPr lvl="1"/>
            <a:r>
              <a:rPr lang="en-US" dirty="0" smtClean="0"/>
              <a:t>We need to pay attention to this value!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Show the reason to pay attention: the target.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91527" y="1901739"/>
            <a:ext cx="294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YTD Expenses    $487,321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3091527" y="2880366"/>
            <a:ext cx="294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YTD Expenses    </a:t>
            </a:r>
            <a:r>
              <a:rPr lang="en-US" sz="1800" dirty="0" smtClean="0">
                <a:solidFill>
                  <a:srgbClr val="008000"/>
                </a:solidFill>
              </a:rPr>
              <a:t>$487,321</a:t>
            </a:r>
            <a:endParaRPr lang="en-US" sz="1800" dirty="0">
              <a:solidFill>
                <a:srgbClr val="008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297479"/>
              </p:ext>
            </p:extLst>
          </p:nvPr>
        </p:nvGraphicFramePr>
        <p:xfrm>
          <a:off x="2409415" y="4709146"/>
          <a:ext cx="4206194" cy="786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7341"/>
                <a:gridCol w="1188707"/>
                <a:gridCol w="1280146"/>
              </a:tblGrid>
              <a:tr h="393090"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09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YTD Expenses 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$487,321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$450,000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175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Display a Data </a:t>
            </a:r>
            <a:r>
              <a:rPr lang="en-US" dirty="0" smtClean="0"/>
              <a:t>Value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Show more information: the variance.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264407"/>
              </p:ext>
            </p:extLst>
          </p:nvPr>
        </p:nvGraphicFramePr>
        <p:xfrm>
          <a:off x="1737391" y="2057415"/>
          <a:ext cx="5362952" cy="786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5392"/>
                <a:gridCol w="1280146"/>
                <a:gridCol w="1188707"/>
                <a:gridCol w="1188707"/>
              </a:tblGrid>
              <a:tr h="393090"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Variance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09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YTD Expenses 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$487,321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$450,000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+$37,321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94431"/>
              </p:ext>
            </p:extLst>
          </p:nvPr>
        </p:nvGraphicFramePr>
        <p:xfrm>
          <a:off x="1737391" y="3246122"/>
          <a:ext cx="5577779" cy="786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5392"/>
                <a:gridCol w="1280146"/>
                <a:gridCol w="1188707"/>
                <a:gridCol w="1403534"/>
              </a:tblGrid>
              <a:tr h="393090"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Variance %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09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YTD Expenses 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$487,321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$450,000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+8%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19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vs.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Tables are good for </a:t>
            </a:r>
            <a:r>
              <a:rPr lang="en-US" dirty="0" smtClean="0">
                <a:solidFill>
                  <a:srgbClr val="B23C00"/>
                </a:solidFill>
              </a:rPr>
              <a:t>looking up information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4" descr="Screen Shot 2014-12-07 at 8.56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94" y="1902431"/>
            <a:ext cx="8458200" cy="4178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5024" y="6263609"/>
            <a:ext cx="205812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Information Dashboard Design, 2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Stephen Few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Analytics Press, 2013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44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vs. </a:t>
            </a:r>
            <a:r>
              <a:rPr lang="en-US" dirty="0" smtClean="0"/>
              <a:t>Graph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44893"/>
          </a:xfrm>
        </p:spPr>
        <p:txBody>
          <a:bodyPr/>
          <a:lstStyle/>
          <a:p>
            <a:r>
              <a:rPr lang="en-US" dirty="0" smtClean="0"/>
              <a:t>Graphs are good for revealing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solidFill>
                  <a:srgbClr val="B23C00"/>
                </a:solidFill>
              </a:rPr>
              <a:t>shape of the data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 descr="Screen Shot 2014-12-07 at 8.57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69" y="2697488"/>
            <a:ext cx="5245100" cy="242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5024" y="6263609"/>
            <a:ext cx="205812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Information Dashboard Design, 2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Stephen Few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Analytics Press, 2013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089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556" cy="944893"/>
          </a:xfrm>
        </p:spPr>
        <p:txBody>
          <a:bodyPr/>
          <a:lstStyle/>
          <a:p>
            <a:r>
              <a:rPr lang="en-US" dirty="0" smtClean="0"/>
              <a:t>Beware the fancy table format </a:t>
            </a:r>
            <a:br>
              <a:rPr lang="en-US" dirty="0" smtClean="0"/>
            </a:br>
            <a:r>
              <a:rPr lang="en-US" dirty="0" smtClean="0"/>
              <a:t>that obscures information!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Picture 4" descr="Screen Shot 2014-12-07 at 8.58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548" y="2240293"/>
            <a:ext cx="5651500" cy="4102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5024" y="6263609"/>
            <a:ext cx="205812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Information Dashboard Design, 2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Stephen Few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Analytics Press, 2013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60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 smtClean="0"/>
              <a:t>Format,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A simpler format can be easier to read: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4" descr="Screen Shot 2014-12-07 at 8.58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" y="1874537"/>
            <a:ext cx="8521700" cy="414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5024" y="6263609"/>
            <a:ext cx="205812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Information Dashboard Design, 2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Stephen Few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Analytics Press, 2013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25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12-07 at 9.00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13" y="2240293"/>
            <a:ext cx="5778500" cy="405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Gauges and 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44893"/>
          </a:xfrm>
        </p:spPr>
        <p:txBody>
          <a:bodyPr/>
          <a:lstStyle/>
          <a:p>
            <a:r>
              <a:rPr lang="en-US" dirty="0" smtClean="0"/>
              <a:t>Beware of fancy gauges and meters </a:t>
            </a:r>
            <a:br>
              <a:rPr lang="en-US" dirty="0" smtClean="0"/>
            </a:br>
            <a:r>
              <a:rPr lang="en-US" dirty="0" smtClean="0"/>
              <a:t>provided by dashboard creation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9268" y="5440658"/>
            <a:ext cx="3161643" cy="830997"/>
          </a:xfrm>
          <a:prstGeom prst="rect">
            <a:avLst/>
          </a:prstGeom>
          <a:solidFill>
            <a:srgbClr val="FFFFC2"/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E</a:t>
            </a:r>
            <a:r>
              <a:rPr lang="en-US" dirty="0" smtClean="0"/>
              <a:t>xamples of poor quality gauges</a:t>
            </a:r>
          </a:p>
          <a:p>
            <a:pPr marL="0" lvl="1"/>
            <a:r>
              <a:rPr lang="en-US" dirty="0" smtClean="0"/>
              <a:t>from </a:t>
            </a:r>
            <a:r>
              <a:rPr lang="en-US" dirty="0"/>
              <a:t>Microsoft Visual Studio </a:t>
            </a:r>
            <a:endParaRPr lang="en-US" dirty="0" smtClean="0"/>
          </a:p>
          <a:p>
            <a:pPr marL="0" lvl="1"/>
            <a:r>
              <a:rPr lang="en-US" dirty="0" smtClean="0"/>
              <a:t>that </a:t>
            </a:r>
            <a:r>
              <a:rPr lang="en-US" dirty="0"/>
              <a:t>are hard to read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35024" y="6263609"/>
            <a:ext cx="205812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Information Dashboard Design, 2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Stephen Few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Analytics Press, 2013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4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Gauges and </a:t>
            </a:r>
            <a:r>
              <a:rPr lang="en-US" dirty="0" smtClean="0"/>
              <a:t>Meters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More fancy dashboard gauges to avoid.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4" descr="Screen Shot 2014-12-07 at 9.03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25" y="1838504"/>
            <a:ext cx="4737100" cy="444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5024" y="6263609"/>
            <a:ext cx="205812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Information Dashboard Design, 2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Stephen Few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Analytics Press, 2013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1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A4F-FC2D-6B4C-AAC9-BFD5EDF3D19F}" type="slidenum">
              <a:rPr lang="en-US"/>
              <a:pPr/>
              <a:t>4</a:t>
            </a:fld>
            <a:endParaRPr lang="en-US"/>
          </a:p>
        </p:txBody>
      </p:sp>
      <p:sp>
        <p:nvSpPr>
          <p:cNvPr id="124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Postmortem Reports</a:t>
            </a:r>
          </a:p>
        </p:txBody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Due </a:t>
            </a:r>
            <a:r>
              <a:rPr lang="en-US" dirty="0" smtClean="0"/>
              <a:t>Friday, </a:t>
            </a:r>
            <a:r>
              <a:rPr lang="en-US" dirty="0"/>
              <a:t>May </a:t>
            </a:r>
            <a:r>
              <a:rPr lang="en-US" dirty="0" smtClean="0"/>
              <a:t>22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 few paragraphs.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Word document or just an email message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folHlink"/>
                </a:solidFill>
              </a:rPr>
              <a:t>Individual and private.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What did you learn in this class?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What were your accomplishments </a:t>
            </a:r>
            <a:br>
              <a:rPr lang="en-US" dirty="0"/>
            </a:br>
            <a:r>
              <a:rPr lang="en-US" dirty="0"/>
              <a:t>on your project team?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well did each of your teammates do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56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48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48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82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Design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4896461"/>
          </a:xfrm>
        </p:spPr>
        <p:txBody>
          <a:bodyPr/>
          <a:lstStyle/>
          <a:p>
            <a:r>
              <a:rPr lang="en-US" dirty="0" smtClean="0"/>
              <a:t>Organize information to support </a:t>
            </a:r>
            <a:br>
              <a:rPr lang="en-US" dirty="0" smtClean="0"/>
            </a:br>
            <a:r>
              <a:rPr lang="en-US" dirty="0" smtClean="0"/>
              <a:t>its meaning and use.</a:t>
            </a:r>
          </a:p>
          <a:p>
            <a:r>
              <a:rPr lang="en-US" dirty="0" smtClean="0"/>
              <a:t>Maintain consistency to enable quick </a:t>
            </a:r>
            <a:br>
              <a:rPr lang="en-US" dirty="0" smtClean="0"/>
            </a:br>
            <a:r>
              <a:rPr lang="en-US" dirty="0" smtClean="0"/>
              <a:t>and accurate interpretation.</a:t>
            </a:r>
          </a:p>
          <a:p>
            <a:r>
              <a:rPr lang="en-US" dirty="0" smtClean="0"/>
              <a:t>Put supplementary information within reach.</a:t>
            </a:r>
          </a:p>
          <a:p>
            <a:r>
              <a:rPr lang="en-US" dirty="0" smtClean="0"/>
              <a:t>Make the experience aesthetically pleasing.</a:t>
            </a:r>
          </a:p>
          <a:p>
            <a:r>
              <a:rPr lang="en-US" dirty="0" smtClean="0"/>
              <a:t>Expose lower-level conditions.</a:t>
            </a:r>
          </a:p>
          <a:p>
            <a:r>
              <a:rPr lang="en-US" dirty="0" smtClean="0"/>
              <a:t>Prevent excessive alerts.</a:t>
            </a:r>
          </a:p>
          <a:p>
            <a:r>
              <a:rPr lang="en-US" dirty="0" smtClean="0"/>
              <a:t>Keep viewers in the loop.</a:t>
            </a:r>
          </a:p>
          <a:p>
            <a:r>
              <a:rPr lang="en-US" dirty="0" smtClean="0"/>
              <a:t>Accommodate real-time monitoring.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6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 groups according to </a:t>
            </a:r>
            <a:br>
              <a:rPr lang="en-US" dirty="0" smtClean="0"/>
            </a:br>
            <a:r>
              <a:rPr lang="en-US" dirty="0" smtClean="0"/>
              <a:t>activities, entities, and use.</a:t>
            </a:r>
          </a:p>
          <a:p>
            <a:r>
              <a:rPr lang="en-US" dirty="0" smtClean="0"/>
              <a:t>Co-locate items that belong to the same group.</a:t>
            </a:r>
          </a:p>
          <a:p>
            <a:r>
              <a:rPr lang="en-US" dirty="0" smtClean="0"/>
              <a:t>Delineate groups using the least-visible means.</a:t>
            </a:r>
          </a:p>
          <a:p>
            <a:r>
              <a:rPr lang="en-US" dirty="0" smtClean="0"/>
              <a:t>Support meaningful comparisons.</a:t>
            </a:r>
          </a:p>
          <a:p>
            <a:r>
              <a:rPr lang="en-US" dirty="0" smtClean="0"/>
              <a:t>Discourage meaningless comparisons.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6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Delineate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76405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Left four tables: white space alone</a:t>
            </a:r>
          </a:p>
          <a:p>
            <a:pPr lvl="1"/>
            <a:r>
              <a:rPr lang="en-US" dirty="0" smtClean="0"/>
              <a:t>Right four tables: light gray borders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74367" y="3025109"/>
            <a:ext cx="8636000" cy="3238500"/>
            <a:chOff x="274367" y="3025109"/>
            <a:chExt cx="8636000" cy="3238500"/>
          </a:xfrm>
        </p:grpSpPr>
        <p:pic>
          <p:nvPicPr>
            <p:cNvPr id="5" name="Picture 4" descr="Screen Shot 2014-12-09 at 11.36.01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67" y="3025109"/>
              <a:ext cx="8636000" cy="32385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4793818" y="3154683"/>
              <a:ext cx="3984375" cy="3017487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8" name="Straight Connector 7"/>
            <p:cNvCxnSpPr>
              <a:stCxn id="6" idx="0"/>
              <a:endCxn id="6" idx="2"/>
            </p:cNvCxnSpPr>
            <p:nvPr/>
          </p:nvCxnSpPr>
          <p:spPr bwMode="auto">
            <a:xfrm>
              <a:off x="6786006" y="3154683"/>
              <a:ext cx="0" cy="30174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4793818" y="4688660"/>
              <a:ext cx="3994851" cy="466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49894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Meaningful Comparisons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Display different measures in the same graph: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Screen Shot 2014-12-09 at 11.39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708" y="2057415"/>
            <a:ext cx="50546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49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Meaningful </a:t>
            </a:r>
            <a:r>
              <a:rPr lang="en-US" dirty="0" smtClean="0"/>
              <a:t>Comparisons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Two quantitative scales: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Screen Shot 2014-12-09 at 11.39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708" y="2057415"/>
            <a:ext cx="5003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67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41607</TotalTime>
  <Words>869</Words>
  <Application>Microsoft Macintosh PowerPoint</Application>
  <PresentationFormat>On-screen Show (4:3)</PresentationFormat>
  <Paragraphs>274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Quadrant</vt:lpstr>
      <vt:lpstr>CS 235: User Interface Design May 12 Class Meeting</vt:lpstr>
      <vt:lpstr>Final Project Presentations</vt:lpstr>
      <vt:lpstr>Final Project Report: Due Friday, May 22</vt:lpstr>
      <vt:lpstr>Postmortem Reports</vt:lpstr>
      <vt:lpstr>Dashboard Design Practices</vt:lpstr>
      <vt:lpstr>Organize Information</vt:lpstr>
      <vt:lpstr>Delineate groups</vt:lpstr>
      <vt:lpstr>Support Meaningful Comparisons</vt:lpstr>
      <vt:lpstr>Support Meaningful Comparisons, cont’d</vt:lpstr>
      <vt:lpstr>Support Meaningful Comparisons, cont’d</vt:lpstr>
      <vt:lpstr>Discourage Meaningless Comparisons</vt:lpstr>
      <vt:lpstr>Expose Lower-Level Conditions</vt:lpstr>
      <vt:lpstr>Bullet Graphs</vt:lpstr>
      <vt:lpstr>Bullet Graphs are Space Efficient</vt:lpstr>
      <vt:lpstr>Multiple Bullet Graphs in a Series</vt:lpstr>
      <vt:lpstr>Bullet Graphs: Alternatives to Bars</vt:lpstr>
      <vt:lpstr>Sparklines</vt:lpstr>
      <vt:lpstr>Sparklines: Compact Display</vt:lpstr>
      <vt:lpstr>Sparklines: Enhanced</vt:lpstr>
      <vt:lpstr>Sparklines: Scaling</vt:lpstr>
      <vt:lpstr>Sparklines: What to Display</vt:lpstr>
      <vt:lpstr>Sparklines: Fill the Plot area</vt:lpstr>
      <vt:lpstr>Sparklines: Useful Quantitative Range</vt:lpstr>
      <vt:lpstr>Sparklines: Consistent Scale</vt:lpstr>
      <vt:lpstr>Sparklines: Subrange of Values</vt:lpstr>
      <vt:lpstr>Sparklines: Consistent Spread</vt:lpstr>
      <vt:lpstr>Sparklines: Logarithmic Scale</vt:lpstr>
      <vt:lpstr>Sparklines: Magnitude of Change</vt:lpstr>
      <vt:lpstr>Sparklines: Bandlines</vt:lpstr>
      <vt:lpstr>Sparklines: Outliers</vt:lpstr>
      <vt:lpstr>Sparklines: Degrees of Change</vt:lpstr>
      <vt:lpstr>How to Display a Data Value</vt:lpstr>
      <vt:lpstr>How to Display a Data Value, cont’d</vt:lpstr>
      <vt:lpstr>Table vs. Graph</vt:lpstr>
      <vt:lpstr>Table vs. Graph, cont’d</vt:lpstr>
      <vt:lpstr>Table Format</vt:lpstr>
      <vt:lpstr>Table Format, cont’d</vt:lpstr>
      <vt:lpstr>Fancy Gauges and Meters</vt:lpstr>
      <vt:lpstr>Fancy Gauges and Meters, cont’d</vt:lpstr>
    </vt:vector>
  </TitlesOfParts>
  <Manager/>
  <Company>San Jose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235: User Interface Design</dc:title>
  <dc:subject/>
  <dc:creator>Ronald Mak</dc:creator>
  <cp:keywords/>
  <dc:description/>
  <cp:lastModifiedBy>Ronald Mak</cp:lastModifiedBy>
  <cp:revision>649</cp:revision>
  <dcterms:created xsi:type="dcterms:W3CDTF">2008-01-12T03:52:55Z</dcterms:created>
  <dcterms:modified xsi:type="dcterms:W3CDTF">2015-05-12T07:00:53Z</dcterms:modified>
  <cp:category/>
</cp:coreProperties>
</file>