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5" r:id="rId3"/>
    <p:sldId id="296" r:id="rId4"/>
    <p:sldId id="297" r:id="rId5"/>
    <p:sldId id="259" r:id="rId6"/>
    <p:sldId id="260" r:id="rId7"/>
    <p:sldId id="277" r:id="rId8"/>
    <p:sldId id="278" r:id="rId9"/>
    <p:sldId id="279" r:id="rId10"/>
    <p:sldId id="262" r:id="rId11"/>
    <p:sldId id="280" r:id="rId12"/>
    <p:sldId id="264" r:id="rId13"/>
    <p:sldId id="281" r:id="rId14"/>
    <p:sldId id="263" r:id="rId15"/>
    <p:sldId id="282" r:id="rId16"/>
    <p:sldId id="265" r:id="rId17"/>
    <p:sldId id="283" r:id="rId18"/>
    <p:sldId id="284" r:id="rId19"/>
    <p:sldId id="286" r:id="rId20"/>
    <p:sldId id="285" r:id="rId21"/>
    <p:sldId id="266" r:id="rId22"/>
    <p:sldId id="267" r:id="rId23"/>
    <p:sldId id="288" r:id="rId24"/>
    <p:sldId id="287" r:id="rId25"/>
    <p:sldId id="268" r:id="rId26"/>
    <p:sldId id="269" r:id="rId27"/>
    <p:sldId id="289" r:id="rId28"/>
    <p:sldId id="290" r:id="rId29"/>
    <p:sldId id="270" r:id="rId30"/>
    <p:sldId id="291" r:id="rId31"/>
    <p:sldId id="292" r:id="rId32"/>
    <p:sldId id="293" r:id="rId33"/>
    <p:sldId id="29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3C00"/>
    <a:srgbClr val="FFF1E4"/>
    <a:srgbClr val="FFE5CB"/>
    <a:srgbClr val="66CCFF"/>
    <a:srgbClr val="A40000"/>
    <a:srgbClr val="0033CC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02" autoAdjust="0"/>
    <p:restoredTop sz="98450" autoAdjust="0"/>
  </p:normalViewPr>
  <p:slideViewPr>
    <p:cSldViewPr>
      <p:cViewPr varScale="1">
        <p:scale>
          <a:sx n="136" d="100"/>
          <a:sy n="136" d="100"/>
        </p:scale>
        <p:origin x="-784" y="-112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34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638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February 19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9Il_D3Xt9W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GQmdoK_ZfY&amp;index=2&amp;list=PLB228A1652CD4937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235: User Interface Design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February 19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by Experience: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What is the meaning?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91854" y="2057415"/>
            <a:ext cx="257925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Polish silverware.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76609" y="2057415"/>
            <a:ext cx="201524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Fold napkins.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852146" y="2057415"/>
            <a:ext cx="202065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Wash dishes.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91854" y="2693018"/>
            <a:ext cx="257925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Polish silverware.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14440" y="2693018"/>
            <a:ext cx="237441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French napkins.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852146" y="2693018"/>
            <a:ext cx="235713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German dishes.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535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by Experience: </a:t>
            </a:r>
            <a:r>
              <a:rPr lang="en-US" dirty="0" smtClean="0"/>
              <a:t>Context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1.6_Mueller_Lyer_Illus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97" y="1221739"/>
            <a:ext cx="4216400" cy="2298700"/>
          </a:xfrm>
          <a:prstGeom prst="rect">
            <a:avLst/>
          </a:prstGeom>
        </p:spPr>
      </p:pic>
      <p:pic>
        <p:nvPicPr>
          <p:cNvPr id="6" name="Picture 5" descr="1.7a_BulgingLin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27" y="3520439"/>
            <a:ext cx="2651781" cy="2659557"/>
          </a:xfrm>
          <a:prstGeom prst="rect">
            <a:avLst/>
          </a:prstGeom>
        </p:spPr>
      </p:pic>
      <p:pic>
        <p:nvPicPr>
          <p:cNvPr id="7" name="Picture 6" descr="1.7b_DistortedLin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75" y="3520439"/>
            <a:ext cx="2586619" cy="2560292"/>
          </a:xfrm>
          <a:prstGeom prst="rect">
            <a:avLst/>
          </a:prstGeom>
        </p:spPr>
      </p:pic>
      <p:pic>
        <p:nvPicPr>
          <p:cNvPr id="8" name="Picture 7" descr="1.7c_ZolnerIllusi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45" y="3520439"/>
            <a:ext cx="3043366" cy="25602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8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Biased by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goals influence where we look.</a:t>
            </a:r>
          </a:p>
          <a:p>
            <a:r>
              <a:rPr lang="en-US" dirty="0" smtClean="0"/>
              <a:t>Our goals sensitize us to what we see.</a:t>
            </a:r>
          </a:p>
          <a:p>
            <a:pPr lvl="4"/>
            <a:endParaRPr lang="en-US" dirty="0"/>
          </a:p>
          <a:p>
            <a:r>
              <a:rPr lang="en-US" dirty="0" smtClean="0"/>
              <a:t>You’re on the home page of the </a:t>
            </a:r>
            <a:br>
              <a:rPr lang="en-US" dirty="0" smtClean="0"/>
            </a:br>
            <a:r>
              <a:rPr lang="en-US" dirty="0" smtClean="0"/>
              <a:t>University of Canterbury.</a:t>
            </a:r>
          </a:p>
          <a:p>
            <a:r>
              <a:rPr lang="en-US" dirty="0" smtClean="0"/>
              <a:t>You want information about </a:t>
            </a:r>
            <a:r>
              <a:rPr lang="en-US" dirty="0" smtClean="0">
                <a:solidFill>
                  <a:srgbClr val="B23C00"/>
                </a:solidFill>
              </a:rPr>
              <a:t>financial support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B23C00"/>
                </a:solidFill>
              </a:rPr>
              <a:t>postgraduate students </a:t>
            </a:r>
            <a:r>
              <a:rPr lang="en-US" dirty="0" smtClean="0"/>
              <a:t>in the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computer science department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How would you find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8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Biased by </a:t>
            </a:r>
            <a:r>
              <a:rPr lang="en-US" dirty="0" smtClean="0"/>
              <a:t>Goals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1.9_UC_Home-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5" y="1234464"/>
            <a:ext cx="7040803" cy="490537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6217902" y="5349218"/>
            <a:ext cx="1280146" cy="1005829"/>
          </a:xfrm>
          <a:prstGeom prst="ellipse">
            <a:avLst/>
          </a:prstGeom>
          <a:noFill/>
          <a:ln w="38100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780" y="4857670"/>
            <a:ext cx="242298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23C00"/>
                </a:solidFill>
              </a:rPr>
              <a:t>Did you notice this?</a:t>
            </a:r>
            <a:endParaRPr lang="en-US" sz="2000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4378" y="6080731"/>
            <a:ext cx="160813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</a:t>
            </a:r>
          </a:p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6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and 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biased perception into account!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Avoid ambiguity.</a:t>
            </a:r>
          </a:p>
          <a:p>
            <a:pPr lvl="1"/>
            <a:r>
              <a:rPr lang="en-US" dirty="0" smtClean="0"/>
              <a:t>Make sure all users interpret your design in the same way.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Be consistent.</a:t>
            </a:r>
          </a:p>
          <a:p>
            <a:pPr lvl="1"/>
            <a:r>
              <a:rPr lang="en-US" dirty="0" smtClean="0"/>
              <a:t>Place controls in consistent locations.</a:t>
            </a:r>
          </a:p>
          <a:p>
            <a:pPr lvl="1"/>
            <a:r>
              <a:rPr lang="en-US" dirty="0" smtClean="0"/>
              <a:t>Use consistent shapes, colors, fonts, etc.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Understand goals.</a:t>
            </a:r>
          </a:p>
          <a:p>
            <a:pPr lvl="1"/>
            <a:r>
              <a:rPr lang="en-US" dirty="0" smtClean="0"/>
              <a:t>Different users may have different goals.</a:t>
            </a:r>
          </a:p>
          <a:p>
            <a:pPr lvl="1"/>
            <a:r>
              <a:rPr lang="en-US" dirty="0" smtClean="0"/>
              <a:t>Ensure your UI clearly directs users to the right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1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123" y="1600220"/>
            <a:ext cx="7918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https://www.youtube.com/watch?v=</a:t>
            </a:r>
            <a:r>
              <a:rPr lang="en-US" sz="2800" dirty="0" smtClean="0">
                <a:hlinkClick r:id="rId2"/>
              </a:rPr>
              <a:t>9Il_D3Xt9W0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376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 smtClean="0"/>
              <a:t>Perceptions enter through our visual, auditory, olfactory, gustatory, and tactile sensory systems.</a:t>
            </a:r>
          </a:p>
          <a:p>
            <a:pPr lvl="5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Long-term memory </a:t>
            </a:r>
            <a:r>
              <a:rPr lang="en-US" dirty="0" smtClean="0"/>
              <a:t>is recorded in our brains </a:t>
            </a:r>
            <a:br>
              <a:rPr lang="en-US" dirty="0" smtClean="0"/>
            </a:br>
            <a:r>
              <a:rPr lang="en-US" dirty="0" smtClean="0"/>
              <a:t>by changes in the neurons that are </a:t>
            </a:r>
            <a:br>
              <a:rPr lang="en-US" dirty="0" smtClean="0"/>
            </a:br>
            <a:r>
              <a:rPr lang="en-US" dirty="0" smtClean="0"/>
              <a:t>involved in a </a:t>
            </a:r>
            <a:r>
              <a:rPr lang="en-US" dirty="0" smtClean="0">
                <a:solidFill>
                  <a:srgbClr val="B23C00"/>
                </a:solidFill>
              </a:rPr>
              <a:t>neural activity pattern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</a:t>
            </a:r>
            <a:r>
              <a:rPr lang="en-US" dirty="0" smtClean="0"/>
              <a:t>Memory: Recognition vs.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Recognition</a:t>
            </a:r>
          </a:p>
          <a:p>
            <a:pPr lvl="6"/>
            <a:endParaRPr lang="en-US" dirty="0" smtClean="0">
              <a:solidFill>
                <a:srgbClr val="B23C00"/>
              </a:solidFill>
            </a:endParaRPr>
          </a:p>
          <a:p>
            <a:pPr lvl="1"/>
            <a:r>
              <a:rPr lang="en-US" dirty="0" smtClean="0"/>
              <a:t>New </a:t>
            </a:r>
            <a:r>
              <a:rPr lang="en-US" dirty="0"/>
              <a:t>perceptions similar to previous ones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reactivate </a:t>
            </a:r>
            <a:r>
              <a:rPr lang="en-US" dirty="0"/>
              <a:t>the same pattern of neurons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Recall</a:t>
            </a:r>
          </a:p>
          <a:p>
            <a:pPr lvl="6"/>
            <a:endParaRPr lang="en-US" dirty="0" smtClean="0">
              <a:solidFill>
                <a:srgbClr val="B23C00"/>
              </a:solidFill>
            </a:endParaRPr>
          </a:p>
          <a:p>
            <a:pPr lvl="1"/>
            <a:r>
              <a:rPr lang="en-US" dirty="0" smtClean="0"/>
              <a:t>Other </a:t>
            </a:r>
            <a:r>
              <a:rPr lang="en-US" dirty="0"/>
              <a:t>brain activity causes a pattern of neurons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reactivate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</a:t>
            </a:r>
            <a:r>
              <a:rPr lang="en-US" dirty="0"/>
              <a:t>Term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combination of phenomena involving: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perception</a:t>
            </a:r>
          </a:p>
          <a:p>
            <a:pPr lvl="1"/>
            <a:r>
              <a:rPr lang="en-US" dirty="0" smtClean="0"/>
              <a:t>attention</a:t>
            </a:r>
          </a:p>
          <a:p>
            <a:pPr lvl="1"/>
            <a:r>
              <a:rPr lang="en-US" dirty="0" smtClean="0"/>
              <a:t>retrieval from long-term memory</a:t>
            </a:r>
          </a:p>
          <a:p>
            <a:pPr lvl="5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Working memory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The main component of short-term memory.</a:t>
            </a:r>
          </a:p>
          <a:p>
            <a:pPr lvl="1"/>
            <a:r>
              <a:rPr lang="en-US" dirty="0" smtClean="0"/>
              <a:t>The tiny subset of all available information </a:t>
            </a:r>
            <a:br>
              <a:rPr lang="en-US" dirty="0" smtClean="0"/>
            </a:br>
            <a:r>
              <a:rPr lang="en-US" dirty="0" smtClean="0"/>
              <a:t>from our perceptual systems and our long-term memory that we are aware of </a:t>
            </a:r>
            <a:r>
              <a:rPr lang="en-US" dirty="0" smtClean="0">
                <a:solidFill>
                  <a:srgbClr val="B23C00"/>
                </a:solidFill>
              </a:rPr>
              <a:t>right now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1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Memory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</a:t>
            </a:r>
            <a:r>
              <a:rPr lang="en-US" dirty="0"/>
              <a:t>-term memory is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dark </a:t>
            </a:r>
            <a:r>
              <a:rPr lang="en-US" dirty="0">
                <a:solidFill>
                  <a:srgbClr val="B23C00"/>
                </a:solidFill>
              </a:rPr>
              <a:t>warehouse </a:t>
            </a:r>
            <a:r>
              <a:rPr lang="en-US" dirty="0" smtClean="0"/>
              <a:t>full </a:t>
            </a:r>
            <a:r>
              <a:rPr lang="en-US" dirty="0"/>
              <a:t>of stuff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Doors and windows represent </a:t>
            </a:r>
            <a:br>
              <a:rPr lang="en-US" dirty="0" smtClean="0"/>
            </a:br>
            <a:r>
              <a:rPr lang="en-US" dirty="0" smtClean="0"/>
              <a:t>our </a:t>
            </a:r>
            <a:r>
              <a:rPr lang="en-US" dirty="0" smtClean="0">
                <a:solidFill>
                  <a:srgbClr val="B23C00"/>
                </a:solidFill>
              </a:rPr>
              <a:t>perceptual senses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Working memory consists of whatever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lit up </a:t>
            </a:r>
            <a:r>
              <a:rPr lang="en-US" dirty="0" smtClean="0"/>
              <a:t>by </a:t>
            </a:r>
            <a:r>
              <a:rPr lang="en-US" dirty="0"/>
              <a:t>a few </a:t>
            </a:r>
            <a:r>
              <a:rPr lang="en-US" dirty="0">
                <a:solidFill>
                  <a:srgbClr val="B23C00"/>
                </a:solidFill>
              </a:rPr>
              <a:t>searchlights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searchlights move to shine on </a:t>
            </a:r>
            <a:br>
              <a:rPr lang="en-US" dirty="0" smtClean="0"/>
            </a:br>
            <a:r>
              <a:rPr lang="en-US" dirty="0" smtClean="0"/>
              <a:t>different objects as our attention </a:t>
            </a:r>
            <a:br>
              <a:rPr lang="en-US" dirty="0" smtClean="0"/>
            </a:br>
            <a:r>
              <a:rPr lang="en-US" dirty="0" smtClean="0"/>
              <a:t>(what we are aware of now) shifts.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for 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Thursday, February 26</a:t>
            </a:r>
          </a:p>
          <a:p>
            <a:pPr lvl="1"/>
            <a:r>
              <a:rPr lang="en-US" dirty="0" smtClean="0"/>
              <a:t>Innovative Designers</a:t>
            </a:r>
          </a:p>
          <a:p>
            <a:pPr lvl="1"/>
            <a:r>
              <a:rPr lang="en-US" dirty="0" smtClean="0"/>
              <a:t>Team Four</a:t>
            </a:r>
          </a:p>
          <a:p>
            <a:pPr lvl="1"/>
            <a:r>
              <a:rPr lang="en-US" dirty="0" err="1" smtClean="0"/>
              <a:t>Thundercats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Tuesday, March 3</a:t>
            </a:r>
          </a:p>
          <a:p>
            <a:pPr lvl="1"/>
            <a:r>
              <a:rPr lang="en-US" dirty="0" smtClean="0"/>
              <a:t>Unknown</a:t>
            </a:r>
          </a:p>
          <a:p>
            <a:pPr lvl="1"/>
            <a:r>
              <a:rPr lang="en-US" dirty="0" err="1" smtClean="0"/>
              <a:t>Uxability</a:t>
            </a:r>
            <a:endParaRPr lang="en-US" dirty="0" smtClean="0"/>
          </a:p>
          <a:p>
            <a:pPr lvl="1"/>
            <a:r>
              <a:rPr lang="en-US" dirty="0" smtClean="0"/>
              <a:t>X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1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Memory Analogy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7.2_Modern_memo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5" y="1325903"/>
            <a:ext cx="8267700" cy="464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3658" y="2788927"/>
            <a:ext cx="246531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23C00"/>
                </a:solidFill>
              </a:rPr>
              <a:t>Working memory is</a:t>
            </a:r>
          </a:p>
          <a:p>
            <a:r>
              <a:rPr lang="en-US" sz="2000" u="sng" dirty="0" smtClean="0">
                <a:solidFill>
                  <a:srgbClr val="B23C00"/>
                </a:solidFill>
              </a:rPr>
              <a:t>not</a:t>
            </a:r>
            <a:r>
              <a:rPr lang="en-US" sz="2000" dirty="0" smtClean="0">
                <a:solidFill>
                  <a:srgbClr val="B23C00"/>
                </a:solidFill>
              </a:rPr>
              <a:t> a memory store!</a:t>
            </a:r>
            <a:endParaRPr lang="en-US" sz="2000" dirty="0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6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and Working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is </a:t>
            </a:r>
            <a:r>
              <a:rPr lang="en-US" dirty="0" smtClean="0">
                <a:solidFill>
                  <a:srgbClr val="B23C00"/>
                </a:solidFill>
              </a:rPr>
              <a:t>highly focused and selective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Objects and events related to our current goals.</a:t>
            </a:r>
          </a:p>
          <a:p>
            <a:pPr lvl="1"/>
            <a:r>
              <a:rPr lang="en-US" dirty="0" smtClean="0"/>
              <a:t>Movement near or toward us.</a:t>
            </a:r>
          </a:p>
          <a:p>
            <a:pPr lvl="1"/>
            <a:r>
              <a:rPr lang="en-US" dirty="0" smtClean="0"/>
              <a:t>Threats, faces, food, sex.</a:t>
            </a:r>
          </a:p>
          <a:p>
            <a:pPr lvl="5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Capacity</a:t>
            </a:r>
            <a:r>
              <a:rPr lang="en-US" dirty="0" smtClean="0"/>
              <a:t> of attention</a:t>
            </a:r>
          </a:p>
          <a:p>
            <a:pPr lvl="1"/>
            <a:r>
              <a:rPr lang="en-US" dirty="0" smtClean="0"/>
              <a:t>Old theory: 7 plus or minus 2</a:t>
            </a:r>
          </a:p>
          <a:p>
            <a:pPr lvl="1"/>
            <a:r>
              <a:rPr lang="en-US" dirty="0" smtClean="0"/>
              <a:t>Actual average capacity: 4 plus or minus 1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Volatility</a:t>
            </a:r>
            <a:r>
              <a:rPr lang="en-US" dirty="0" smtClean="0"/>
              <a:t> of working memory</a:t>
            </a:r>
          </a:p>
          <a:p>
            <a:pPr lvl="1"/>
            <a:r>
              <a:rPr lang="en-US" dirty="0" smtClean="0"/>
              <a:t>Easy to forget goals and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0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Memory and 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Remind users what their search terms were.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7.3b_New_Slate_Search_Resul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74" y="1933779"/>
            <a:ext cx="6400730" cy="414695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1371635" y="2880366"/>
            <a:ext cx="822951" cy="457195"/>
          </a:xfrm>
          <a:prstGeom prst="ellipse">
            <a:avLst/>
          </a:prstGeom>
          <a:noFill/>
          <a:ln w="38100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9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Memory and UI </a:t>
            </a:r>
            <a:r>
              <a:rPr lang="en-US" dirty="0" smtClean="0"/>
              <a:t>Design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Leave breadcrumbs behind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Screen Shot 2014-09-07 at 7.4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8" y="1874537"/>
            <a:ext cx="8778144" cy="4163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286025" y="2788927"/>
            <a:ext cx="4480511" cy="457195"/>
          </a:xfrm>
          <a:prstGeom prst="rect">
            <a:avLst/>
          </a:prstGeom>
          <a:noFill/>
          <a:ln w="38100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2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Memory and UI </a:t>
            </a:r>
            <a:r>
              <a:rPr lang="en-US" dirty="0" smtClean="0"/>
              <a:t>Design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Don’t force the user to memorize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7.5_Windows-XP_instructions_go_aw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" y="1965976"/>
            <a:ext cx="9019425" cy="2194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4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Long-term memory </a:t>
            </a:r>
            <a:r>
              <a:rPr lang="en-US" u="sng" dirty="0" smtClean="0"/>
              <a:t>is</a:t>
            </a:r>
            <a:r>
              <a:rPr lang="en-US" dirty="0" smtClean="0"/>
              <a:t> a memory store </a:t>
            </a:r>
            <a:br>
              <a:rPr lang="en-US" dirty="0" smtClean="0"/>
            </a:br>
            <a:r>
              <a:rPr lang="en-US" dirty="0" smtClean="0"/>
              <a:t>(a dark warehouse).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Error-prone</a:t>
            </a:r>
          </a:p>
          <a:p>
            <a:pPr lvl="1"/>
            <a:r>
              <a:rPr lang="en-US" dirty="0" smtClean="0"/>
              <a:t>Not an accurate, high-resolution recording.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Weighted by emotions</a:t>
            </a:r>
          </a:p>
          <a:p>
            <a:r>
              <a:rPr lang="en-US" dirty="0" smtClean="0"/>
              <a:t>Retroactively alterable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4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</a:t>
            </a:r>
            <a:r>
              <a:rPr lang="en-US" dirty="0" smtClean="0"/>
              <a:t>Memory and 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67843"/>
          </a:xfrm>
        </p:spPr>
        <p:txBody>
          <a:bodyPr/>
          <a:lstStyle/>
          <a:p>
            <a:r>
              <a:rPr lang="en-US" dirty="0" smtClean="0"/>
              <a:t>Do not burden long-term memory.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Example: Don’t make it impossible to create </a:t>
            </a:r>
            <a:br>
              <a:rPr lang="en-US" dirty="0" smtClean="0"/>
            </a:br>
            <a:r>
              <a:rPr lang="en-US" dirty="0" smtClean="0"/>
              <a:t>an easy-to-remember PIN.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7.6_Client-app_passwd_restric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03" y="3063244"/>
            <a:ext cx="3931877" cy="2997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7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Memory and UI </a:t>
            </a:r>
            <a:r>
              <a:rPr lang="en-US" dirty="0" smtClean="0"/>
              <a:t>Design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773673"/>
          </a:xfrm>
        </p:spPr>
        <p:txBody>
          <a:bodyPr/>
          <a:lstStyle/>
          <a:p>
            <a:r>
              <a:rPr lang="en-US" dirty="0" smtClean="0"/>
              <a:t>Example: Users may have a hard time </a:t>
            </a:r>
            <a:br>
              <a:rPr lang="en-US" dirty="0" smtClean="0"/>
            </a:br>
            <a:r>
              <a:rPr lang="en-US" dirty="0" smtClean="0"/>
              <a:t>to come up with unique and memorable answers </a:t>
            </a:r>
            <a:br>
              <a:rPr lang="en-US" dirty="0" smtClean="0"/>
            </a:br>
            <a:r>
              <a:rPr lang="en-US" dirty="0" smtClean="0"/>
              <a:t>to standard</a:t>
            </a:r>
            <a:br>
              <a:rPr lang="en-US" dirty="0" smtClean="0"/>
            </a:br>
            <a:r>
              <a:rPr lang="en-US" dirty="0" smtClean="0"/>
              <a:t>authentication </a:t>
            </a:r>
            <a:br>
              <a:rPr lang="en-US" dirty="0" smtClean="0"/>
            </a:br>
            <a:r>
              <a:rPr lang="en-US" dirty="0" smtClean="0"/>
              <a:t>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7.7_Intuit_too_few_op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52" y="2331732"/>
            <a:ext cx="5450781" cy="370223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4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Memory and UI Design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Solution: Let the users pick their own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7.8_NetworkSolutions_Good_Security_Q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48" y="2075178"/>
            <a:ext cx="7475190" cy="171957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61158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5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focus on our goals and pay little attention </a:t>
            </a:r>
            <a:br>
              <a:rPr lang="en-US" dirty="0" smtClean="0"/>
            </a:br>
            <a:r>
              <a:rPr lang="en-US" dirty="0" smtClean="0"/>
              <a:t>to things not related to our goals.</a:t>
            </a:r>
          </a:p>
          <a:p>
            <a:pPr lvl="4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Attention blindness</a:t>
            </a:r>
          </a:p>
          <a:p>
            <a:pPr lvl="1"/>
            <a:r>
              <a:rPr lang="en-US" dirty="0" smtClean="0"/>
              <a:t>When we are occupied with a task or goal, we can fail to notice objects and events that we would otherwise notice.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Change blindness</a:t>
            </a:r>
          </a:p>
          <a:p>
            <a:pPr lvl="1"/>
            <a:r>
              <a:rPr lang="en-US" dirty="0" smtClean="0"/>
              <a:t>When our attention is focused, </a:t>
            </a:r>
            <a:br>
              <a:rPr lang="en-US" dirty="0" smtClean="0"/>
            </a:br>
            <a:r>
              <a:rPr lang="en-US" dirty="0" smtClean="0"/>
              <a:t>we fail to notice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8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46267"/>
          </a:xfrm>
        </p:spPr>
        <p:txBody>
          <a:bodyPr/>
          <a:lstStyle/>
          <a:p>
            <a:r>
              <a:rPr lang="en-US" dirty="0" smtClean="0"/>
              <a:t>Give your tester </a:t>
            </a:r>
            <a:r>
              <a:rPr lang="en-US" dirty="0" smtClean="0">
                <a:solidFill>
                  <a:srgbClr val="B23C00"/>
                </a:solidFill>
              </a:rPr>
              <a:t>two significant </a:t>
            </a:r>
            <a:r>
              <a:rPr lang="en-US" dirty="0" smtClean="0"/>
              <a:t>tasks to do.</a:t>
            </a:r>
          </a:p>
          <a:p>
            <a:pPr lvl="1"/>
            <a:r>
              <a:rPr lang="en-US" dirty="0" smtClean="0"/>
              <a:t>Or, two testers, one task each.</a:t>
            </a:r>
          </a:p>
          <a:p>
            <a:pPr lvl="1"/>
            <a:r>
              <a:rPr lang="en-US" dirty="0" smtClean="0"/>
              <a:t>It should be a significant task for your application, such as booking a hotel room online.</a:t>
            </a:r>
          </a:p>
          <a:p>
            <a:pPr lvl="1"/>
            <a:r>
              <a:rPr lang="en-US" dirty="0" smtClean="0"/>
              <a:t>OK to tell the tester that some parts don</a:t>
            </a:r>
            <a:r>
              <a:rPr lang="fr-FR" dirty="0" smtClean="0"/>
              <a:t>’</a:t>
            </a:r>
            <a:r>
              <a:rPr lang="en-US" dirty="0" smtClean="0"/>
              <a:t>t work yet.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facilitator should maintain an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ongoing conversation </a:t>
            </a:r>
            <a:r>
              <a:rPr lang="en-US" dirty="0" smtClean="0"/>
              <a:t>with the tester.</a:t>
            </a:r>
          </a:p>
          <a:p>
            <a:pPr lvl="1"/>
            <a:r>
              <a:rPr lang="en-US" dirty="0" smtClean="0"/>
              <a:t>Ask the tester to think out loud.</a:t>
            </a:r>
          </a:p>
          <a:p>
            <a:pPr lvl="1"/>
            <a:r>
              <a:rPr lang="en-US" dirty="0" smtClean="0"/>
              <a:t>“What do you think this application is for?”</a:t>
            </a:r>
          </a:p>
          <a:p>
            <a:pPr lvl="1"/>
            <a:r>
              <a:rPr lang="en-US" dirty="0" smtClean="0"/>
              <a:t>“What can you can do on this page?”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and Change Blindness Videos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28" y="1417342"/>
            <a:ext cx="8806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hlinkClick r:id="rId2"/>
              </a:rPr>
              <a:t>https://www.youtube.com/watch?v=IGQmdoK_ZfY&amp;index=2&amp;list=</a:t>
            </a:r>
            <a:r>
              <a:rPr lang="en-US" sz="1700" dirty="0" smtClean="0">
                <a:hlinkClick r:id="rId2"/>
              </a:rPr>
              <a:t>PLB228A1652CD49370</a:t>
            </a:r>
            <a:r>
              <a:rPr lang="en-US" sz="1700" dirty="0" smtClean="0"/>
              <a:t>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896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Recognition</a:t>
            </a:r>
            <a:r>
              <a:rPr lang="en-US" dirty="0" smtClean="0"/>
              <a:t> = perception + long-term memory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Recognition is often very fast.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Recognize threats</a:t>
            </a:r>
          </a:p>
          <a:p>
            <a:pPr lvl="1"/>
            <a:r>
              <a:rPr lang="en-US" dirty="0" smtClean="0"/>
              <a:t>Recognize faces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3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brains did not evolve to recall facts well.</a:t>
            </a:r>
          </a:p>
          <a:p>
            <a:pPr lvl="1"/>
            <a:r>
              <a:rPr lang="en-US" dirty="0" smtClean="0"/>
              <a:t>We all hated to memorize facts in school.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Modern memory aids include: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PowerPoint slides</a:t>
            </a:r>
          </a:p>
          <a:p>
            <a:pPr lvl="1"/>
            <a:r>
              <a:rPr lang="en-US" dirty="0" smtClean="0"/>
              <a:t>Account books</a:t>
            </a:r>
          </a:p>
          <a:p>
            <a:pPr lvl="1"/>
            <a:r>
              <a:rPr lang="en-US" dirty="0" smtClean="0"/>
              <a:t>Address books</a:t>
            </a:r>
          </a:p>
          <a:p>
            <a:pPr lvl="1"/>
            <a:r>
              <a:rPr lang="en-US" dirty="0" smtClean="0"/>
              <a:t>Calendars</a:t>
            </a:r>
          </a:p>
          <a:p>
            <a:pPr lvl="1"/>
            <a:r>
              <a:rPr lang="en-US" dirty="0" smtClean="0"/>
              <a:t>Alarm clocks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and 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2"/>
            <a:ext cx="8229600" cy="2407916"/>
          </a:xfrm>
        </p:spPr>
        <p:txBody>
          <a:bodyPr/>
          <a:lstStyle/>
          <a:p>
            <a:r>
              <a:rPr lang="en-US" dirty="0" smtClean="0"/>
              <a:t>Docked icons convey function via recognition.</a:t>
            </a:r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PowerPoint thumbnails provide an overview </a:t>
            </a:r>
            <a:br>
              <a:rPr lang="en-US" dirty="0" smtClean="0"/>
            </a:br>
            <a:r>
              <a:rPr lang="en-US" dirty="0" smtClean="0"/>
              <a:t>of a presentation based on recognition.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Screen Shot 2014-09-28 at 7.3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30" y="1837253"/>
            <a:ext cx="5781059" cy="585918"/>
          </a:xfrm>
          <a:prstGeom prst="rect">
            <a:avLst/>
          </a:prstGeom>
        </p:spPr>
      </p:pic>
      <p:pic>
        <p:nvPicPr>
          <p:cNvPr id="6" name="Picture 5" descr="Screen Shot 2014-09-28 at 7.37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5" y="3429000"/>
            <a:ext cx="6698105" cy="32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 </a:t>
            </a:r>
            <a:r>
              <a:rPr lang="en-US" dirty="0" smtClean="0"/>
              <a:t>Tips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Do not hand-hold </a:t>
            </a:r>
            <a:r>
              <a:rPr lang="en-US" dirty="0" smtClean="0"/>
              <a:t>the tester.</a:t>
            </a:r>
          </a:p>
          <a:p>
            <a:pPr lvl="1"/>
            <a:r>
              <a:rPr lang="en-US" dirty="0" smtClean="0"/>
              <a:t>Wrong: “Now press this button.”</a:t>
            </a:r>
          </a:p>
          <a:p>
            <a:pPr lvl="1"/>
            <a:r>
              <a:rPr lang="en-US" dirty="0" smtClean="0"/>
              <a:t>Right: “What should you do next?”</a:t>
            </a:r>
          </a:p>
          <a:p>
            <a:pPr lvl="1"/>
            <a:r>
              <a:rPr lang="en-US" dirty="0" smtClean="0"/>
              <a:t>Provide more explicit help only if the tester is truly stuck or confused.</a:t>
            </a:r>
          </a:p>
          <a:p>
            <a:pPr lvl="1"/>
            <a:r>
              <a:rPr lang="en-US" dirty="0" smtClean="0"/>
              <a:t>You want to see how a typical user will behave, </a:t>
            </a:r>
            <a:br>
              <a:rPr lang="en-US" dirty="0" smtClean="0"/>
            </a:br>
            <a:r>
              <a:rPr lang="en-US" dirty="0" smtClean="0"/>
              <a:t>and you won’t be sitting next to every user.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Your goal is to </a:t>
            </a:r>
            <a:r>
              <a:rPr lang="en-US" dirty="0" smtClean="0">
                <a:solidFill>
                  <a:srgbClr val="B23C00"/>
                </a:solidFill>
              </a:rPr>
              <a:t>uncover UI/UX 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 not get frustrated with the tester.</a:t>
            </a:r>
          </a:p>
          <a:p>
            <a:pPr lvl="1"/>
            <a:r>
              <a:rPr lang="en-US" dirty="0" smtClean="0"/>
              <a:t>Tester confusion </a:t>
            </a:r>
            <a:r>
              <a:rPr lang="en-US" dirty="0" smtClean="0">
                <a:sym typeface="Wingdings"/>
              </a:rPr>
              <a:t> what needs to be improved!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interdisciplinary study of the </a:t>
            </a:r>
            <a:r>
              <a:rPr lang="en-US" dirty="0" smtClean="0">
                <a:solidFill>
                  <a:srgbClr val="B23C00"/>
                </a:solidFill>
              </a:rPr>
              <a:t>mind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B23C00"/>
                </a:solidFill>
              </a:rPr>
              <a:t>intelligence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B23C00"/>
                </a:solidFill>
              </a:rPr>
              <a:t>behavior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does the mind </a:t>
            </a:r>
            <a:br>
              <a:rPr lang="en-US" dirty="0" smtClean="0"/>
            </a:br>
            <a:r>
              <a:rPr lang="en-US" dirty="0" smtClean="0"/>
              <a:t>process information?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perception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reasoning</a:t>
            </a:r>
          </a:p>
          <a:p>
            <a:pPr lvl="1"/>
            <a:r>
              <a:rPr lang="en-US" dirty="0" smtClean="0"/>
              <a:t>emotion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1" y="1874537"/>
            <a:ext cx="4297633" cy="4297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854" y="5897853"/>
            <a:ext cx="2886587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Cognitive_science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3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Can be Biased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see is actually an “alternate reality”.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Heavily biased by: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The past: our experience</a:t>
            </a:r>
          </a:p>
          <a:p>
            <a:pPr lvl="1"/>
            <a:r>
              <a:rPr lang="en-US" dirty="0" smtClean="0"/>
              <a:t>The present: the current context</a:t>
            </a:r>
          </a:p>
          <a:p>
            <a:pPr lvl="1"/>
            <a:r>
              <a:rPr lang="en-US" dirty="0" smtClean="0"/>
              <a:t>The future: our goals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by Experience: Priming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950722"/>
          </a:xfrm>
        </p:spPr>
        <p:txBody>
          <a:bodyPr/>
          <a:lstStyle/>
          <a:p>
            <a:r>
              <a:rPr lang="en-US" dirty="0" smtClean="0"/>
              <a:t>Suppose you own an insurance company.</a:t>
            </a:r>
          </a:p>
          <a:p>
            <a:r>
              <a:rPr lang="en-US" dirty="0" smtClean="0"/>
              <a:t>There is a small </a:t>
            </a:r>
            <a:r>
              <a:rPr lang="en-US" dirty="0" smtClean="0">
                <a:solidFill>
                  <a:srgbClr val="B23C00"/>
                </a:solidFill>
              </a:rPr>
              <a:t>complex of office buildings </a:t>
            </a:r>
            <a:r>
              <a:rPr lang="en-US" dirty="0" smtClean="0"/>
              <a:t>that you want to insure, so you get an outline map of the buildings: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1.1_LIFE_BldgsOrWo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1" y="3337561"/>
            <a:ext cx="7785100" cy="2451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2802" y="616680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4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28" y="411163"/>
            <a:ext cx="8778143" cy="655637"/>
          </a:xfrm>
        </p:spPr>
        <p:txBody>
          <a:bodyPr/>
          <a:lstStyle/>
          <a:p>
            <a:r>
              <a:rPr lang="en-US" dirty="0" smtClean="0"/>
              <a:t>Bias </a:t>
            </a:r>
            <a:r>
              <a:rPr lang="en-US" dirty="0"/>
              <a:t>by Experience: </a:t>
            </a:r>
            <a:r>
              <a:rPr lang="en-US" dirty="0" smtClean="0"/>
              <a:t>Priming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584966"/>
          </a:xfrm>
        </p:spPr>
        <p:txBody>
          <a:bodyPr/>
          <a:lstStyle/>
          <a:p>
            <a:r>
              <a:rPr lang="en-US" dirty="0"/>
              <a:t>Suppose you own an insurance company.</a:t>
            </a:r>
          </a:p>
          <a:p>
            <a:r>
              <a:rPr lang="en-US" dirty="0" smtClean="0"/>
              <a:t>You want to design a large sign to advertise your </a:t>
            </a:r>
            <a:r>
              <a:rPr lang="en-US" dirty="0" smtClean="0">
                <a:solidFill>
                  <a:srgbClr val="B23C00"/>
                </a:solidFill>
              </a:rPr>
              <a:t>life insurance policies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1.1_LIFE_BldgsOrWo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1" y="3337561"/>
            <a:ext cx="7785100" cy="2451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2802" y="616680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by Experience: Familiar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2651776" cy="4835525"/>
          </a:xfrm>
        </p:spPr>
        <p:txBody>
          <a:bodyPr/>
          <a:lstStyle/>
          <a:p>
            <a:r>
              <a:rPr lang="en-US" dirty="0" smtClean="0"/>
              <a:t>We expect</a:t>
            </a:r>
            <a:br>
              <a:rPr lang="en-US" dirty="0" smtClean="0"/>
            </a:br>
            <a:r>
              <a:rPr lang="en-US" dirty="0" smtClean="0"/>
              <a:t>and desire</a:t>
            </a:r>
            <a:br>
              <a:rPr lang="en-US" dirty="0" smtClean="0"/>
            </a:br>
            <a:r>
              <a:rPr lang="en-US" dirty="0" smtClean="0"/>
              <a:t>consistency.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1.3a_Wizard_Page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29" y="1234464"/>
            <a:ext cx="2739034" cy="1153560"/>
          </a:xfrm>
          <a:prstGeom prst="rect">
            <a:avLst/>
          </a:prstGeom>
        </p:spPr>
      </p:pic>
      <p:pic>
        <p:nvPicPr>
          <p:cNvPr id="6" name="Picture 5" descr="1.3b_Wizard_Page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29" y="2514611"/>
            <a:ext cx="2743170" cy="1155302"/>
          </a:xfrm>
          <a:prstGeom prst="rect">
            <a:avLst/>
          </a:prstGeom>
        </p:spPr>
      </p:pic>
      <p:pic>
        <p:nvPicPr>
          <p:cNvPr id="7" name="Picture 6" descr="1.3c_Wizard_Page_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0" y="3794756"/>
            <a:ext cx="2743170" cy="1155302"/>
          </a:xfrm>
          <a:prstGeom prst="rect">
            <a:avLst/>
          </a:prstGeom>
        </p:spPr>
      </p:pic>
      <p:pic>
        <p:nvPicPr>
          <p:cNvPr id="8" name="Picture 7" descr="1.3d_Wizard_Page_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29" y="5074902"/>
            <a:ext cx="2743170" cy="11553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340" y="5532097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33293</TotalTime>
  <Words>958</Words>
  <Application>Microsoft Macintosh PowerPoint</Application>
  <PresentationFormat>On-screen Show (4:3)</PresentationFormat>
  <Paragraphs>248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Quadrant</vt:lpstr>
      <vt:lpstr>CS 235: User Interface Design February 19 Class Meeting</vt:lpstr>
      <vt:lpstr>Schedule for Usability Testing</vt:lpstr>
      <vt:lpstr>Usability Testing Tips</vt:lpstr>
      <vt:lpstr>Usability Testing Tips, cont’d</vt:lpstr>
      <vt:lpstr>Cognitive Science</vt:lpstr>
      <vt:lpstr>Perception Can be Biased</vt:lpstr>
      <vt:lpstr>Bias by Experience: Priming</vt:lpstr>
      <vt:lpstr>Bias by Experience: Priming, cont’d</vt:lpstr>
      <vt:lpstr>Bias by Experience: Familiar Patterns</vt:lpstr>
      <vt:lpstr>Bias by Experience: Context</vt:lpstr>
      <vt:lpstr>Bias by Experience: Context, cont’d</vt:lpstr>
      <vt:lpstr>Perception Biased by Goals</vt:lpstr>
      <vt:lpstr>Perception Biased by Goals, cont’d</vt:lpstr>
      <vt:lpstr>Perception and UI Design</vt:lpstr>
      <vt:lpstr>Perception Video</vt:lpstr>
      <vt:lpstr>Long-Term Memory</vt:lpstr>
      <vt:lpstr>Long-Term Memory: Recognition vs. Recall</vt:lpstr>
      <vt:lpstr>Short-Term Memory</vt:lpstr>
      <vt:lpstr>Working Memory Analogy</vt:lpstr>
      <vt:lpstr>Working Memory Analogy, cont’d</vt:lpstr>
      <vt:lpstr>Attention and Working Memory</vt:lpstr>
      <vt:lpstr>Working Memory and UI Design</vt:lpstr>
      <vt:lpstr>Working Memory and UI Design, cont’d</vt:lpstr>
      <vt:lpstr>Working Memory and UI Design, cont’d</vt:lpstr>
      <vt:lpstr>Long-Term Memory</vt:lpstr>
      <vt:lpstr>Long-Term Memory and UI Design</vt:lpstr>
      <vt:lpstr>Long-Term Memory and UI Design, cont’d</vt:lpstr>
      <vt:lpstr>Long-Term Memory and UI Design, cont’d</vt:lpstr>
      <vt:lpstr>Attention and Goals</vt:lpstr>
      <vt:lpstr>Attention and Change Blindness Videos</vt:lpstr>
      <vt:lpstr>Recognition is Easy</vt:lpstr>
      <vt:lpstr>Recall is Hard</vt:lpstr>
      <vt:lpstr>Recognition and UI Design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Ronald Mak</cp:lastModifiedBy>
  <cp:revision>410</cp:revision>
  <dcterms:created xsi:type="dcterms:W3CDTF">2008-01-12T03:52:55Z</dcterms:created>
  <dcterms:modified xsi:type="dcterms:W3CDTF">2015-02-19T19:26:52Z</dcterms:modified>
  <cp:category/>
</cp:coreProperties>
</file>