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003300"/>
    <a:srgbClr val="008000"/>
    <a:srgbClr val="0000FF"/>
    <a:srgbClr val="000066"/>
    <a:srgbClr val="0066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>
        <p:scale>
          <a:sx n="75" d="100"/>
          <a:sy n="75" d="100"/>
        </p:scale>
        <p:origin x="-2034" y="-1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AFD02970-29DF-46BE-B474-C9732E8D9F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itle Placeholder 1"/>
          <p:cNvSpPr>
            <a:spLocks noGrp="1"/>
          </p:cNvSpPr>
          <p:nvPr>
            <p:ph type="ctrTitle"/>
          </p:nvPr>
        </p:nvSpPr>
        <p:spPr>
          <a:xfrm>
            <a:off x="685800" y="4076700"/>
            <a:ext cx="7772400" cy="94297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652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5219700"/>
            <a:ext cx="6400800" cy="879475"/>
          </a:xfrm>
        </p:spPr>
        <p:txBody>
          <a:bodyPr anchor="ctr" anchorCtr="1">
            <a:normAutofit/>
          </a:bodyPr>
          <a:lstStyle>
            <a:lvl1pPr marL="0" indent="0" algn="ctr">
              <a:buFont typeface="Arial" charset="0"/>
              <a:buNone/>
              <a:defRPr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363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76250"/>
          </a:xfrm>
        </p:spPr>
        <p:txBody>
          <a:bodyPr/>
          <a:lstStyle>
            <a:lvl1pPr>
              <a:defRPr sz="1200" b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CCFF81E-FA7B-4A25-B90F-71350E2338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0ACD3-A7BF-4845-8D5C-63EAAAD3B3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9013"/>
            <a:ext cx="40386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9013"/>
            <a:ext cx="40386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4F672-99F3-4EBB-9C57-AC977FFB01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65244-C22B-4A33-A977-D047A2BB86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175" y="76200"/>
            <a:ext cx="6838950" cy="5508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89013"/>
            <a:ext cx="4038600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9013"/>
            <a:ext cx="4038600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5D940-3B77-42E2-84BF-140A2CF6D9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050" y="0"/>
            <a:ext cx="91249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162175" y="76200"/>
            <a:ext cx="683895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89013"/>
            <a:ext cx="8229600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8" y="6356350"/>
            <a:ext cx="6705600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200" b="0" dirty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16838" y="6356350"/>
            <a:ext cx="969962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56810679-B37C-45AA-8288-E6A11BFF9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  <p:sldLayoutId id="2147483652" r:id="rId5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70426-71E2-4CF1-8CA6-67AD6611952B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8194" name="Rectangle 4"/>
          <p:cNvSpPr>
            <a:spLocks/>
          </p:cNvSpPr>
          <p:nvPr/>
        </p:nvSpPr>
        <p:spPr bwMode="auto">
          <a:xfrm>
            <a:off x="508000" y="4205288"/>
            <a:ext cx="8115300" cy="114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/>
            <a:r>
              <a:rPr lang="en-US" sz="3800">
                <a:latin typeface="Calibri" pitchFamily="34" charset="0"/>
              </a:rPr>
              <a:t>Calendar Appointment and </a:t>
            </a:r>
            <a:br>
              <a:rPr lang="en-US" sz="3800">
                <a:latin typeface="Calibri" pitchFamily="34" charset="0"/>
              </a:rPr>
            </a:br>
            <a:r>
              <a:rPr lang="en-US" sz="3800">
                <a:latin typeface="Calibri" pitchFamily="34" charset="0"/>
              </a:rPr>
              <a:t>To-Do List Manager</a:t>
            </a:r>
          </a:p>
        </p:txBody>
      </p:sp>
      <p:sp>
        <p:nvSpPr>
          <p:cNvPr id="8195" name="Rectangle 5"/>
          <p:cNvSpPr>
            <a:spLocks/>
          </p:cNvSpPr>
          <p:nvPr/>
        </p:nvSpPr>
        <p:spPr bwMode="auto">
          <a:xfrm>
            <a:off x="1382713" y="5778500"/>
            <a:ext cx="6400800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 defTabSz="4572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>
                <a:solidFill>
                  <a:srgbClr val="1C1C1C"/>
                </a:solidFill>
                <a:latin typeface="Calibri" pitchFamily="34" charset="0"/>
              </a:rPr>
              <a:t>Team Thundercats</a:t>
            </a:r>
          </a:p>
          <a:p>
            <a:pPr algn="ctr" defTabSz="4572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>
                <a:solidFill>
                  <a:srgbClr val="1C1C1C"/>
                </a:solidFill>
                <a:latin typeface="Calibri" pitchFamily="34" charset="0"/>
              </a:rPr>
              <a:t>David Schechter, Shubhangi Rakhonde, </a:t>
            </a:r>
          </a:p>
          <a:p>
            <a:pPr algn="ctr" defTabSz="4572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>
                <a:solidFill>
                  <a:srgbClr val="1C1C1C"/>
                </a:solidFill>
                <a:latin typeface="Calibri" pitchFamily="34" charset="0"/>
              </a:rPr>
              <a:t>Zayd Hammoudeh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BA2665-3510-4C54-AA1F-E1239320A681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09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 Introduction</a:t>
            </a:r>
          </a:p>
        </p:txBody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xfrm>
            <a:off x="368300" y="989013"/>
            <a:ext cx="8432800" cy="5135562"/>
          </a:xfrm>
        </p:spPr>
        <p:txBody>
          <a:bodyPr/>
          <a:lstStyle/>
          <a:p>
            <a:pPr marL="571500" indent="-571500" eaLnBrk="1" hangingPunct="1">
              <a:buFont typeface="Arial" charset="0"/>
              <a:buNone/>
            </a:pPr>
            <a:r>
              <a:rPr lang="en-US" sz="2600" b="1" smtClean="0"/>
              <a:t>Overview:</a:t>
            </a:r>
          </a:p>
          <a:p>
            <a:pPr marL="571500" indent="-571500" eaLnBrk="1" hangingPunct="1">
              <a:buFont typeface="Arial" charset="0"/>
              <a:buNone/>
            </a:pPr>
            <a:endParaRPr lang="en-US" sz="1400" b="1" smtClean="0"/>
          </a:p>
          <a:p>
            <a:pPr marL="571500" indent="-571500" eaLnBrk="1" hangingPunct="1">
              <a:spcBef>
                <a:spcPct val="0"/>
              </a:spcBef>
              <a:spcAft>
                <a:spcPct val="40000"/>
              </a:spcAft>
              <a:buFontTx/>
              <a:buChar char="•"/>
            </a:pPr>
            <a:r>
              <a:rPr lang="en-US" sz="2200" smtClean="0"/>
              <a:t>It is common for a person to have multiple different, disjoint calendars (professional, personal, education etc.) across several platforms.</a:t>
            </a:r>
          </a:p>
          <a:p>
            <a:pPr marL="571500" indent="-571500" eaLnBrk="1" hangingPunct="1">
              <a:spcBef>
                <a:spcPct val="0"/>
              </a:spcBef>
              <a:spcAft>
                <a:spcPct val="40000"/>
              </a:spcAft>
              <a:buFontTx/>
              <a:buChar char="•"/>
            </a:pPr>
            <a:r>
              <a:rPr lang="en-US" sz="2200" smtClean="0"/>
              <a:t>Almost all of us have routine chores and errands as well as larger tasks that make-up a formal or informal to-do list.</a:t>
            </a:r>
          </a:p>
          <a:p>
            <a:pPr marL="571500" indent="-571500" eaLnBrk="1" hangingPunct="1">
              <a:spcBef>
                <a:spcPct val="0"/>
              </a:spcBef>
              <a:spcAft>
                <a:spcPct val="40000"/>
              </a:spcAft>
              <a:buFontTx/>
              <a:buChar char="•"/>
            </a:pPr>
            <a:r>
              <a:rPr lang="en-US" sz="2200" smtClean="0"/>
              <a:t>Most people do not employ any system to manage and visualize all of this disparate information.</a:t>
            </a:r>
            <a:endParaRPr lang="en-US" sz="2000" b="1" smtClean="0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368300" y="4559300"/>
            <a:ext cx="84328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600">
                <a:latin typeface="Calibri" pitchFamily="34" charset="0"/>
              </a:rPr>
              <a:t>Goal:</a:t>
            </a:r>
            <a:r>
              <a:rPr lang="en-US" b="0">
                <a:latin typeface="Calibri" pitchFamily="34" charset="0"/>
              </a:rPr>
              <a:t> </a:t>
            </a:r>
          </a:p>
          <a:p>
            <a:endParaRPr lang="en-US" b="0">
              <a:latin typeface="Calibri" pitchFamily="34" charset="0"/>
            </a:endParaRPr>
          </a:p>
          <a:p>
            <a:pPr algn="ctr"/>
            <a:r>
              <a:rPr lang="en-US" sz="2200" b="0">
                <a:latin typeface="Calibri" pitchFamily="34" charset="0"/>
              </a:rPr>
              <a:t>Simplify the management of a user’s daily calendars and to-do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smtClean="0"/>
              <a:t>Solution &amp; Benefits</a:t>
            </a:r>
          </a:p>
        </p:txBody>
      </p:sp>
      <p:sp>
        <p:nvSpPr>
          <p:cNvPr id="38916" name="Rectangle 3"/>
          <p:cNvSpPr>
            <a:spLocks/>
          </p:cNvSpPr>
          <p:nvPr/>
        </p:nvSpPr>
        <p:spPr bwMode="auto">
          <a:xfrm>
            <a:off x="266700" y="1192213"/>
            <a:ext cx="8432800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indent="-571500" defTabSz="4572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600">
                <a:latin typeface="Calibri" pitchFamily="34" charset="0"/>
              </a:rPr>
              <a:t>Solution:</a:t>
            </a:r>
            <a:r>
              <a:rPr lang="en-US" sz="2600" b="0">
                <a:latin typeface="Calibri" pitchFamily="34" charset="0"/>
              </a:rPr>
              <a:t> </a:t>
            </a:r>
          </a:p>
          <a:p>
            <a:pPr marL="571500" indent="-571500" defTabSz="4572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b="0">
              <a:latin typeface="Calibri" pitchFamily="34" charset="0"/>
            </a:endParaRPr>
          </a:p>
          <a:p>
            <a:pPr marL="571500" indent="-571500" algn="ctr" defTabSz="457200">
              <a:spcBef>
                <a:spcPct val="20000"/>
              </a:spcBef>
            </a:pPr>
            <a:r>
              <a:rPr lang="en-US" sz="2200" b="0">
                <a:latin typeface="Calibri" pitchFamily="34" charset="0"/>
              </a:rPr>
              <a:t>Integrate all of a user’s calendars into a single web</a:t>
            </a:r>
          </a:p>
          <a:p>
            <a:pPr marL="571500" indent="-571500" algn="ctr" defTabSz="457200">
              <a:spcBef>
                <a:spcPct val="20000"/>
              </a:spcBef>
            </a:pPr>
            <a:r>
              <a:rPr lang="en-US" sz="2200" b="0">
                <a:latin typeface="Calibri" pitchFamily="34" charset="0"/>
              </a:rPr>
              <a:t>interface and juxtapose it with the user’s to-do list</a:t>
            </a:r>
            <a:endParaRPr lang="en-US" sz="2200">
              <a:latin typeface="Calibri" pitchFamily="34" charset="0"/>
            </a:endParaRPr>
          </a:p>
          <a:p>
            <a:pPr marL="571500" indent="-571500" defTabSz="4572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2200" b="0">
              <a:latin typeface="Calibri" pitchFamily="34" charset="0"/>
            </a:endParaRPr>
          </a:p>
          <a:p>
            <a:pPr marL="571500" indent="-571500" defTabSz="457200">
              <a:spcAft>
                <a:spcPct val="40000"/>
              </a:spcAft>
              <a:buFontTx/>
              <a:buChar char="•"/>
            </a:pPr>
            <a:endParaRPr lang="en-US" sz="2200" b="0">
              <a:latin typeface="Calibri" pitchFamily="34" charset="0"/>
            </a:endParaRP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279400" y="3352800"/>
            <a:ext cx="84328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en-US" sz="2600">
                <a:latin typeface="Calibri" pitchFamily="34" charset="0"/>
              </a:rPr>
              <a:t>Application Benefits:</a:t>
            </a:r>
          </a:p>
          <a:p>
            <a:pPr marL="457200" indent="-457200"/>
            <a:endParaRPr lang="en-US" sz="2600">
              <a:latin typeface="Calibri" pitchFamily="34" charset="0"/>
            </a:endParaRPr>
          </a:p>
          <a:p>
            <a:pPr marL="457200" indent="-457200">
              <a:buFontTx/>
              <a:buChar char="•"/>
            </a:pPr>
            <a:r>
              <a:rPr lang="en-US" sz="2200" b="0">
                <a:latin typeface="Calibri" pitchFamily="34" charset="0"/>
              </a:rPr>
              <a:t>Allow the user to quickly visualize and prioritize all of his/her daily activities using one portal.</a:t>
            </a:r>
          </a:p>
          <a:p>
            <a:pPr marL="457200" indent="-457200">
              <a:buFontTx/>
              <a:buChar char="•"/>
            </a:pPr>
            <a:r>
              <a:rPr lang="en-US" sz="2200" b="0">
                <a:latin typeface="Calibri" pitchFamily="34" charset="0"/>
              </a:rPr>
              <a:t>Help prevent the belated completion of tasks through reminders (not currently supported) and better organization.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Design Patterns &amp; Techniques</a:t>
            </a:r>
          </a:p>
        </p:txBody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buFont typeface="Arial" charset="0"/>
              <a:buNone/>
            </a:pPr>
            <a:r>
              <a:rPr lang="en-US" sz="2200" b="1" smtClean="0">
                <a:solidFill>
                  <a:srgbClr val="000066"/>
                </a:solidFill>
              </a:rPr>
              <a:t>Design patterns and techniques used include:</a:t>
            </a:r>
            <a:r>
              <a:rPr lang="en-US" sz="2200" smtClean="0"/>
              <a:t/>
            </a:r>
            <a:br>
              <a:rPr lang="en-US" sz="2200" smtClean="0"/>
            </a:br>
            <a:endParaRPr lang="en-US" sz="2200" smtClean="0"/>
          </a:p>
          <a:p>
            <a:pPr lvl="1">
              <a:lnSpc>
                <a:spcPct val="90000"/>
              </a:lnSpc>
            </a:pPr>
            <a:r>
              <a:rPr lang="en-US" sz="2000" b="1" smtClean="0">
                <a:solidFill>
                  <a:srgbClr val="003300"/>
                </a:solidFill>
              </a:rPr>
              <a:t>Prompting Text Field</a:t>
            </a:r>
          </a:p>
          <a:p>
            <a:pPr lvl="2">
              <a:lnSpc>
                <a:spcPct val="90000"/>
              </a:lnSpc>
            </a:pPr>
            <a:r>
              <a:rPr lang="en-US" sz="1800" smtClean="0"/>
              <a:t>Login page </a:t>
            </a:r>
          </a:p>
          <a:p>
            <a:pPr lvl="1">
              <a:lnSpc>
                <a:spcPct val="90000"/>
              </a:lnSpc>
            </a:pPr>
            <a:r>
              <a:rPr lang="en-US" sz="2000" b="1" smtClean="0">
                <a:solidFill>
                  <a:srgbClr val="003300"/>
                </a:solidFill>
              </a:rPr>
              <a:t>Modal Dialog</a:t>
            </a:r>
          </a:p>
          <a:p>
            <a:pPr lvl="2">
              <a:lnSpc>
                <a:spcPct val="90000"/>
              </a:lnSpc>
            </a:pPr>
            <a:r>
              <a:rPr lang="en-US" sz="1800" smtClean="0"/>
              <a:t>Calendar appointment and to-do list item creators</a:t>
            </a:r>
          </a:p>
          <a:p>
            <a:pPr lvl="1">
              <a:lnSpc>
                <a:spcPct val="90000"/>
              </a:lnSpc>
            </a:pPr>
            <a:r>
              <a:rPr lang="en-US" sz="2000" b="1" smtClean="0">
                <a:solidFill>
                  <a:srgbClr val="003300"/>
                </a:solidFill>
              </a:rPr>
              <a:t>Dropdown Chooser</a:t>
            </a:r>
          </a:p>
          <a:p>
            <a:pPr lvl="2">
              <a:lnSpc>
                <a:spcPct val="90000"/>
              </a:lnSpc>
            </a:pPr>
            <a:r>
              <a:rPr lang="en-US" sz="1800" smtClean="0"/>
              <a:t>Date Chooser</a:t>
            </a:r>
          </a:p>
          <a:p>
            <a:pPr lvl="2">
              <a:lnSpc>
                <a:spcPct val="90000"/>
              </a:lnSpc>
            </a:pPr>
            <a:r>
              <a:rPr lang="en-US" sz="1800" smtClean="0"/>
              <a:t>Time Chooser</a:t>
            </a:r>
          </a:p>
          <a:p>
            <a:pPr lvl="1">
              <a:lnSpc>
                <a:spcPct val="90000"/>
              </a:lnSpc>
            </a:pPr>
            <a:r>
              <a:rPr lang="en-US" sz="2000" b="1" smtClean="0">
                <a:solidFill>
                  <a:srgbClr val="003300"/>
                </a:solidFill>
              </a:rPr>
              <a:t>Good Defaults</a:t>
            </a:r>
          </a:p>
          <a:p>
            <a:pPr lvl="2">
              <a:lnSpc>
                <a:spcPct val="90000"/>
              </a:lnSpc>
            </a:pPr>
            <a:r>
              <a:rPr lang="en-US" sz="1800" smtClean="0"/>
              <a:t>Pre-populating date and time fields</a:t>
            </a:r>
          </a:p>
          <a:p>
            <a:pPr lvl="1">
              <a:lnSpc>
                <a:spcPct val="90000"/>
              </a:lnSpc>
            </a:pPr>
            <a:r>
              <a:rPr lang="en-US" sz="2000" b="1" smtClean="0">
                <a:solidFill>
                  <a:srgbClr val="003300"/>
                </a:solidFill>
              </a:rPr>
              <a:t>Inlay List</a:t>
            </a:r>
          </a:p>
          <a:p>
            <a:pPr lvl="2">
              <a:lnSpc>
                <a:spcPct val="90000"/>
              </a:lnSpc>
            </a:pPr>
            <a:r>
              <a:rPr lang="en-US" sz="1800" smtClean="0"/>
              <a:t>To-Do List</a:t>
            </a:r>
          </a:p>
          <a:p>
            <a:pPr lvl="1">
              <a:lnSpc>
                <a:spcPct val="90000"/>
              </a:lnSpc>
            </a:pPr>
            <a:r>
              <a:rPr lang="en-US" sz="2000" b="1" smtClean="0">
                <a:solidFill>
                  <a:srgbClr val="003300"/>
                </a:solidFill>
              </a:rPr>
              <a:t>Gestalt Similarity Principle</a:t>
            </a:r>
          </a:p>
          <a:p>
            <a:pPr lvl="2">
              <a:lnSpc>
                <a:spcPct val="90000"/>
              </a:lnSpc>
            </a:pPr>
            <a:r>
              <a:rPr lang="en-US" sz="1800" smtClean="0"/>
              <a:t>Calendar appointment coloring</a:t>
            </a:r>
          </a:p>
          <a:p>
            <a:pPr lvl="1">
              <a:lnSpc>
                <a:spcPct val="90000"/>
              </a:lnSpc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Design Patterns &amp; Techniques (Continued)</a:t>
            </a:r>
          </a:p>
        </p:txBody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Arial" charset="0"/>
              <a:buNone/>
            </a:pPr>
            <a:r>
              <a:rPr lang="en-US" sz="2800" b="1" smtClean="0">
                <a:solidFill>
                  <a:srgbClr val="000066"/>
                </a:solidFill>
              </a:rPr>
              <a:t>Additional design patterns and techniques used:</a:t>
            </a:r>
            <a:r>
              <a:rPr lang="en-US" sz="2800" smtClean="0"/>
              <a:t/>
            </a:r>
            <a:br>
              <a:rPr lang="en-US" sz="2800" smtClean="0"/>
            </a:br>
            <a:endParaRPr lang="en-US" sz="2800" smtClean="0"/>
          </a:p>
          <a:p>
            <a:pPr lvl="1"/>
            <a:r>
              <a:rPr lang="en-US" b="1" smtClean="0">
                <a:solidFill>
                  <a:srgbClr val="003300"/>
                </a:solidFill>
              </a:rPr>
              <a:t>Pyramid Navigation</a:t>
            </a:r>
          </a:p>
          <a:p>
            <a:pPr lvl="2"/>
            <a:r>
              <a:rPr lang="en-US" smtClean="0"/>
              <a:t>Calendar Date (courtesy of FullCalendar JQuery API)</a:t>
            </a:r>
          </a:p>
          <a:p>
            <a:pPr lvl="1"/>
            <a:r>
              <a:rPr lang="en-US" b="1" smtClean="0">
                <a:solidFill>
                  <a:srgbClr val="003300"/>
                </a:solidFill>
              </a:rPr>
              <a:t>Alternate Views</a:t>
            </a:r>
          </a:p>
          <a:p>
            <a:pPr lvl="2"/>
            <a:r>
              <a:rPr lang="en-US" smtClean="0"/>
              <a:t>Day, week, and month calendar views</a:t>
            </a:r>
          </a:p>
          <a:p>
            <a:pPr lvl="1"/>
            <a:r>
              <a:rPr lang="en-US" b="1" smtClean="0">
                <a:solidFill>
                  <a:srgbClr val="003300"/>
                </a:solidFill>
              </a:rPr>
              <a:t>Grid of Equals</a:t>
            </a:r>
          </a:p>
          <a:p>
            <a:pPr lvl="2"/>
            <a:r>
              <a:rPr lang="en-US" smtClean="0"/>
              <a:t>Days in the calendar.  Each same size as equally important</a:t>
            </a:r>
          </a:p>
          <a:p>
            <a:pPr lvl="2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jsu_powerpoint template 1">
  <a:themeElements>
    <a:clrScheme name="sjsu_powerpoint template 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sjsu_powerpoint template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jsu_powerpoint template 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SJSU Zayd Template</Template>
  <TotalTime>855</TotalTime>
  <Words>228</Words>
  <Application>Microsoft Office PowerPoint</Application>
  <PresentationFormat>On-screen Show (4:3)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sjsu_powerpoint template 1</vt:lpstr>
      <vt:lpstr>sjsu_powerpoint template 1</vt:lpstr>
      <vt:lpstr>Slide 1</vt:lpstr>
      <vt:lpstr> Introduction</vt:lpstr>
      <vt:lpstr>Solution &amp; Benefits</vt:lpstr>
      <vt:lpstr>Design Patterns &amp; Techniques</vt:lpstr>
      <vt:lpstr>Design Patterns &amp; Techniques (Continued)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zhammoud</dc:creator>
  <cp:lastModifiedBy>zhammoud</cp:lastModifiedBy>
  <cp:revision>262</cp:revision>
  <dcterms:created xsi:type="dcterms:W3CDTF">2014-07-03T16:55:19Z</dcterms:created>
  <dcterms:modified xsi:type="dcterms:W3CDTF">2015-03-11T07:48:47Z</dcterms:modified>
</cp:coreProperties>
</file>