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0" r:id="rId3"/>
    <p:sldId id="342" r:id="rId4"/>
    <p:sldId id="344" r:id="rId5"/>
    <p:sldId id="343" r:id="rId6"/>
    <p:sldId id="369" r:id="rId7"/>
    <p:sldId id="341" r:id="rId8"/>
    <p:sldId id="345" r:id="rId9"/>
    <p:sldId id="348" r:id="rId10"/>
    <p:sldId id="347" r:id="rId11"/>
    <p:sldId id="346" r:id="rId12"/>
    <p:sldId id="349" r:id="rId13"/>
    <p:sldId id="354" r:id="rId14"/>
    <p:sldId id="350" r:id="rId15"/>
    <p:sldId id="360" r:id="rId16"/>
    <p:sldId id="367" r:id="rId17"/>
    <p:sldId id="355" r:id="rId18"/>
    <p:sldId id="356" r:id="rId19"/>
    <p:sldId id="357" r:id="rId20"/>
    <p:sldId id="358" r:id="rId21"/>
    <p:sldId id="359" r:id="rId22"/>
    <p:sldId id="361" r:id="rId23"/>
    <p:sldId id="362" r:id="rId24"/>
    <p:sldId id="363" r:id="rId25"/>
    <p:sldId id="352" r:id="rId26"/>
    <p:sldId id="364" r:id="rId27"/>
    <p:sldId id="365" r:id="rId28"/>
    <p:sldId id="366" r:id="rId29"/>
    <p:sldId id="353" r:id="rId30"/>
    <p:sldId id="36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FFF1E4"/>
    <a:srgbClr val="FFE5CB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72" autoAdjust="0"/>
    <p:restoredTop sz="98450" autoAdjust="0"/>
  </p:normalViewPr>
  <p:slideViewPr>
    <p:cSldViewPr>
      <p:cViewPr varScale="1">
        <p:scale>
          <a:sx n="113" d="100"/>
          <a:sy n="113" d="100"/>
        </p:scale>
        <p:origin x="-1500" y="-9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136"/>
    </p:cViewPr>
  </p:sorter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January 27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/>
              <a:t/>
            </a:r>
            <a:br>
              <a:rPr lang="en-US" sz="3600"/>
            </a:br>
            <a:r>
              <a:rPr lang="en-US" sz="2400" smtClean="0"/>
              <a:t>January 27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Your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information from the user</a:t>
            </a:r>
          </a:p>
          <a:p>
            <a:pPr lvl="1"/>
            <a:r>
              <a:rPr lang="en-US" dirty="0"/>
              <a:t>Online IRS income tax tool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Facebook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Commerce</a:t>
            </a:r>
          </a:p>
          <a:p>
            <a:pPr lvl="1"/>
            <a:r>
              <a:rPr lang="en-US" dirty="0" smtClean="0"/>
              <a:t>Amazon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038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Users of Your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UI design must accommodate the </a:t>
            </a:r>
            <a:r>
              <a:rPr lang="en-US" dirty="0" smtClean="0">
                <a:solidFill>
                  <a:srgbClr val="B23C00"/>
                </a:solidFill>
              </a:rPr>
              <a:t>characteristics of the users </a:t>
            </a:r>
            <a:r>
              <a:rPr lang="en-US" dirty="0" smtClean="0"/>
              <a:t>of the application.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culture</a:t>
            </a:r>
          </a:p>
          <a:p>
            <a:pPr lvl="1"/>
            <a:r>
              <a:rPr lang="en-US" dirty="0" smtClean="0"/>
              <a:t>physical abilities and disabilities</a:t>
            </a:r>
          </a:p>
          <a:p>
            <a:pPr lvl="1"/>
            <a:r>
              <a:rPr lang="en-US" dirty="0" smtClean="0"/>
              <a:t>educational background</a:t>
            </a:r>
          </a:p>
          <a:p>
            <a:pPr lvl="1"/>
            <a:r>
              <a:rPr lang="en-US" dirty="0" smtClean="0"/>
              <a:t>computer experience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attitude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0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Your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02087"/>
          </a:xfrm>
        </p:spPr>
        <p:txBody>
          <a:bodyPr/>
          <a:lstStyle/>
          <a:p>
            <a:r>
              <a:rPr lang="en-US" dirty="0" smtClean="0"/>
              <a:t>Domain analysis</a:t>
            </a:r>
          </a:p>
          <a:p>
            <a:pPr lvl="1"/>
            <a:r>
              <a:rPr lang="en-US" dirty="0" smtClean="0"/>
              <a:t>Understand the area of expertise or specialist knowledge for which the application is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6" descr="STO03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2503" y="2697489"/>
            <a:ext cx="6874179" cy="333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49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</a:t>
            </a:r>
            <a:r>
              <a:rPr lang="en-US" dirty="0" smtClean="0"/>
              <a:t>Users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analysis</a:t>
            </a:r>
          </a:p>
          <a:p>
            <a:pPr lvl="1"/>
            <a:r>
              <a:rPr lang="en-US" dirty="0" smtClean="0"/>
              <a:t>Understand the goals, tasks, and actions </a:t>
            </a:r>
            <a:br>
              <a:rPr lang="en-US" dirty="0" smtClean="0"/>
            </a:br>
            <a:r>
              <a:rPr lang="en-US" dirty="0" smtClean="0"/>
              <a:t>of the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6" descr="STO04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708" y="2697488"/>
            <a:ext cx="5669218" cy="329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492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</a:t>
            </a:r>
            <a:r>
              <a:rPr lang="en-US" dirty="0" smtClean="0"/>
              <a:t>Users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analysis</a:t>
            </a:r>
          </a:p>
          <a:p>
            <a:pPr lvl="1"/>
            <a:r>
              <a:rPr lang="en-US" dirty="0" smtClean="0"/>
              <a:t>Understand how work can move from one user </a:t>
            </a:r>
            <a:br>
              <a:rPr lang="en-US" dirty="0" smtClean="0"/>
            </a:br>
            <a:r>
              <a:rPr lang="en-US" dirty="0" smtClean="0"/>
              <a:t>to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6" descr="STO04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8976" y="2333950"/>
            <a:ext cx="5303462" cy="38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7902" y="617217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1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mental model </a:t>
            </a:r>
            <a:r>
              <a:rPr lang="en-US" dirty="0" smtClean="0"/>
              <a:t>enables a person to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Negotiate unfamiliar situations.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Reason about a situation based on experience </a:t>
            </a:r>
            <a:br>
              <a:rPr lang="en-US" dirty="0" smtClean="0"/>
            </a:br>
            <a:r>
              <a:rPr lang="en-US" dirty="0" smtClean="0"/>
              <a:t>and previously acquired knowledge.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88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</a:t>
            </a:r>
            <a:r>
              <a:rPr lang="en-US" dirty="0" smtClean="0"/>
              <a:t>Models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(as the </a:t>
            </a:r>
            <a:r>
              <a:rPr lang="en-US" dirty="0" smtClean="0"/>
              <a:t>designer) have a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mental model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how the application </a:t>
            </a:r>
            <a:r>
              <a:rPr lang="en-US" dirty="0" smtClean="0"/>
              <a:t>is </a:t>
            </a:r>
            <a:r>
              <a:rPr lang="en-US" dirty="0"/>
              <a:t>supposed </a:t>
            </a:r>
            <a:r>
              <a:rPr lang="en-US" dirty="0" smtClean="0"/>
              <a:t>to work. How well does it match the </a:t>
            </a:r>
            <a:r>
              <a:rPr lang="en-US" dirty="0" smtClean="0">
                <a:solidFill>
                  <a:srgbClr val="B23C00"/>
                </a:solidFill>
              </a:rPr>
              <a:t>user’s </a:t>
            </a:r>
            <a:r>
              <a:rPr lang="en-US" dirty="0">
                <a:solidFill>
                  <a:srgbClr val="B23C00"/>
                </a:solidFill>
              </a:rPr>
              <a:t>mental </a:t>
            </a:r>
            <a:r>
              <a:rPr lang="en-US" dirty="0" smtClean="0">
                <a:solidFill>
                  <a:srgbClr val="B23C00"/>
                </a:solidFill>
              </a:rPr>
              <a:t>model</a:t>
            </a:r>
            <a:r>
              <a:rPr lang="en-US" dirty="0" smtClean="0"/>
              <a:t>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user will feel that an application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 smtClean="0">
                <a:solidFill>
                  <a:srgbClr val="B23C00"/>
                </a:solidFill>
              </a:rPr>
              <a:t>easy to use and intuitive </a:t>
            </a:r>
            <a:r>
              <a:rPr lang="en-US" dirty="0" smtClean="0"/>
              <a:t>if the differences between the two mental models are small.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This is a UX concern, beyond just the UI.</a:t>
            </a:r>
          </a:p>
          <a:p>
            <a:pPr lvl="1"/>
            <a:r>
              <a:rPr lang="en-US" dirty="0"/>
              <a:t>Reminder: The iPhone “silent” alarms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0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r>
              <a:rPr lang="en-US" dirty="0"/>
              <a:t>End users</a:t>
            </a:r>
          </a:p>
          <a:p>
            <a:r>
              <a:rPr lang="en-US" dirty="0" smtClean="0"/>
              <a:t>Application developers</a:t>
            </a:r>
            <a:endParaRPr lang="en-US" dirty="0"/>
          </a:p>
          <a:p>
            <a:r>
              <a:rPr lang="en-US" dirty="0"/>
              <a:t>Development managers</a:t>
            </a:r>
          </a:p>
          <a:p>
            <a:r>
              <a:rPr lang="en-US" dirty="0"/>
              <a:t>Technology providers</a:t>
            </a:r>
          </a:p>
          <a:p>
            <a:pPr lvl="5"/>
            <a:endParaRPr lang="en-US" dirty="0"/>
          </a:p>
          <a:p>
            <a:r>
              <a:rPr lang="en-US" dirty="0"/>
              <a:t>All can have </a:t>
            </a:r>
            <a:r>
              <a:rPr lang="en-US" dirty="0">
                <a:solidFill>
                  <a:srgbClr val="B23C00"/>
                </a:solidFill>
              </a:rPr>
              <a:t>conflicting ideas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what the application is supposed to do.</a:t>
            </a:r>
          </a:p>
          <a:p>
            <a:r>
              <a:rPr lang="en-US" dirty="0"/>
              <a:t>All of them </a:t>
            </a:r>
            <a:r>
              <a:rPr lang="en-US" dirty="0">
                <a:solidFill>
                  <a:srgbClr val="B23C00"/>
                </a:solidFill>
              </a:rPr>
              <a:t>change their minds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about </a:t>
            </a:r>
            <a:r>
              <a:rPr lang="en-US" dirty="0"/>
              <a:t>the requirements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00889" y="1325563"/>
            <a:ext cx="3013076" cy="2560632"/>
            <a:chOff x="4800889" y="1325563"/>
            <a:chExt cx="3013076" cy="2560632"/>
          </a:xfrm>
        </p:grpSpPr>
        <p:sp>
          <p:nvSpPr>
            <p:cNvPr id="6" name="AutoShape 4"/>
            <p:cNvSpPr>
              <a:spLocks/>
            </p:cNvSpPr>
            <p:nvPr/>
          </p:nvSpPr>
          <p:spPr bwMode="auto">
            <a:xfrm>
              <a:off x="4800889" y="1325563"/>
              <a:ext cx="549275" cy="2560632"/>
            </a:xfrm>
            <a:prstGeom prst="rightBrace">
              <a:avLst>
                <a:gd name="adj1" fmla="val 33309"/>
                <a:gd name="adj2" fmla="val 50000"/>
              </a:avLst>
            </a:prstGeom>
            <a:noFill/>
            <a:ln w="57150">
              <a:solidFill>
                <a:srgbClr val="B2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B23C00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532727" y="2286494"/>
              <a:ext cx="2281238" cy="52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B23C00"/>
                  </a:solidFill>
                </a:rPr>
                <a:t>Stakeholders</a:t>
              </a:r>
              <a:endParaRPr lang="en-US" dirty="0">
                <a:solidFill>
                  <a:srgbClr val="B23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499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application </a:t>
            </a:r>
            <a:r>
              <a:rPr lang="en-US" dirty="0" smtClean="0">
                <a:solidFill>
                  <a:srgbClr val="B23C00"/>
                </a:solidFill>
              </a:rPr>
              <a:t>shall </a:t>
            </a:r>
            <a:r>
              <a:rPr lang="en-US" dirty="0">
                <a:solidFill>
                  <a:srgbClr val="B23C00"/>
                </a:solidFill>
              </a:rPr>
              <a:t>be able to do </a:t>
            </a:r>
            <a:r>
              <a:rPr lang="en-US" dirty="0" smtClean="0">
                <a:solidFill>
                  <a:srgbClr val="0033CC"/>
                </a:solidFill>
              </a:rPr>
              <a:t/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/>
              <a:t>or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allow users to do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phone </a:t>
            </a:r>
            <a:r>
              <a:rPr lang="en-US" dirty="0">
                <a:solidFill>
                  <a:srgbClr val="B23C00"/>
                </a:solidFill>
              </a:rPr>
              <a:t>shall</a:t>
            </a:r>
            <a:r>
              <a:rPr lang="en-US" dirty="0"/>
              <a:t> use GPS to determine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wearer’s </a:t>
            </a:r>
            <a:r>
              <a:rPr lang="en-US" dirty="0"/>
              <a:t>location.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6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Users </a:t>
            </a:r>
            <a:r>
              <a:rPr lang="en-US" dirty="0">
                <a:solidFill>
                  <a:srgbClr val="B23C00"/>
                </a:solidFill>
              </a:rPr>
              <a:t>shall</a:t>
            </a:r>
            <a:r>
              <a:rPr lang="en-US" dirty="0"/>
              <a:t> be able to choose either Option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Option B.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6"/>
            <a:endParaRPr lang="en-US" dirty="0"/>
          </a:p>
          <a:p>
            <a:r>
              <a:rPr lang="en-US" dirty="0"/>
              <a:t>Describe the </a:t>
            </a:r>
            <a:r>
              <a:rPr lang="en-US" dirty="0">
                <a:solidFill>
                  <a:srgbClr val="B23C00"/>
                </a:solidFill>
              </a:rPr>
              <a:t>interactions </a:t>
            </a:r>
            <a:r>
              <a:rPr lang="en-US" dirty="0"/>
              <a:t>between the </a:t>
            </a:r>
            <a:r>
              <a:rPr lang="en-US" dirty="0" smtClean="0"/>
              <a:t>user and the application, </a:t>
            </a:r>
            <a:r>
              <a:rPr lang="en-US" dirty="0"/>
              <a:t>independent of </a:t>
            </a:r>
            <a:r>
              <a:rPr lang="en-US" dirty="0" smtClean="0"/>
              <a:t>the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0707" y="5524051"/>
            <a:ext cx="22319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Effects on UI?  </a:t>
            </a:r>
          </a:p>
          <a:p>
            <a:r>
              <a:rPr lang="en-US" sz="2400" dirty="0" smtClean="0">
                <a:solidFill>
                  <a:srgbClr val="0033CC"/>
                </a:solidFill>
              </a:rPr>
              <a:t>Effects on UX?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07" y="1874537"/>
            <a:ext cx="2898750" cy="584776"/>
          </a:xfrm>
          <a:prstGeom prst="rect">
            <a:avLst/>
          </a:prstGeom>
          <a:solidFill>
            <a:srgbClr val="FFFFC2"/>
          </a:solidFill>
          <a:ln>
            <a:solidFill>
              <a:srgbClr val="A12A0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What the application </a:t>
            </a:r>
            <a:r>
              <a:rPr lang="en-US" b="1" dirty="0" smtClean="0">
                <a:solidFill>
                  <a:srgbClr val="B23C00"/>
                </a:solidFill>
              </a:rPr>
              <a:t>must do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in order to work correctly.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2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Usability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reliability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performance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supportability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application </a:t>
            </a:r>
            <a:r>
              <a:rPr lang="en-US" dirty="0" smtClean="0">
                <a:solidFill>
                  <a:srgbClr val="B23C00"/>
                </a:solidFill>
              </a:rPr>
              <a:t>must</a:t>
            </a:r>
            <a:r>
              <a:rPr lang="en-US" dirty="0" smtClean="0"/>
              <a:t> </a:t>
            </a:r>
            <a:r>
              <a:rPr lang="en-US" dirty="0"/>
              <a:t>respond to the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within </a:t>
            </a:r>
            <a:r>
              <a:rPr lang="en-US" dirty="0"/>
              <a:t>15 seconds.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application </a:t>
            </a:r>
            <a:r>
              <a:rPr lang="en-US" dirty="0" smtClean="0">
                <a:solidFill>
                  <a:srgbClr val="B23C00"/>
                </a:solidFill>
              </a:rPr>
              <a:t>must </a:t>
            </a:r>
            <a:r>
              <a:rPr lang="en-US" dirty="0"/>
              <a:t>run on Windows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 </a:t>
            </a:r>
            <a:r>
              <a:rPr lang="en-US" dirty="0"/>
              <a:t>servers.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new GUI </a:t>
            </a:r>
            <a:r>
              <a:rPr lang="en-US" dirty="0" smtClean="0">
                <a:solidFill>
                  <a:srgbClr val="B23C00"/>
                </a:solidFill>
              </a:rPr>
              <a:t>shall</a:t>
            </a:r>
            <a:r>
              <a:rPr lang="en-US" dirty="0" smtClean="0"/>
              <a:t> resemble </a:t>
            </a:r>
            <a:r>
              <a:rPr lang="en-US" dirty="0"/>
              <a:t>the existing GUI.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0707" y="5166341"/>
            <a:ext cx="22319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Effects on UI?  </a:t>
            </a:r>
          </a:p>
          <a:p>
            <a:r>
              <a:rPr lang="en-US" sz="2400" dirty="0" smtClean="0">
                <a:solidFill>
                  <a:srgbClr val="0033CC"/>
                </a:solidFill>
              </a:rPr>
              <a:t>Effects on UX?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195" y="1874537"/>
            <a:ext cx="3685925" cy="584776"/>
          </a:xfrm>
          <a:prstGeom prst="rect">
            <a:avLst/>
          </a:prstGeom>
          <a:solidFill>
            <a:srgbClr val="FFFFC2"/>
          </a:solidFill>
          <a:ln>
            <a:solidFill>
              <a:srgbClr val="A12A0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Constraints the application </a:t>
            </a:r>
            <a:r>
              <a:rPr lang="en-US" b="1" dirty="0" smtClean="0">
                <a:solidFill>
                  <a:srgbClr val="B23C00"/>
                </a:solidFill>
              </a:rPr>
              <a:t>must meet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in order to work correctly.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7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Reminders: As Soon as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teams.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Email me your team information.</a:t>
            </a:r>
          </a:p>
          <a:p>
            <a:pPr lvl="1"/>
            <a:r>
              <a:rPr lang="en-US" dirty="0" smtClean="0"/>
              <a:t>team name</a:t>
            </a:r>
          </a:p>
          <a:p>
            <a:pPr lvl="1"/>
            <a:r>
              <a:rPr lang="en-US" dirty="0" smtClean="0"/>
              <a:t>team members and email addresses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Include a description of your team’s </a:t>
            </a:r>
            <a:br>
              <a:rPr lang="en-US" dirty="0" smtClean="0"/>
            </a:br>
            <a:r>
              <a:rPr lang="en-US" smtClean="0"/>
              <a:t>imagined web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1-sentence description</a:t>
            </a:r>
          </a:p>
          <a:p>
            <a:pPr lvl="1"/>
            <a:r>
              <a:rPr lang="en-US" dirty="0" smtClean="0"/>
              <a:t>4 features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09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Must Have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Are all system features described by requirements?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two requirements can contradict each other.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Clarity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requirement must be unambiguous.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Correctness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errors in the requirements.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each </a:t>
            </a:r>
            <a:r>
              <a:rPr lang="en-US" dirty="0" smtClean="0"/>
              <a:t>application function </a:t>
            </a:r>
            <a:r>
              <a:rPr lang="en-US" dirty="0"/>
              <a:t>be traced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 requirement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6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Must </a:t>
            </a:r>
            <a:r>
              <a:rPr lang="en-US" dirty="0" smtClean="0"/>
              <a:t>Have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Realism</a:t>
            </a:r>
          </a:p>
          <a:p>
            <a:pPr lvl="1"/>
            <a:r>
              <a:rPr lang="en-US" dirty="0"/>
              <a:t>Can the system be implemented?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Verifiability</a:t>
            </a:r>
          </a:p>
          <a:p>
            <a:pPr lvl="1"/>
            <a:r>
              <a:rPr lang="en-US" dirty="0"/>
              <a:t>Can the system be tested?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Traceability</a:t>
            </a:r>
          </a:p>
          <a:p>
            <a:pPr lvl="1"/>
            <a:r>
              <a:rPr lang="en-US" dirty="0"/>
              <a:t>Can each requirement be traced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an application function?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8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are Strong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B23C00"/>
                </a:solidFill>
              </a:rPr>
              <a:t>strong declarative statements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“shall” and “must”.</a:t>
            </a:r>
          </a:p>
          <a:p>
            <a:pPr lvl="5"/>
            <a:endParaRPr lang="en-US" dirty="0" smtClean="0"/>
          </a:p>
          <a:p>
            <a:pPr marL="939800" lvl="2" indent="-469900">
              <a:buSzPct val="70000"/>
            </a:pPr>
            <a:r>
              <a:rPr lang="ja-JP" altLang="en-US" sz="2400" dirty="0"/>
              <a:t>“</a:t>
            </a:r>
            <a:r>
              <a:rPr lang="en-US" sz="2400" dirty="0"/>
              <a:t>The phone </a:t>
            </a:r>
            <a:r>
              <a:rPr lang="en-US" sz="2400" dirty="0">
                <a:solidFill>
                  <a:srgbClr val="B23C00"/>
                </a:solidFill>
              </a:rPr>
              <a:t>shall</a:t>
            </a:r>
            <a:r>
              <a:rPr lang="en-US" sz="2400" dirty="0"/>
              <a:t> use GPS to determine the wearer’s location.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pPr marL="2773363" lvl="6" indent="-469900">
              <a:buSzPct val="70000"/>
            </a:pPr>
            <a:endParaRPr lang="en-US" altLang="ja-JP" dirty="0" smtClean="0"/>
          </a:p>
          <a:p>
            <a:pPr marL="939800" lvl="2" indent="-469900">
              <a:buSzPct val="70000"/>
            </a:pPr>
            <a:r>
              <a:rPr lang="ja-JP" altLang="en-US" sz="2400" dirty="0"/>
              <a:t>“</a:t>
            </a:r>
            <a:r>
              <a:rPr lang="en-US" sz="2400" dirty="0"/>
              <a:t>The system </a:t>
            </a:r>
            <a:r>
              <a:rPr lang="en-US" sz="2400" dirty="0">
                <a:solidFill>
                  <a:srgbClr val="B23C00"/>
                </a:solidFill>
              </a:rPr>
              <a:t>must</a:t>
            </a:r>
            <a:r>
              <a:rPr lang="en-US" sz="2400" dirty="0"/>
              <a:t> respond to the user </a:t>
            </a:r>
            <a:br>
              <a:rPr lang="en-US" sz="2400" dirty="0"/>
            </a:br>
            <a:r>
              <a:rPr lang="en-US" sz="2400" dirty="0"/>
              <a:t>within 15 seconds.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_</a:t>
            </a:r>
            <a:endParaRPr lang="en-US" altLang="ja-JP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85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future users of your application.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Observe how the users currently work.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Stated requirements</a:t>
            </a:r>
          </a:p>
          <a:p>
            <a:pPr lvl="1"/>
            <a:r>
              <a:rPr lang="en-US" dirty="0" smtClean="0"/>
              <a:t>The user tells you want he or she wants.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Implied requirements</a:t>
            </a:r>
          </a:p>
          <a:p>
            <a:pPr lvl="1"/>
            <a:r>
              <a:rPr lang="en-US" dirty="0" smtClean="0"/>
              <a:t>What do you think the user wants?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23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smtClean="0"/>
              <a:t>Requirements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/>
              <a:t>don’t always know what they want.</a:t>
            </a:r>
          </a:p>
          <a:p>
            <a:r>
              <a:rPr lang="en-US" dirty="0"/>
              <a:t>They will know more when you </a:t>
            </a:r>
            <a:r>
              <a:rPr lang="en-US" dirty="0" smtClean="0"/>
              <a:t>show them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prototype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will change their minds.</a:t>
            </a:r>
          </a:p>
          <a:p>
            <a:endParaRPr lang="en-US" dirty="0"/>
          </a:p>
          <a:p>
            <a:r>
              <a:rPr lang="en-US" dirty="0" smtClean="0"/>
              <a:t>It’s an iterative process!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STO01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195" y="3337561"/>
            <a:ext cx="3063456" cy="262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3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use case </a:t>
            </a:r>
            <a:r>
              <a:rPr lang="en-US" dirty="0" smtClean="0"/>
              <a:t>is a </a:t>
            </a:r>
            <a:r>
              <a:rPr lang="en-US" dirty="0"/>
              <a:t>complete </a:t>
            </a:r>
            <a:r>
              <a:rPr lang="en-US" dirty="0">
                <a:solidFill>
                  <a:srgbClr val="B23C00"/>
                </a:solidFill>
              </a:rPr>
              <a:t>sequence of steps </a:t>
            </a:r>
            <a:r>
              <a:rPr lang="en-US" dirty="0" smtClean="0"/>
              <a:t>that allows the user to complete a task.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r>
              <a:rPr lang="en-US" dirty="0" smtClean="0"/>
              <a:t>Describe a task that </a:t>
            </a:r>
            <a:r>
              <a:rPr lang="en-US" dirty="0"/>
              <a:t>your 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must allow </a:t>
            </a:r>
            <a:r>
              <a:rPr lang="en-US" dirty="0" smtClean="0"/>
              <a:t>the user to </a:t>
            </a:r>
            <a:r>
              <a:rPr lang="en-US" dirty="0"/>
              <a:t>accomplish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56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Name</a:t>
            </a:r>
          </a:p>
          <a:p>
            <a:pPr lvl="1"/>
            <a:r>
              <a:rPr lang="en-US" dirty="0" smtClean="0"/>
              <a:t>The name should be in the form </a:t>
            </a:r>
            <a:r>
              <a:rPr lang="en-US" i="1" dirty="0" smtClean="0">
                <a:solidFill>
                  <a:srgbClr val="B23C00"/>
                </a:solidFill>
              </a:rPr>
              <a:t>verb object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Goal</a:t>
            </a:r>
          </a:p>
          <a:p>
            <a:pPr lvl="1"/>
            <a:r>
              <a:rPr lang="en-US" dirty="0" smtClean="0"/>
              <a:t>What does this task accomplish?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Sequence of steps</a:t>
            </a:r>
          </a:p>
          <a:p>
            <a:pPr lvl="1"/>
            <a:r>
              <a:rPr lang="en-US" dirty="0" smtClean="0"/>
              <a:t>For each step: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 is the user action?</a:t>
            </a:r>
            <a:endParaRPr lang="en-US" dirty="0"/>
          </a:p>
          <a:p>
            <a:pPr lvl="2"/>
            <a:r>
              <a:rPr lang="en-US" dirty="0" smtClean="0"/>
              <a:t>What is the application’s response?</a:t>
            </a:r>
          </a:p>
          <a:p>
            <a:pPr lvl="1"/>
            <a:r>
              <a:rPr lang="en-US" dirty="0" smtClean="0"/>
              <a:t>Include any </a:t>
            </a:r>
            <a:r>
              <a:rPr lang="en-US" dirty="0" smtClean="0">
                <a:solidFill>
                  <a:srgbClr val="B23C00"/>
                </a:solidFill>
              </a:rPr>
              <a:t>alternate sequences 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case something goes wrong.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1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66166" cy="4835525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Name: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Obtain foreign currency.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Goal: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The user obtains foreign currency from an ATM.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6" descr="STO04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6244" y="1252817"/>
            <a:ext cx="4016686" cy="491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26463" y="6259139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4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use cases in a way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makes </a:t>
            </a:r>
            <a:r>
              <a:rPr lang="en-US" dirty="0">
                <a:solidFill>
                  <a:srgbClr val="B23C00"/>
                </a:solidFill>
              </a:rPr>
              <a:t>sense </a:t>
            </a:r>
            <a:r>
              <a:rPr lang="en-US" dirty="0" smtClean="0"/>
              <a:t>to </a:t>
            </a:r>
            <a:r>
              <a:rPr lang="en-US" dirty="0"/>
              <a:t>all stakeholders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client, developers, managers, ...).</a:t>
            </a:r>
          </a:p>
          <a:p>
            <a:pPr lvl="4"/>
            <a:endParaRPr lang="en-US" dirty="0"/>
          </a:p>
          <a:p>
            <a:r>
              <a:rPr lang="en-US" dirty="0"/>
              <a:t>Good use cases show that </a:t>
            </a:r>
            <a:r>
              <a:rPr lang="en-US" dirty="0" smtClean="0"/>
              <a:t>you’ve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done your requirements analysis well </a:t>
            </a:r>
            <a:br>
              <a:rPr lang="en-US" dirty="0"/>
            </a:br>
            <a:r>
              <a:rPr lang="en-US" dirty="0"/>
              <a:t>and that your application will work in a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real-world context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9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the application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short description</a:t>
            </a:r>
          </a:p>
          <a:p>
            <a:pPr lvl="1"/>
            <a:r>
              <a:rPr lang="en-US" dirty="0" smtClean="0"/>
              <a:t>What is the purpose of your application?</a:t>
            </a:r>
          </a:p>
          <a:p>
            <a:pPr lvl="2"/>
            <a:r>
              <a:rPr lang="en-US" dirty="0" smtClean="0"/>
              <a:t>1 paragraph</a:t>
            </a:r>
          </a:p>
          <a:p>
            <a:pPr lvl="1"/>
            <a:r>
              <a:rPr lang="en-US" dirty="0" smtClean="0"/>
              <a:t>How will it accomplish this purpose?</a:t>
            </a:r>
          </a:p>
          <a:p>
            <a:pPr lvl="2"/>
            <a:r>
              <a:rPr lang="en-US" dirty="0" smtClean="0"/>
              <a:t>1 to 3 paragraphs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functional requirements</a:t>
            </a:r>
          </a:p>
          <a:p>
            <a:r>
              <a:rPr lang="en-US" dirty="0" smtClean="0"/>
              <a:t>List of nonfunctional requirements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59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User-Centered Design (UCD)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4059" y="1965976"/>
            <a:ext cx="7678379" cy="1200329"/>
          </a:xfrm>
          <a:prstGeom prst="rect">
            <a:avLst/>
          </a:prstGeom>
          <a:solidFill>
            <a:srgbClr val="FFF1E4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Involve the users throughout the </a:t>
            </a:r>
            <a:br>
              <a:rPr lang="en-US" sz="3600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UI design and development process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04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use the teams’ </a:t>
            </a:r>
            <a:r>
              <a:rPr lang="en-US" dirty="0" smtClean="0">
                <a:solidFill>
                  <a:srgbClr val="B23C00"/>
                </a:solidFill>
              </a:rPr>
              <a:t>proposed applications </a:t>
            </a:r>
            <a:r>
              <a:rPr lang="en-US" dirty="0" smtClean="0"/>
              <a:t>to: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Create mental models.</a:t>
            </a:r>
          </a:p>
          <a:p>
            <a:pPr lvl="1"/>
            <a:r>
              <a:rPr lang="en-US" dirty="0" smtClean="0"/>
              <a:t>Elicit functional and nonfunctional requirements.</a:t>
            </a:r>
          </a:p>
          <a:p>
            <a:pPr lvl="1"/>
            <a:r>
              <a:rPr lang="en-US" dirty="0" smtClean="0"/>
              <a:t>Generate use cases.</a:t>
            </a:r>
          </a:p>
          <a:p>
            <a:pPr lvl="1"/>
            <a:r>
              <a:rPr lang="en-US" dirty="0" smtClean="0"/>
              <a:t>Write functional specifications.</a:t>
            </a:r>
          </a:p>
          <a:p>
            <a:pPr lvl="4"/>
            <a:endParaRPr lang="en-US" dirty="0"/>
          </a:p>
          <a:p>
            <a:r>
              <a:rPr lang="en-US" dirty="0" smtClean="0"/>
              <a:t>Details on Thursday!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3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User-Centered Design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active involvement of users.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An appropriate allocation of function </a:t>
            </a:r>
            <a:br>
              <a:rPr lang="en-US" dirty="0" smtClean="0"/>
            </a:br>
            <a:r>
              <a:rPr lang="en-US" dirty="0" smtClean="0"/>
              <a:t>between user and application.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 iteration of design solutions.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Multidisciplinary design teams.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User-Centered 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specify the context of use.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Specify the user and organizational requirements.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Produce design solutions (prototypes).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Evaluate designs with users against </a:t>
            </a:r>
            <a:br>
              <a:rPr lang="en-US" dirty="0" smtClean="0"/>
            </a:br>
            <a:r>
              <a:rPr lang="en-US" dirty="0" smtClean="0"/>
              <a:t>the requirements.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87D2-A2BC-264D-B424-7260654C63D9}" type="slidenum">
              <a:rPr lang="en-US"/>
              <a:pPr/>
              <a:t>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05200" y="2413000"/>
            <a:ext cx="2073275" cy="6508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folHlink"/>
                </a:solidFill>
              </a:rPr>
              <a:t>Take roll!</a:t>
            </a:r>
          </a:p>
        </p:txBody>
      </p:sp>
    </p:spTree>
    <p:extLst>
      <p:ext uri="{BB962C8B-B14F-4D97-AF65-F5344CB8AC3E}">
        <p14:creationId xmlns:p14="http://schemas.microsoft.com/office/powerpoint/2010/main" xmlns="" val="19026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4830"/>
            <a:ext cx="8229600" cy="1696096"/>
          </a:xfrm>
        </p:spPr>
        <p:txBody>
          <a:bodyPr/>
          <a:lstStyle/>
          <a:p>
            <a:r>
              <a:rPr lang="en-US" dirty="0" smtClean="0"/>
              <a:t>In our context, “coding” means making </a:t>
            </a:r>
            <a:r>
              <a:rPr lang="en-US" dirty="0" smtClean="0">
                <a:solidFill>
                  <a:srgbClr val="B23C00"/>
                </a:solidFill>
              </a:rPr>
              <a:t>incremental UI changes </a:t>
            </a:r>
            <a:r>
              <a:rPr lang="en-US" dirty="0" smtClean="0"/>
              <a:t>to the </a:t>
            </a:r>
            <a:br>
              <a:rPr lang="en-US" dirty="0" smtClean="0"/>
            </a:br>
            <a:r>
              <a:rPr lang="en-US" dirty="0" smtClean="0"/>
              <a:t>application prototype.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fig0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563" y="1325903"/>
            <a:ext cx="8778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461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 descr="STO01F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286025" y="1417342"/>
            <a:ext cx="4754828" cy="407875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5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Your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accomplishes a task </a:t>
            </a:r>
            <a:br>
              <a:rPr lang="en-US" dirty="0"/>
            </a:br>
            <a:r>
              <a:rPr lang="en-US" dirty="0"/>
              <a:t>or a set of related tasks.</a:t>
            </a:r>
          </a:p>
          <a:p>
            <a:pPr lvl="1"/>
            <a:r>
              <a:rPr lang="en-US" dirty="0"/>
              <a:t>Text editor, drawing tool, PowerPoint, compiler</a:t>
            </a:r>
          </a:p>
          <a:p>
            <a:pPr lvl="7"/>
            <a:endParaRPr lang="en-US" dirty="0"/>
          </a:p>
          <a:p>
            <a:r>
              <a:rPr lang="en-US" dirty="0"/>
              <a:t>Provide information to the user.</a:t>
            </a:r>
          </a:p>
          <a:p>
            <a:pPr lvl="1"/>
            <a:r>
              <a:rPr lang="en-US" dirty="0"/>
              <a:t>Wikipedia, Google News, </a:t>
            </a:r>
            <a:r>
              <a:rPr lang="en-US" dirty="0" err="1"/>
              <a:t>ebook</a:t>
            </a:r>
            <a:r>
              <a:rPr lang="en-US" dirty="0"/>
              <a:t> reader, video player</a:t>
            </a:r>
          </a:p>
          <a:p>
            <a:pPr lvl="7"/>
            <a:endParaRPr lang="en-US" dirty="0"/>
          </a:p>
          <a:p>
            <a:r>
              <a:rPr lang="en-US" dirty="0"/>
              <a:t>The user interacts with data and information.</a:t>
            </a:r>
          </a:p>
          <a:p>
            <a:pPr lvl="1"/>
            <a:r>
              <a:rPr lang="en-US" dirty="0"/>
              <a:t>Email tool, games</a:t>
            </a:r>
            <a:br>
              <a:rPr lang="en-US" dirty="0"/>
            </a:br>
            <a:r>
              <a:rPr lang="en-US" dirty="0"/>
              <a:t>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94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26203</TotalTime>
  <Words>770</Words>
  <Application>Microsoft Office PowerPoint</Application>
  <PresentationFormat>On-screen Show (4:3)</PresentationFormat>
  <Paragraphs>257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Quadrant</vt:lpstr>
      <vt:lpstr>CS 235: User Interface Design January 27 Class Meeting</vt:lpstr>
      <vt:lpstr>Reminders: As Soon as Possible</vt:lpstr>
      <vt:lpstr>User-Centered Design (UCD)</vt:lpstr>
      <vt:lpstr>User-Centered Design Principles</vt:lpstr>
      <vt:lpstr>User-Centered Design Activities</vt:lpstr>
      <vt:lpstr>Slide 6</vt:lpstr>
      <vt:lpstr>Agile Development</vt:lpstr>
      <vt:lpstr>Iterative Design</vt:lpstr>
      <vt:lpstr>What is the Purpose of Your Application?</vt:lpstr>
      <vt:lpstr>What is the Purpose of Your Application?</vt:lpstr>
      <vt:lpstr>Who are the Users of Your Application?</vt:lpstr>
      <vt:lpstr>Understand Your Users</vt:lpstr>
      <vt:lpstr>Understand Your Users, cont’d</vt:lpstr>
      <vt:lpstr>Understand Your Users, cont’d</vt:lpstr>
      <vt:lpstr>Mental Models</vt:lpstr>
      <vt:lpstr>Mental Models, cont’d</vt:lpstr>
      <vt:lpstr>Sources of Requirements</vt:lpstr>
      <vt:lpstr>Functional Requirements</vt:lpstr>
      <vt:lpstr>Nonfunctional Requirements</vt:lpstr>
      <vt:lpstr>Requirements Must Have …</vt:lpstr>
      <vt:lpstr>Requirements Must Have, cont’d</vt:lpstr>
      <vt:lpstr>Requirements are Strong Statements</vt:lpstr>
      <vt:lpstr>How to Get Requirements</vt:lpstr>
      <vt:lpstr>How to Get Requirements, cont’d</vt:lpstr>
      <vt:lpstr>Use Cases</vt:lpstr>
      <vt:lpstr>Parts of a Use Case</vt:lpstr>
      <vt:lpstr>Example Use Case</vt:lpstr>
      <vt:lpstr>Good Use Cases</vt:lpstr>
      <vt:lpstr>Functional Specification</vt:lpstr>
      <vt:lpstr>On Thursday</vt:lpstr>
    </vt:vector>
  </TitlesOfParts>
  <Manager/>
  <Company>San Jose State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Zayd</cp:lastModifiedBy>
  <cp:revision>209</cp:revision>
  <dcterms:created xsi:type="dcterms:W3CDTF">2008-01-12T03:52:55Z</dcterms:created>
  <dcterms:modified xsi:type="dcterms:W3CDTF">2015-03-15T10:26:44Z</dcterms:modified>
  <cp:category/>
</cp:coreProperties>
</file>