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376" r:id="rId3"/>
    <p:sldId id="372" r:id="rId4"/>
    <p:sldId id="373" r:id="rId5"/>
    <p:sldId id="374" r:id="rId6"/>
    <p:sldId id="375" r:id="rId7"/>
    <p:sldId id="371" r:id="rId8"/>
    <p:sldId id="377" r:id="rId9"/>
    <p:sldId id="378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E4"/>
    <a:srgbClr val="FFE5CB"/>
    <a:srgbClr val="B23C00"/>
    <a:srgbClr val="66CCFF"/>
    <a:srgbClr val="A40000"/>
    <a:srgbClr val="0033CC"/>
    <a:srgbClr val="CC99FF"/>
    <a:srgbClr val="99FF66"/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72" autoAdjust="0"/>
    <p:restoredTop sz="98450" autoAdjust="0"/>
  </p:normalViewPr>
  <p:slideViewPr>
    <p:cSldViewPr>
      <p:cViewPr varScale="1">
        <p:scale>
          <a:sx n="129" d="100"/>
          <a:sy n="129" d="100"/>
        </p:scale>
        <p:origin x="-112" y="-328"/>
      </p:cViewPr>
      <p:guideLst>
        <p:guide orient="horz" pos="2160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58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Spring 2015: January 29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749049" y="6263609"/>
            <a:ext cx="192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235: User Interface</a:t>
            </a:r>
            <a:r>
              <a:rPr lang="en-US" sz="1000" baseline="0" dirty="0" smtClean="0"/>
              <a:t> Design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on.mak@sjsu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</a:t>
            </a:r>
            <a:r>
              <a:rPr lang="en-US" sz="3200" dirty="0" smtClean="0"/>
              <a:t>235: User Interface Design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January 29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Spring 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of the application</a:t>
            </a:r>
          </a:p>
          <a:p>
            <a:r>
              <a:rPr lang="en-US" dirty="0" smtClean="0"/>
              <a:t>User-centered design</a:t>
            </a:r>
          </a:p>
          <a:p>
            <a:r>
              <a:rPr lang="en-US" dirty="0" smtClean="0"/>
              <a:t>Understand the users</a:t>
            </a:r>
          </a:p>
          <a:p>
            <a:r>
              <a:rPr lang="en-US" dirty="0" smtClean="0"/>
              <a:t>Iterative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Content Placeholder 4" descr="STO01F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9" y="2880366"/>
            <a:ext cx="3748999" cy="321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17902" y="6167700"/>
            <a:ext cx="189026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Interface Design &amp; Evaluation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Debbie Stone, et al.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Morgan Kaufman, 2005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54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</a:t>
            </a:r>
            <a:r>
              <a:rPr lang="en-US" dirty="0" smtClean="0"/>
              <a:t>application </a:t>
            </a:r>
            <a:r>
              <a:rPr lang="en-US" dirty="0" smtClean="0">
                <a:solidFill>
                  <a:srgbClr val="B23C00"/>
                </a:solidFill>
              </a:rPr>
              <a:t>shall </a:t>
            </a:r>
            <a:r>
              <a:rPr lang="en-US" dirty="0">
                <a:solidFill>
                  <a:srgbClr val="B23C00"/>
                </a:solidFill>
              </a:rPr>
              <a:t>be able to do </a:t>
            </a:r>
            <a:r>
              <a:rPr lang="en-US" dirty="0" smtClean="0">
                <a:solidFill>
                  <a:srgbClr val="0033CC"/>
                </a:solidFill>
              </a:rPr>
              <a:t/>
            </a:r>
            <a:br>
              <a:rPr lang="en-US" dirty="0" smtClean="0">
                <a:solidFill>
                  <a:srgbClr val="0033CC"/>
                </a:solidFill>
              </a:rPr>
            </a:br>
            <a:r>
              <a:rPr lang="en-US" dirty="0" smtClean="0"/>
              <a:t>or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allow users to do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The phone </a:t>
            </a:r>
            <a:r>
              <a:rPr lang="en-US" dirty="0">
                <a:solidFill>
                  <a:srgbClr val="B23C00"/>
                </a:solidFill>
              </a:rPr>
              <a:t>shall</a:t>
            </a:r>
            <a:r>
              <a:rPr lang="en-US" dirty="0"/>
              <a:t> use GPS to determine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wearer’s </a:t>
            </a:r>
            <a:r>
              <a:rPr lang="en-US" dirty="0"/>
              <a:t>location.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6"/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Users </a:t>
            </a:r>
            <a:r>
              <a:rPr lang="en-US" dirty="0">
                <a:solidFill>
                  <a:srgbClr val="B23C00"/>
                </a:solidFill>
              </a:rPr>
              <a:t>shall</a:t>
            </a:r>
            <a:r>
              <a:rPr lang="en-US" dirty="0"/>
              <a:t> be able to choose either Option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Option B.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6"/>
            <a:endParaRPr lang="en-US" dirty="0"/>
          </a:p>
          <a:p>
            <a:r>
              <a:rPr lang="en-US" dirty="0"/>
              <a:t>Describe the </a:t>
            </a:r>
            <a:r>
              <a:rPr lang="en-US" dirty="0">
                <a:solidFill>
                  <a:srgbClr val="B23C00"/>
                </a:solidFill>
              </a:rPr>
              <a:t>interactions </a:t>
            </a:r>
            <a:r>
              <a:rPr lang="en-US" dirty="0"/>
              <a:t>between the </a:t>
            </a:r>
            <a:r>
              <a:rPr lang="en-US" dirty="0" smtClean="0"/>
              <a:t>user and the application, </a:t>
            </a:r>
            <a:r>
              <a:rPr lang="en-US" dirty="0"/>
              <a:t>independent of </a:t>
            </a:r>
            <a:r>
              <a:rPr lang="en-US" dirty="0" smtClean="0"/>
              <a:t>the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24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Usability</a:t>
            </a:r>
            <a:r>
              <a:rPr lang="en-US" dirty="0"/>
              <a:t>, </a:t>
            </a:r>
            <a:r>
              <a:rPr lang="en-US" dirty="0">
                <a:solidFill>
                  <a:srgbClr val="B23C00"/>
                </a:solidFill>
              </a:rPr>
              <a:t>reliability</a:t>
            </a:r>
            <a:r>
              <a:rPr lang="en-US" dirty="0"/>
              <a:t>, </a:t>
            </a:r>
            <a:r>
              <a:rPr lang="en-US" dirty="0">
                <a:solidFill>
                  <a:srgbClr val="B23C00"/>
                </a:solidFill>
              </a:rPr>
              <a:t>performance</a:t>
            </a:r>
            <a:r>
              <a:rPr lang="en-US" dirty="0"/>
              <a:t>, </a:t>
            </a:r>
            <a:r>
              <a:rPr lang="en-US" dirty="0">
                <a:solidFill>
                  <a:srgbClr val="B23C00"/>
                </a:solidFill>
              </a:rPr>
              <a:t>supportability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The </a:t>
            </a:r>
            <a:r>
              <a:rPr lang="en-US" dirty="0" smtClean="0"/>
              <a:t>application </a:t>
            </a:r>
            <a:r>
              <a:rPr lang="en-US" dirty="0" smtClean="0">
                <a:solidFill>
                  <a:srgbClr val="B23C00"/>
                </a:solidFill>
              </a:rPr>
              <a:t>must</a:t>
            </a:r>
            <a:r>
              <a:rPr lang="en-US" dirty="0" smtClean="0"/>
              <a:t> </a:t>
            </a:r>
            <a:r>
              <a:rPr lang="en-US" dirty="0"/>
              <a:t>respond to the user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within </a:t>
            </a:r>
            <a:r>
              <a:rPr lang="en-US" dirty="0"/>
              <a:t>15 seconds.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7"/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The application </a:t>
            </a:r>
            <a:r>
              <a:rPr lang="en-US" dirty="0" smtClean="0">
                <a:solidFill>
                  <a:srgbClr val="B23C00"/>
                </a:solidFill>
              </a:rPr>
              <a:t>must </a:t>
            </a:r>
            <a:r>
              <a:rPr lang="en-US" dirty="0"/>
              <a:t>run on Windows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Linux </a:t>
            </a:r>
            <a:r>
              <a:rPr lang="en-US" dirty="0"/>
              <a:t>servers.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7"/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The new GUI </a:t>
            </a:r>
            <a:r>
              <a:rPr lang="en-US" dirty="0" smtClean="0">
                <a:solidFill>
                  <a:srgbClr val="B23C00"/>
                </a:solidFill>
              </a:rPr>
              <a:t>shall</a:t>
            </a:r>
            <a:r>
              <a:rPr lang="en-US" dirty="0" smtClean="0"/>
              <a:t> resemble </a:t>
            </a:r>
            <a:r>
              <a:rPr lang="en-US" dirty="0"/>
              <a:t>the existing GUI.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7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Constraints </a:t>
            </a:r>
            <a:r>
              <a:rPr lang="en-US" dirty="0"/>
              <a:t>that the application must meet.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25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Name</a:t>
            </a:r>
          </a:p>
          <a:p>
            <a:pPr lvl="1"/>
            <a:r>
              <a:rPr lang="en-US" dirty="0" smtClean="0"/>
              <a:t>The name should be in the form </a:t>
            </a:r>
            <a:r>
              <a:rPr lang="en-US" i="1" dirty="0" smtClean="0">
                <a:solidFill>
                  <a:srgbClr val="B23300"/>
                </a:solidFill>
              </a:rPr>
              <a:t>verb object</a:t>
            </a:r>
            <a:r>
              <a:rPr lang="en-US" dirty="0" smtClean="0"/>
              <a:t>.</a:t>
            </a:r>
          </a:p>
          <a:p>
            <a:pPr lvl="6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Goal</a:t>
            </a:r>
          </a:p>
          <a:p>
            <a:pPr lvl="1"/>
            <a:r>
              <a:rPr lang="en-US" dirty="0" smtClean="0"/>
              <a:t>What does this task accomplish?</a:t>
            </a:r>
          </a:p>
          <a:p>
            <a:pPr lvl="6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Sequence of steps</a:t>
            </a:r>
          </a:p>
          <a:p>
            <a:pPr lvl="1"/>
            <a:r>
              <a:rPr lang="en-US" dirty="0" smtClean="0"/>
              <a:t>For each step: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hat is the user action?</a:t>
            </a:r>
            <a:endParaRPr lang="en-US" dirty="0"/>
          </a:p>
          <a:p>
            <a:pPr lvl="2"/>
            <a:r>
              <a:rPr lang="en-US" dirty="0" smtClean="0"/>
              <a:t>What is the application’s response?</a:t>
            </a:r>
          </a:p>
          <a:p>
            <a:pPr lvl="1"/>
            <a:r>
              <a:rPr lang="en-US" dirty="0" smtClean="0"/>
              <a:t>Include any </a:t>
            </a:r>
            <a:r>
              <a:rPr lang="en-US" dirty="0" smtClean="0">
                <a:solidFill>
                  <a:srgbClr val="B23C00"/>
                </a:solidFill>
              </a:rPr>
              <a:t>alternate sequences </a:t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in case something goes wrong during a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1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of the application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 short description</a:t>
            </a:r>
          </a:p>
          <a:p>
            <a:pPr lvl="1"/>
            <a:r>
              <a:rPr lang="en-US" dirty="0" smtClean="0"/>
              <a:t>What is the purpose of your application?</a:t>
            </a:r>
          </a:p>
          <a:p>
            <a:pPr lvl="2"/>
            <a:r>
              <a:rPr lang="en-US" dirty="0" smtClean="0"/>
              <a:t>1 paragraph</a:t>
            </a:r>
          </a:p>
          <a:p>
            <a:pPr lvl="1"/>
            <a:r>
              <a:rPr lang="en-US" dirty="0" smtClean="0"/>
              <a:t>How will it accomplish this purpose?</a:t>
            </a:r>
          </a:p>
          <a:p>
            <a:pPr lvl="2"/>
            <a:r>
              <a:rPr lang="en-US" dirty="0" smtClean="0"/>
              <a:t>1 to 3 paragraphs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List of functional requirements</a:t>
            </a:r>
          </a:p>
          <a:p>
            <a:r>
              <a:rPr lang="en-US" dirty="0" smtClean="0"/>
              <a:t>List of nonfunctional requirements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18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Interviews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485428"/>
              </p:ext>
            </p:extLst>
          </p:nvPr>
        </p:nvGraphicFramePr>
        <p:xfrm>
          <a:off x="457245" y="1234464"/>
          <a:ext cx="4937706" cy="44220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77414"/>
                <a:gridCol w="2560292"/>
              </a:tblGrid>
              <a:tr h="452482">
                <a:tc>
                  <a:txBody>
                    <a:bodyPr/>
                    <a:lstStyle/>
                    <a:p>
                      <a:r>
                        <a:rPr lang="en-US" dirty="0" smtClean="0"/>
                        <a:t>Design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Team/App</a:t>
                      </a:r>
                      <a:endParaRPr lang="en-US" dirty="0"/>
                    </a:p>
                  </a:txBody>
                  <a:tcPr/>
                </a:tc>
              </a:tr>
              <a:tr h="633476"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Innovative Designers</a:t>
                      </a:r>
                      <a:endParaRPr lang="en-US" b="1" baseline="0" dirty="0" smtClean="0"/>
                    </a:p>
                    <a:p>
                      <a:r>
                        <a:rPr lang="en-US" baseline="0" dirty="0" smtClean="0"/>
                        <a:t>Team Collaboration</a:t>
                      </a:r>
                      <a:endParaRPr lang="en-US" dirty="0"/>
                    </a:p>
                  </a:txBody>
                  <a:tcPr/>
                </a:tc>
              </a:tr>
              <a:tr h="6334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Innovative Designers</a:t>
                      </a:r>
                      <a:endParaRPr lang="en-US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Team Four</a:t>
                      </a:r>
                    </a:p>
                    <a:p>
                      <a:r>
                        <a:rPr lang="en-US" dirty="0" smtClean="0"/>
                        <a:t>Contact Management</a:t>
                      </a:r>
                      <a:endParaRPr lang="en-US" dirty="0"/>
                    </a:p>
                  </a:txBody>
                  <a:tcPr/>
                </a:tc>
              </a:tr>
              <a:tr h="6334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Team Four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Thundercats</a:t>
                      </a:r>
                      <a:endParaRPr lang="en-US" b="1" dirty="0" smtClean="0"/>
                    </a:p>
                    <a:p>
                      <a:r>
                        <a:rPr lang="en-US" dirty="0" smtClean="0"/>
                        <a:t>Online Banking</a:t>
                      </a:r>
                      <a:endParaRPr lang="en-US" dirty="0"/>
                    </a:p>
                  </a:txBody>
                  <a:tcPr/>
                </a:tc>
              </a:tr>
              <a:tr h="633476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Thundercats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Uxability</a:t>
                      </a:r>
                      <a:endParaRPr lang="en-US" b="1" dirty="0" smtClean="0"/>
                    </a:p>
                    <a:p>
                      <a:r>
                        <a:rPr lang="en-US" b="0" dirty="0" smtClean="0"/>
                        <a:t>To-Do List</a:t>
                      </a:r>
                    </a:p>
                  </a:txBody>
                  <a:tcPr/>
                </a:tc>
              </a:tr>
              <a:tr h="633476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Uxability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XFactor</a:t>
                      </a:r>
                      <a:endParaRPr lang="en-US" b="1" dirty="0" smtClean="0"/>
                    </a:p>
                    <a:p>
                      <a:r>
                        <a:rPr lang="en-US" dirty="0" smtClean="0"/>
                        <a:t>Online multilingual IDE</a:t>
                      </a:r>
                      <a:endParaRPr lang="en-US" dirty="0"/>
                    </a:p>
                  </a:txBody>
                  <a:tcPr/>
                </a:tc>
              </a:tr>
              <a:tr h="769213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XFactor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Unknown</a:t>
                      </a:r>
                    </a:p>
                    <a:p>
                      <a:r>
                        <a:rPr lang="en-US" dirty="0" smtClean="0"/>
                        <a:t>Airline Scheduling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390" y="1234464"/>
            <a:ext cx="3383243" cy="517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Initial interviews: 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design team </a:t>
            </a:r>
            <a:r>
              <a:rPr lang="en-US" sz="1800" b="1" dirty="0">
                <a:sym typeface="Wingdings"/>
              </a:rPr>
              <a:t> </a:t>
            </a:r>
            <a:r>
              <a:rPr lang="en-US" sz="1800" b="1" dirty="0" smtClean="0">
                <a:sym typeface="Wingdings"/>
              </a:rPr>
              <a:t>client</a:t>
            </a:r>
            <a:r>
              <a:rPr lang="en-US" sz="1800" dirty="0">
                <a:sym typeface="Wingdings"/>
              </a:rPr>
              <a:t> </a:t>
            </a:r>
            <a:r>
              <a:rPr lang="en-US" sz="1800" dirty="0" smtClean="0">
                <a:sym typeface="Wingdings"/>
              </a:rPr>
              <a:t>team</a:t>
            </a:r>
            <a:br>
              <a:rPr lang="en-US" sz="1800" dirty="0" smtClean="0">
                <a:sym typeface="Wingdings"/>
              </a:rPr>
            </a:br>
            <a:endParaRPr lang="en-US" sz="800" dirty="0" smtClean="0"/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solidFill>
                  <a:srgbClr val="B23300"/>
                </a:solidFill>
              </a:rPr>
              <a:t>Round 1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Unknown </a:t>
            </a:r>
            <a:br>
              <a:rPr lang="en-US" sz="1800" dirty="0" smtClean="0"/>
            </a:br>
            <a:r>
              <a:rPr lang="en-US" sz="1800" dirty="0" smtClean="0">
                <a:sym typeface="Wingdings"/>
              </a:rPr>
              <a:t> Innovative Designers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>
                <a:sym typeface="Wingdings"/>
              </a:rPr>
              <a:t>Team Four </a:t>
            </a:r>
            <a:br>
              <a:rPr lang="en-US" sz="1800" dirty="0" smtClean="0">
                <a:sym typeface="Wingdings"/>
              </a:rPr>
            </a:br>
            <a:r>
              <a:rPr lang="en-US" sz="1800" dirty="0" smtClean="0">
                <a:sym typeface="Wingdings"/>
              </a:rPr>
              <a:t> </a:t>
            </a:r>
            <a:r>
              <a:rPr lang="en-US" sz="1800" dirty="0" err="1" smtClean="0">
                <a:sym typeface="Wingdings"/>
              </a:rPr>
              <a:t>Thundercats</a:t>
            </a:r>
            <a:endParaRPr lang="en-US" sz="1800" dirty="0" smtClean="0">
              <a:sym typeface="Wingdings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800" dirty="0" err="1" smtClean="0">
                <a:sym typeface="Wingdings"/>
              </a:rPr>
              <a:t>Uxability</a:t>
            </a:r>
            <a:r>
              <a:rPr lang="en-US" sz="1800" dirty="0" smtClean="0">
                <a:sym typeface="Wingdings"/>
              </a:rPr>
              <a:t> </a:t>
            </a:r>
            <a:br>
              <a:rPr lang="en-US" sz="1800" dirty="0" smtClean="0">
                <a:sym typeface="Wingdings"/>
              </a:rPr>
            </a:br>
            <a:r>
              <a:rPr lang="en-US" sz="1800" dirty="0" smtClean="0">
                <a:sym typeface="Wingdings"/>
              </a:rPr>
              <a:t> </a:t>
            </a:r>
            <a:r>
              <a:rPr lang="en-US" sz="1800" dirty="0" err="1" smtClean="0">
                <a:sym typeface="Wingdings"/>
              </a:rPr>
              <a:t>XFactor</a:t>
            </a:r>
            <a:r>
              <a:rPr lang="en-US" sz="1800" dirty="0" smtClean="0">
                <a:sym typeface="Wingdings"/>
              </a:rPr>
              <a:t/>
            </a:r>
            <a:br>
              <a:rPr lang="en-US" sz="1800" dirty="0" smtClean="0">
                <a:sym typeface="Wingdings"/>
              </a:rPr>
            </a:br>
            <a:endParaRPr lang="en-US" sz="1800" dirty="0" smtClean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solidFill>
                  <a:srgbClr val="B23300"/>
                </a:solidFill>
                <a:sym typeface="Wingdings"/>
              </a:rPr>
              <a:t>Round 2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>
                <a:sym typeface="Wingdings"/>
              </a:rPr>
              <a:t>Innovative Designers </a:t>
            </a:r>
            <a:br>
              <a:rPr lang="en-US" sz="1800" dirty="0" smtClean="0">
                <a:sym typeface="Wingdings"/>
              </a:rPr>
            </a:br>
            <a:r>
              <a:rPr lang="en-US" sz="1800" dirty="0" smtClean="0">
                <a:sym typeface="Wingdings"/>
              </a:rPr>
              <a:t> Team Four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err="1" smtClean="0">
                <a:sym typeface="Wingdings"/>
              </a:rPr>
              <a:t>Thundercats</a:t>
            </a:r>
            <a:r>
              <a:rPr lang="en-US" sz="1800" dirty="0" smtClean="0">
                <a:sym typeface="Wingdings"/>
              </a:rPr>
              <a:t> </a:t>
            </a:r>
            <a:br>
              <a:rPr lang="en-US" sz="1800" dirty="0" smtClean="0">
                <a:sym typeface="Wingdings"/>
              </a:rPr>
            </a:br>
            <a:r>
              <a:rPr lang="en-US" sz="1800" dirty="0" smtClean="0">
                <a:sym typeface="Wingdings"/>
              </a:rPr>
              <a:t> </a:t>
            </a:r>
            <a:r>
              <a:rPr lang="en-US" sz="1800" dirty="0" err="1" smtClean="0">
                <a:sym typeface="Wingdings"/>
              </a:rPr>
              <a:t>Uxability</a:t>
            </a:r>
            <a:endParaRPr lang="en-US" sz="1800" dirty="0" smtClean="0">
              <a:sym typeface="Wingdings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800" dirty="0" err="1" smtClean="0">
                <a:sym typeface="Wingdings"/>
              </a:rPr>
              <a:t>XFactor</a:t>
            </a:r>
            <a:r>
              <a:rPr lang="en-US" sz="1800" dirty="0" smtClean="0">
                <a:sym typeface="Wingdings"/>
              </a:rPr>
              <a:t> </a:t>
            </a:r>
            <a:r>
              <a:rPr lang="en-US" sz="1800" dirty="0" smtClean="0">
                <a:sym typeface="Wingdings"/>
              </a:rPr>
              <a:t/>
            </a:r>
            <a:br>
              <a:rPr lang="en-US" sz="1800" dirty="0" smtClean="0">
                <a:sym typeface="Wingdings"/>
              </a:rPr>
            </a:br>
            <a:r>
              <a:rPr lang="en-US" sz="1800" dirty="0" smtClean="0">
                <a:sym typeface="Wingdings"/>
              </a:rPr>
              <a:t> Unknown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4513" y="5806414"/>
            <a:ext cx="2608456" cy="400110"/>
          </a:xfrm>
          <a:prstGeom prst="rect">
            <a:avLst/>
          </a:prstGeom>
          <a:solidFill>
            <a:srgbClr val="FFFFC2"/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23300"/>
                </a:solidFill>
              </a:rPr>
              <a:t>25 minutes per round</a:t>
            </a:r>
            <a:endParaRPr lang="en-US" sz="2000" dirty="0">
              <a:solidFill>
                <a:srgbClr val="B2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55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to interview your client team.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Create a </a:t>
            </a:r>
            <a:r>
              <a:rPr lang="en-US" dirty="0" smtClean="0">
                <a:solidFill>
                  <a:srgbClr val="B23C00"/>
                </a:solidFill>
              </a:rPr>
              <a:t>Functional Specification </a:t>
            </a:r>
            <a:r>
              <a:rPr lang="en-US" dirty="0" smtClean="0"/>
              <a:t>(first draft)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Application name</a:t>
            </a:r>
          </a:p>
          <a:p>
            <a:pPr lvl="1"/>
            <a:r>
              <a:rPr lang="en-US" dirty="0" smtClean="0"/>
              <a:t>Application description</a:t>
            </a:r>
          </a:p>
          <a:p>
            <a:pPr lvl="1"/>
            <a:r>
              <a:rPr lang="en-US" dirty="0" smtClean="0"/>
              <a:t>List of at least 10 functional requirements</a:t>
            </a:r>
          </a:p>
          <a:p>
            <a:pPr lvl="1"/>
            <a:r>
              <a:rPr lang="en-US" dirty="0" smtClean="0"/>
              <a:t>List of at least 4 nonfunctional requirements</a:t>
            </a:r>
          </a:p>
          <a:p>
            <a:pPr lvl="1"/>
            <a:r>
              <a:rPr lang="en-US" dirty="0" smtClean="0"/>
              <a:t>At least 5 use cases</a:t>
            </a:r>
            <a:br>
              <a:rPr lang="en-US" dirty="0" smtClean="0"/>
            </a:br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79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</a:t>
            </a:r>
            <a:r>
              <a:rPr lang="en-US" dirty="0" smtClean="0"/>
              <a:t>1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0994" cy="4835525"/>
          </a:xfrm>
        </p:spPr>
        <p:txBody>
          <a:bodyPr/>
          <a:lstStyle/>
          <a:p>
            <a:r>
              <a:rPr lang="en-US" dirty="0" smtClean="0"/>
              <a:t>Each team turns in one Functional Specification.</a:t>
            </a:r>
          </a:p>
          <a:p>
            <a:pPr lvl="1"/>
            <a:r>
              <a:rPr lang="en-US" dirty="0" smtClean="0"/>
              <a:t>Microsoft Word document or PDF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Email as an attachment to </a:t>
            </a:r>
            <a:r>
              <a:rPr lang="en-US" dirty="0" smtClean="0">
                <a:hlinkClick r:id="rId2"/>
              </a:rPr>
              <a:t>ron.mak@sjsu.edu</a:t>
            </a:r>
            <a:r>
              <a:rPr lang="en-US" dirty="0" smtClean="0"/>
              <a:t> 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Subject: </a:t>
            </a:r>
            <a:r>
              <a:rPr lang="en-US" b="1" dirty="0" smtClean="0">
                <a:latin typeface="Courier New"/>
                <a:cs typeface="Courier New"/>
              </a:rPr>
              <a:t>CS 235</a:t>
            </a:r>
            <a:r>
              <a:rPr lang="en-US" dirty="0" smtClean="0"/>
              <a:t> </a:t>
            </a:r>
            <a:r>
              <a:rPr lang="en-US" b="1" dirty="0">
                <a:latin typeface="Courier New"/>
                <a:cs typeface="Courier New"/>
              </a:rPr>
              <a:t>Assignment #1</a:t>
            </a:r>
            <a:r>
              <a:rPr lang="en-US" dirty="0" smtClean="0"/>
              <a:t> </a:t>
            </a:r>
            <a:r>
              <a:rPr lang="en-US" i="1" dirty="0">
                <a:latin typeface="Times New Roman"/>
                <a:cs typeface="Times New Roman"/>
              </a:rPr>
              <a:t>Team </a:t>
            </a:r>
            <a:r>
              <a:rPr lang="en-US" i="1" dirty="0" smtClean="0">
                <a:latin typeface="Times New Roman"/>
                <a:cs typeface="Times New Roman"/>
              </a:rPr>
              <a:t>name</a:t>
            </a:r>
          </a:p>
          <a:p>
            <a:pPr lvl="1"/>
            <a:r>
              <a:rPr lang="en-US" dirty="0"/>
              <a:t>Be sure to CC all team members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Due </a:t>
            </a:r>
            <a:r>
              <a:rPr lang="en-US" dirty="0" smtClean="0">
                <a:solidFill>
                  <a:srgbClr val="B23C00"/>
                </a:solidFill>
              </a:rPr>
              <a:t>Friday, February 6 </a:t>
            </a:r>
            <a:r>
              <a:rPr lang="en-US" dirty="0" smtClean="0"/>
              <a:t>at 11:59 PM.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6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28102</TotalTime>
  <Words>303</Words>
  <Application>Microsoft Macintosh PowerPoint</Application>
  <PresentationFormat>On-screen Show (4:3)</PresentationFormat>
  <Paragraphs>113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Quadrant</vt:lpstr>
      <vt:lpstr>CS 235: User Interface Design January 29 Class Meeting</vt:lpstr>
      <vt:lpstr>Preliminaries</vt:lpstr>
      <vt:lpstr>Functional Requirements</vt:lpstr>
      <vt:lpstr>Nonfunctional Requirements</vt:lpstr>
      <vt:lpstr>Parts of a Use Case</vt:lpstr>
      <vt:lpstr>Functional Specification</vt:lpstr>
      <vt:lpstr>Initial Interviews</vt:lpstr>
      <vt:lpstr>Assignment #1</vt:lpstr>
      <vt:lpstr>Assignment #1, cont’d</vt:lpstr>
    </vt:vector>
  </TitlesOfParts>
  <Manager/>
  <Company>San Jose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235: User Interface Design</dc:title>
  <dc:subject/>
  <dc:creator>Ronald Mak</dc:creator>
  <cp:keywords/>
  <dc:description/>
  <cp:lastModifiedBy>Ronald Mak</cp:lastModifiedBy>
  <cp:revision>224</cp:revision>
  <dcterms:created xsi:type="dcterms:W3CDTF">2008-01-12T03:52:55Z</dcterms:created>
  <dcterms:modified xsi:type="dcterms:W3CDTF">2015-01-29T22:23:43Z</dcterms:modified>
  <cp:category/>
</cp:coreProperties>
</file>