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256" r:id="rId2"/>
    <p:sldId id="340" r:id="rId3"/>
    <p:sldId id="342" r:id="rId4"/>
    <p:sldId id="344" r:id="rId5"/>
    <p:sldId id="343" r:id="rId6"/>
    <p:sldId id="369" r:id="rId7"/>
    <p:sldId id="341" r:id="rId8"/>
    <p:sldId id="345" r:id="rId9"/>
    <p:sldId id="348" r:id="rId10"/>
    <p:sldId id="347" r:id="rId11"/>
    <p:sldId id="346" r:id="rId12"/>
    <p:sldId id="349" r:id="rId13"/>
    <p:sldId id="354" r:id="rId14"/>
    <p:sldId id="350" r:id="rId15"/>
    <p:sldId id="360" r:id="rId16"/>
    <p:sldId id="367" r:id="rId17"/>
    <p:sldId id="355" r:id="rId18"/>
    <p:sldId id="356" r:id="rId19"/>
    <p:sldId id="357" r:id="rId20"/>
    <p:sldId id="358" r:id="rId21"/>
    <p:sldId id="359" r:id="rId22"/>
    <p:sldId id="361" r:id="rId23"/>
    <p:sldId id="362" r:id="rId24"/>
    <p:sldId id="363" r:id="rId25"/>
    <p:sldId id="352" r:id="rId26"/>
    <p:sldId id="364" r:id="rId27"/>
    <p:sldId id="365" r:id="rId28"/>
    <p:sldId id="366" r:id="rId29"/>
    <p:sldId id="353" r:id="rId30"/>
    <p:sldId id="368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3C00"/>
    <a:srgbClr val="FFF1E4"/>
    <a:srgbClr val="FFE5CB"/>
    <a:srgbClr val="66CCFF"/>
    <a:srgbClr val="A40000"/>
    <a:srgbClr val="0033CC"/>
    <a:srgbClr val="CC99FF"/>
    <a:srgbClr val="99FF66"/>
    <a:srgbClr val="669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72" autoAdjust="0"/>
    <p:restoredTop sz="98450" autoAdjust="0"/>
  </p:normalViewPr>
  <p:slideViewPr>
    <p:cSldViewPr>
      <p:cViewPr varScale="1">
        <p:scale>
          <a:sx n="119" d="100"/>
          <a:sy n="119" d="100"/>
        </p:scale>
        <p:origin x="-112" y="-344"/>
      </p:cViewPr>
      <p:guideLst>
        <p:guide orient="horz" pos="2160"/>
        <p:guide pos="28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5136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2681-C581-F644-AAF5-C092E01AA013}" type="datetimeFigureOut">
              <a:rPr lang="en-US" smtClean="0"/>
              <a:t>1/27/15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581D9-7090-374C-A542-C325CF1D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0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64504C-A0F5-524D-82C6-1B8158989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8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0376-0E54-9843-B673-E00D6670E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DC82CD-30B2-1348-96D0-860A277DEA5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097318" y="6263609"/>
            <a:ext cx="158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Science Dept.</a:t>
            </a:r>
          </a:p>
          <a:p>
            <a:r>
              <a:rPr lang="en-US" sz="1000" baseline="0" dirty="0" smtClean="0"/>
              <a:t>Spring 2015: January 27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749049" y="6263609"/>
            <a:ext cx="192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CS 235: User Interface</a:t>
            </a:r>
            <a:r>
              <a:rPr lang="en-US" sz="1000" baseline="0" dirty="0" smtClean="0"/>
              <a:t> Design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CS </a:t>
            </a:r>
            <a:r>
              <a:rPr lang="en-US" sz="3200" dirty="0" smtClean="0"/>
              <a:t>235: User Interface Design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/>
              <a:t>August </a:t>
            </a:r>
            <a:r>
              <a:rPr lang="en-US" sz="2400" dirty="0" smtClean="0"/>
              <a:t>27 </a:t>
            </a:r>
            <a:r>
              <a:rPr lang="en-US" sz="2400" dirty="0"/>
              <a:t>Class 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Science</a:t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Spring 2015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27550"/>
            <a:ext cx="11541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Purpose of Your Application?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Acquire information from the user</a:t>
            </a:r>
          </a:p>
          <a:p>
            <a:pPr lvl="1"/>
            <a:r>
              <a:rPr lang="en-US" dirty="0"/>
              <a:t>Online IRS income tax tool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Social</a:t>
            </a:r>
          </a:p>
          <a:p>
            <a:pPr lvl="1"/>
            <a:r>
              <a:rPr lang="en-US" dirty="0" smtClean="0"/>
              <a:t>Facebook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Commerce</a:t>
            </a:r>
          </a:p>
          <a:p>
            <a:pPr lvl="1"/>
            <a:r>
              <a:rPr lang="en-US" dirty="0" smtClean="0"/>
              <a:t>Amazon</a:t>
            </a:r>
            <a:br>
              <a:rPr lang="en-US" dirty="0" smtClean="0"/>
            </a:br>
            <a:r>
              <a:rPr lang="en-US" dirty="0" smtClean="0"/>
              <a:t>_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80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the Users of Your Application?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UI design must </a:t>
            </a:r>
            <a:r>
              <a:rPr lang="en-US" dirty="0" smtClean="0"/>
              <a:t>accommodate the </a:t>
            </a:r>
            <a:r>
              <a:rPr lang="en-US" dirty="0" smtClean="0">
                <a:solidFill>
                  <a:srgbClr val="B23C00"/>
                </a:solidFill>
              </a:rPr>
              <a:t>characteristics of the users </a:t>
            </a:r>
            <a:r>
              <a:rPr lang="en-US" dirty="0" smtClean="0"/>
              <a:t>of the application.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gender</a:t>
            </a:r>
          </a:p>
          <a:p>
            <a:pPr lvl="1"/>
            <a:r>
              <a:rPr lang="en-US" dirty="0" smtClean="0"/>
              <a:t>culture</a:t>
            </a:r>
          </a:p>
          <a:p>
            <a:pPr lvl="1"/>
            <a:r>
              <a:rPr lang="en-US" dirty="0" smtClean="0"/>
              <a:t>physical abilities and disabilities</a:t>
            </a:r>
          </a:p>
          <a:p>
            <a:pPr lvl="1"/>
            <a:r>
              <a:rPr lang="en-US" dirty="0" smtClean="0"/>
              <a:t>educational background</a:t>
            </a:r>
          </a:p>
          <a:p>
            <a:pPr lvl="1"/>
            <a:r>
              <a:rPr lang="en-US" dirty="0" smtClean="0"/>
              <a:t>computer experience</a:t>
            </a:r>
          </a:p>
          <a:p>
            <a:pPr lvl="1"/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attitude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5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 Your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402087"/>
          </a:xfrm>
        </p:spPr>
        <p:txBody>
          <a:bodyPr/>
          <a:lstStyle/>
          <a:p>
            <a:r>
              <a:rPr lang="en-US" dirty="0" smtClean="0"/>
              <a:t>Domain analysis</a:t>
            </a:r>
          </a:p>
          <a:p>
            <a:pPr lvl="1"/>
            <a:r>
              <a:rPr lang="en-US" dirty="0" smtClean="0"/>
              <a:t>Understand the area of expertise or specialist knowledge for which the application is developed.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6" descr="STO03F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503" y="2697489"/>
            <a:ext cx="6874179" cy="3338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17902" y="6167700"/>
            <a:ext cx="189026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 Interface Design &amp; Evaluation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Debbie Stone, et al.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Morgan Kaufman, 2005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977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Your </a:t>
            </a:r>
            <a:r>
              <a:rPr lang="en-US" dirty="0" smtClean="0"/>
              <a:t>Users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analysis</a:t>
            </a:r>
          </a:p>
          <a:p>
            <a:pPr lvl="1"/>
            <a:r>
              <a:rPr lang="en-US" dirty="0" smtClean="0"/>
              <a:t>Understand the goals, tasks, and actions </a:t>
            </a:r>
            <a:br>
              <a:rPr lang="en-US" dirty="0" smtClean="0"/>
            </a:br>
            <a:r>
              <a:rPr lang="en-US" dirty="0" smtClean="0"/>
              <a:t>of the users.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6" descr="STO04F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708" y="2697488"/>
            <a:ext cx="5669218" cy="3298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17902" y="6167700"/>
            <a:ext cx="189026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 Interface Design &amp; Evaluation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Debbie Stone, et al.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Morgan Kaufman, 2005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926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Your </a:t>
            </a:r>
            <a:r>
              <a:rPr lang="en-US" dirty="0" smtClean="0"/>
              <a:t>Users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Workflow analysis</a:t>
            </a:r>
          </a:p>
          <a:p>
            <a:pPr lvl="1"/>
            <a:r>
              <a:rPr lang="en-US" dirty="0" smtClean="0"/>
              <a:t>Understand how work can move from one user </a:t>
            </a:r>
            <a:br>
              <a:rPr lang="en-US" dirty="0" smtClean="0"/>
            </a:br>
            <a:r>
              <a:rPr lang="en-US" dirty="0" smtClean="0"/>
              <a:t>to another.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6" descr="STO04F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76" y="2333950"/>
            <a:ext cx="5303462" cy="3838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17902" y="6172170"/>
            <a:ext cx="189026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 Interface Design &amp; Evaluation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Debbie Stone, et al.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Morgan Kaufman, 2005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144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B23C00"/>
                </a:solidFill>
              </a:rPr>
              <a:t>mental model </a:t>
            </a:r>
            <a:r>
              <a:rPr lang="en-US" dirty="0" smtClean="0"/>
              <a:t>enables a person to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Negotiate unfamiliar situations.</a:t>
            </a:r>
          </a:p>
          <a:p>
            <a:pPr lvl="6"/>
            <a:endParaRPr lang="en-US" dirty="0" smtClean="0"/>
          </a:p>
          <a:p>
            <a:pPr lvl="1"/>
            <a:r>
              <a:rPr lang="en-US" dirty="0" smtClean="0"/>
              <a:t>Reason about a situation based on experience </a:t>
            </a:r>
            <a:br>
              <a:rPr lang="en-US" dirty="0" smtClean="0"/>
            </a:br>
            <a:r>
              <a:rPr lang="en-US" dirty="0" smtClean="0"/>
              <a:t>and previously acquired knowledge.</a:t>
            </a:r>
            <a:br>
              <a:rPr lang="en-US" dirty="0" smtClean="0"/>
            </a:br>
            <a:r>
              <a:rPr lang="en-US" dirty="0" smtClean="0"/>
              <a:t>_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15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</a:t>
            </a:r>
            <a:r>
              <a:rPr lang="en-US" dirty="0" smtClean="0"/>
              <a:t>Models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(as the </a:t>
            </a:r>
            <a:r>
              <a:rPr lang="en-US" dirty="0" smtClean="0"/>
              <a:t>designer) have a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 smtClean="0">
                <a:solidFill>
                  <a:srgbClr val="B23C00"/>
                </a:solidFill>
              </a:rPr>
              <a:t>mental model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how the application </a:t>
            </a:r>
            <a:r>
              <a:rPr lang="en-US" dirty="0" smtClean="0"/>
              <a:t>is </a:t>
            </a:r>
            <a:r>
              <a:rPr lang="en-US" dirty="0"/>
              <a:t>supposed </a:t>
            </a:r>
            <a:r>
              <a:rPr lang="en-US" dirty="0" smtClean="0"/>
              <a:t>to work. How well does it match the </a:t>
            </a:r>
            <a:r>
              <a:rPr lang="en-US" dirty="0" smtClean="0">
                <a:solidFill>
                  <a:srgbClr val="B23C00"/>
                </a:solidFill>
              </a:rPr>
              <a:t>user’s </a:t>
            </a:r>
            <a:r>
              <a:rPr lang="en-US" dirty="0">
                <a:solidFill>
                  <a:srgbClr val="B23C00"/>
                </a:solidFill>
              </a:rPr>
              <a:t>mental </a:t>
            </a:r>
            <a:r>
              <a:rPr lang="en-US" dirty="0" smtClean="0">
                <a:solidFill>
                  <a:srgbClr val="B23C00"/>
                </a:solidFill>
              </a:rPr>
              <a:t>model</a:t>
            </a:r>
            <a:r>
              <a:rPr lang="en-US" dirty="0" smtClean="0"/>
              <a:t>?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The user will feel that an application 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 smtClean="0">
                <a:solidFill>
                  <a:srgbClr val="B23C00"/>
                </a:solidFill>
              </a:rPr>
              <a:t>easy to use and intuitive </a:t>
            </a:r>
            <a:r>
              <a:rPr lang="en-US" dirty="0" smtClean="0"/>
              <a:t>if the differences between the two mental models are small.</a:t>
            </a:r>
            <a:endParaRPr lang="en-US" dirty="0"/>
          </a:p>
          <a:p>
            <a:pPr lvl="4"/>
            <a:endParaRPr lang="en-US" dirty="0"/>
          </a:p>
          <a:p>
            <a:r>
              <a:rPr lang="en-US" dirty="0"/>
              <a:t>This is a UX concern, beyond just the UI.</a:t>
            </a:r>
          </a:p>
          <a:p>
            <a:pPr lvl="1"/>
            <a:r>
              <a:rPr lang="en-US" dirty="0"/>
              <a:t>Reminder: The iPhone “silent” alarms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41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</a:t>
            </a:r>
          </a:p>
          <a:p>
            <a:r>
              <a:rPr lang="en-US" dirty="0"/>
              <a:t>End users</a:t>
            </a:r>
          </a:p>
          <a:p>
            <a:r>
              <a:rPr lang="en-US" dirty="0" smtClean="0"/>
              <a:t>Application developers</a:t>
            </a:r>
            <a:endParaRPr lang="en-US" dirty="0"/>
          </a:p>
          <a:p>
            <a:r>
              <a:rPr lang="en-US" dirty="0"/>
              <a:t>Development managers</a:t>
            </a:r>
          </a:p>
          <a:p>
            <a:r>
              <a:rPr lang="en-US" dirty="0"/>
              <a:t>Technology providers</a:t>
            </a:r>
          </a:p>
          <a:p>
            <a:pPr lvl="5"/>
            <a:endParaRPr lang="en-US" dirty="0"/>
          </a:p>
          <a:p>
            <a:r>
              <a:rPr lang="en-US" dirty="0"/>
              <a:t>All can have </a:t>
            </a:r>
            <a:r>
              <a:rPr lang="en-US" dirty="0">
                <a:solidFill>
                  <a:srgbClr val="B23C00"/>
                </a:solidFill>
              </a:rPr>
              <a:t>conflicting ideas </a:t>
            </a:r>
            <a:r>
              <a:rPr lang="en-US" dirty="0"/>
              <a:t>of </a:t>
            </a:r>
            <a:br>
              <a:rPr lang="en-US" dirty="0"/>
            </a:br>
            <a:r>
              <a:rPr lang="en-US" dirty="0"/>
              <a:t>what the application is supposed to do.</a:t>
            </a:r>
          </a:p>
          <a:p>
            <a:r>
              <a:rPr lang="en-US" dirty="0"/>
              <a:t>All of them </a:t>
            </a:r>
            <a:r>
              <a:rPr lang="en-US" dirty="0">
                <a:solidFill>
                  <a:srgbClr val="B23C00"/>
                </a:solidFill>
              </a:rPr>
              <a:t>change their minds </a:t>
            </a:r>
            <a:r>
              <a:rPr lang="en-US" dirty="0" smtClean="0">
                <a:solidFill>
                  <a:srgbClr val="B23C00"/>
                </a:solidFill>
              </a:rPr>
              <a:t/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dirty="0" smtClean="0"/>
              <a:t>about </a:t>
            </a:r>
            <a:r>
              <a:rPr lang="en-US" dirty="0"/>
              <a:t>the requirements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800889" y="1325563"/>
            <a:ext cx="3013076" cy="2560632"/>
            <a:chOff x="4800889" y="1325563"/>
            <a:chExt cx="3013076" cy="2560632"/>
          </a:xfrm>
        </p:grpSpPr>
        <p:sp>
          <p:nvSpPr>
            <p:cNvPr id="6" name="AutoShape 4"/>
            <p:cNvSpPr>
              <a:spLocks/>
            </p:cNvSpPr>
            <p:nvPr/>
          </p:nvSpPr>
          <p:spPr bwMode="auto">
            <a:xfrm>
              <a:off x="4800889" y="1325563"/>
              <a:ext cx="549275" cy="2560632"/>
            </a:xfrm>
            <a:prstGeom prst="rightBrace">
              <a:avLst>
                <a:gd name="adj1" fmla="val 33309"/>
                <a:gd name="adj2" fmla="val 50000"/>
              </a:avLst>
            </a:prstGeom>
            <a:noFill/>
            <a:ln w="57150">
              <a:solidFill>
                <a:srgbClr val="B23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B23C00"/>
                </a:solidFill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5532727" y="2286494"/>
              <a:ext cx="2281238" cy="523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B23C00"/>
                  </a:solidFill>
                </a:rPr>
                <a:t>Stakeholders</a:t>
              </a:r>
              <a:endParaRPr lang="en-US" dirty="0">
                <a:solidFill>
                  <a:srgbClr val="B23C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9927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the application </a:t>
            </a:r>
            <a:r>
              <a:rPr lang="en-US" dirty="0" smtClean="0">
                <a:solidFill>
                  <a:srgbClr val="B23C00"/>
                </a:solidFill>
              </a:rPr>
              <a:t>shall </a:t>
            </a:r>
            <a:r>
              <a:rPr lang="en-US" dirty="0">
                <a:solidFill>
                  <a:srgbClr val="B23C00"/>
                </a:solidFill>
              </a:rPr>
              <a:t>be able to do </a:t>
            </a:r>
            <a:r>
              <a:rPr lang="en-US" dirty="0" smtClean="0">
                <a:solidFill>
                  <a:srgbClr val="0033CC"/>
                </a:solidFill>
              </a:rPr>
              <a:t/>
            </a:r>
            <a:br>
              <a:rPr lang="en-US" dirty="0" smtClean="0">
                <a:solidFill>
                  <a:srgbClr val="0033CC"/>
                </a:solidFill>
              </a:rPr>
            </a:br>
            <a:r>
              <a:rPr lang="en-US" dirty="0" smtClean="0"/>
              <a:t>or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>
                <a:solidFill>
                  <a:srgbClr val="B23C00"/>
                </a:solidFill>
              </a:rPr>
              <a:t>allow users to do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lvl="1"/>
            <a:r>
              <a:rPr lang="ja-JP" altLang="en-US" dirty="0"/>
              <a:t>“</a:t>
            </a:r>
            <a:r>
              <a:rPr lang="en-US" dirty="0"/>
              <a:t>The phone </a:t>
            </a:r>
            <a:r>
              <a:rPr lang="en-US" dirty="0">
                <a:solidFill>
                  <a:srgbClr val="B23C00"/>
                </a:solidFill>
              </a:rPr>
              <a:t>shall</a:t>
            </a:r>
            <a:r>
              <a:rPr lang="en-US" dirty="0"/>
              <a:t> use GPS to determine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wearer’s </a:t>
            </a:r>
            <a:r>
              <a:rPr lang="en-US" dirty="0"/>
              <a:t>location.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pPr lvl="6"/>
            <a:endParaRPr lang="en-US" dirty="0"/>
          </a:p>
          <a:p>
            <a:pPr lvl="1"/>
            <a:r>
              <a:rPr lang="ja-JP" altLang="en-US" dirty="0"/>
              <a:t>“</a:t>
            </a:r>
            <a:r>
              <a:rPr lang="en-US" dirty="0"/>
              <a:t>Users </a:t>
            </a:r>
            <a:r>
              <a:rPr lang="en-US" dirty="0">
                <a:solidFill>
                  <a:srgbClr val="B23C00"/>
                </a:solidFill>
              </a:rPr>
              <a:t>shall</a:t>
            </a:r>
            <a:r>
              <a:rPr lang="en-US" dirty="0"/>
              <a:t> be able to choose either Option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/>
              <a:t>Option B.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pPr lvl="6"/>
            <a:endParaRPr lang="en-US" dirty="0"/>
          </a:p>
          <a:p>
            <a:r>
              <a:rPr lang="en-US" dirty="0"/>
              <a:t>Describe the </a:t>
            </a:r>
            <a:r>
              <a:rPr lang="en-US" dirty="0">
                <a:solidFill>
                  <a:srgbClr val="B23C00"/>
                </a:solidFill>
              </a:rPr>
              <a:t>interactions </a:t>
            </a:r>
            <a:r>
              <a:rPr lang="en-US" dirty="0"/>
              <a:t>between the </a:t>
            </a:r>
            <a:r>
              <a:rPr lang="en-US" dirty="0" smtClean="0"/>
              <a:t>user and the application, </a:t>
            </a:r>
            <a:r>
              <a:rPr lang="en-US" dirty="0"/>
              <a:t>independent of </a:t>
            </a:r>
            <a:r>
              <a:rPr lang="en-US" dirty="0" smtClean="0"/>
              <a:t>the implementation.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60707" y="5524051"/>
            <a:ext cx="2231951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33CC"/>
                </a:solidFill>
              </a:rPr>
              <a:t>Effects on UI?  </a:t>
            </a:r>
          </a:p>
          <a:p>
            <a:r>
              <a:rPr lang="en-US" sz="2400" dirty="0" smtClean="0">
                <a:solidFill>
                  <a:srgbClr val="0033CC"/>
                </a:solidFill>
              </a:rPr>
              <a:t>Effects on UX?</a:t>
            </a:r>
            <a:endParaRPr lang="en-US" sz="2400" dirty="0">
              <a:solidFill>
                <a:srgbClr val="0033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707" y="1874537"/>
            <a:ext cx="2898750" cy="584776"/>
          </a:xfrm>
          <a:prstGeom prst="rect">
            <a:avLst/>
          </a:prstGeom>
          <a:solidFill>
            <a:srgbClr val="FFFFC2"/>
          </a:solidFill>
          <a:ln>
            <a:solidFill>
              <a:srgbClr val="A12A0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What the application </a:t>
            </a:r>
            <a:r>
              <a:rPr lang="en-US" b="1" dirty="0" smtClean="0">
                <a:solidFill>
                  <a:srgbClr val="B23C00"/>
                </a:solidFill>
              </a:rPr>
              <a:t>must do</a:t>
            </a:r>
          </a:p>
          <a:p>
            <a:r>
              <a:rPr lang="en-US" dirty="0" smtClean="0">
                <a:solidFill>
                  <a:srgbClr val="B23C00"/>
                </a:solidFill>
              </a:rPr>
              <a:t>in order to work correctly.</a:t>
            </a:r>
            <a:endParaRPr lang="en-US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206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Usability</a:t>
            </a:r>
            <a:r>
              <a:rPr lang="en-US" dirty="0"/>
              <a:t>, </a:t>
            </a:r>
            <a:r>
              <a:rPr lang="en-US" dirty="0">
                <a:solidFill>
                  <a:srgbClr val="B23C00"/>
                </a:solidFill>
              </a:rPr>
              <a:t>reliability</a:t>
            </a:r>
            <a:r>
              <a:rPr lang="en-US" dirty="0"/>
              <a:t>, </a:t>
            </a:r>
            <a:r>
              <a:rPr lang="en-US" dirty="0">
                <a:solidFill>
                  <a:srgbClr val="B23C00"/>
                </a:solidFill>
              </a:rPr>
              <a:t>performance</a:t>
            </a:r>
            <a:r>
              <a:rPr lang="en-US" dirty="0"/>
              <a:t>, </a:t>
            </a:r>
            <a:r>
              <a:rPr lang="en-US" dirty="0">
                <a:solidFill>
                  <a:srgbClr val="B23C00"/>
                </a:solidFill>
              </a:rPr>
              <a:t>supportability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lvl="1"/>
            <a:r>
              <a:rPr lang="ja-JP" altLang="en-US" dirty="0"/>
              <a:t>“</a:t>
            </a:r>
            <a:r>
              <a:rPr lang="en-US" dirty="0"/>
              <a:t>The application </a:t>
            </a:r>
            <a:r>
              <a:rPr lang="en-US" dirty="0" smtClean="0">
                <a:solidFill>
                  <a:srgbClr val="B23C00"/>
                </a:solidFill>
              </a:rPr>
              <a:t>must</a:t>
            </a:r>
            <a:r>
              <a:rPr lang="en-US" dirty="0" smtClean="0"/>
              <a:t> </a:t>
            </a:r>
            <a:r>
              <a:rPr lang="en-US" dirty="0"/>
              <a:t>respond to the user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within </a:t>
            </a:r>
            <a:r>
              <a:rPr lang="en-US" dirty="0"/>
              <a:t>15 seconds.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pPr lvl="7"/>
            <a:endParaRPr lang="en-US" dirty="0"/>
          </a:p>
          <a:p>
            <a:pPr lvl="1"/>
            <a:r>
              <a:rPr lang="ja-JP" altLang="en-US" dirty="0"/>
              <a:t>“</a:t>
            </a:r>
            <a:r>
              <a:rPr lang="en-US" dirty="0"/>
              <a:t>The application </a:t>
            </a:r>
            <a:r>
              <a:rPr lang="en-US" dirty="0" smtClean="0">
                <a:solidFill>
                  <a:srgbClr val="B23C00"/>
                </a:solidFill>
              </a:rPr>
              <a:t>must </a:t>
            </a:r>
            <a:r>
              <a:rPr lang="en-US" dirty="0"/>
              <a:t>run on Windows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Linux </a:t>
            </a:r>
            <a:r>
              <a:rPr lang="en-US" dirty="0"/>
              <a:t>servers.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pPr lvl="7"/>
            <a:endParaRPr lang="en-US" dirty="0"/>
          </a:p>
          <a:p>
            <a:pPr lvl="1"/>
            <a:r>
              <a:rPr lang="ja-JP" altLang="en-US" dirty="0"/>
              <a:t>“</a:t>
            </a:r>
            <a:r>
              <a:rPr lang="en-US" dirty="0"/>
              <a:t>The new GUI </a:t>
            </a:r>
            <a:r>
              <a:rPr lang="en-US" dirty="0" smtClean="0">
                <a:solidFill>
                  <a:srgbClr val="B23C00"/>
                </a:solidFill>
              </a:rPr>
              <a:t>shall</a:t>
            </a:r>
            <a:r>
              <a:rPr lang="en-US" dirty="0" smtClean="0"/>
              <a:t> resemble </a:t>
            </a:r>
            <a:r>
              <a:rPr lang="en-US" dirty="0"/>
              <a:t>the existing GUI.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pPr lvl="7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60707" y="5166341"/>
            <a:ext cx="2231951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33CC"/>
                </a:solidFill>
              </a:rPr>
              <a:t>Effects on UI?  </a:t>
            </a:r>
          </a:p>
          <a:p>
            <a:r>
              <a:rPr lang="en-US" sz="2400" dirty="0" smtClean="0">
                <a:solidFill>
                  <a:srgbClr val="0033CC"/>
                </a:solidFill>
              </a:rPr>
              <a:t>Effects on UX?</a:t>
            </a:r>
            <a:endParaRPr lang="en-US" sz="2400" dirty="0">
              <a:solidFill>
                <a:srgbClr val="0033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9195" y="1874537"/>
            <a:ext cx="3685925" cy="584776"/>
          </a:xfrm>
          <a:prstGeom prst="rect">
            <a:avLst/>
          </a:prstGeom>
          <a:solidFill>
            <a:srgbClr val="FFFFC2"/>
          </a:solidFill>
          <a:ln>
            <a:solidFill>
              <a:srgbClr val="A12A0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Constraints the application </a:t>
            </a:r>
            <a:r>
              <a:rPr lang="en-US" b="1" dirty="0" smtClean="0">
                <a:solidFill>
                  <a:srgbClr val="B23C00"/>
                </a:solidFill>
              </a:rPr>
              <a:t>must meet</a:t>
            </a:r>
          </a:p>
          <a:p>
            <a:r>
              <a:rPr lang="en-US" dirty="0" smtClean="0">
                <a:solidFill>
                  <a:srgbClr val="B23C00"/>
                </a:solidFill>
              </a:rPr>
              <a:t>in order to work correctly.</a:t>
            </a:r>
            <a:endParaRPr lang="en-US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700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Reminders: </a:t>
            </a:r>
            <a:r>
              <a:rPr lang="en-US" dirty="0" smtClean="0"/>
              <a:t>As Soon as Possible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teams</a:t>
            </a:r>
            <a:r>
              <a:rPr lang="en-US" dirty="0" smtClean="0"/>
              <a:t>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Email me your team information.</a:t>
            </a:r>
          </a:p>
          <a:p>
            <a:pPr lvl="1"/>
            <a:r>
              <a:rPr lang="en-US" dirty="0" smtClean="0"/>
              <a:t>team name</a:t>
            </a:r>
          </a:p>
          <a:p>
            <a:pPr lvl="1"/>
            <a:r>
              <a:rPr lang="en-US" dirty="0" smtClean="0"/>
              <a:t>team members and email addresses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Include a description of your team’s </a:t>
            </a:r>
            <a:br>
              <a:rPr lang="en-US" dirty="0" smtClean="0"/>
            </a:br>
            <a:r>
              <a:rPr lang="en-US" smtClean="0"/>
              <a:t>imagined </a:t>
            </a:r>
            <a:r>
              <a:rPr lang="en-US" smtClean="0"/>
              <a:t>web application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1-sentence description</a:t>
            </a:r>
          </a:p>
          <a:p>
            <a:pPr lvl="1"/>
            <a:r>
              <a:rPr lang="en-US" dirty="0" smtClean="0"/>
              <a:t>4 features</a:t>
            </a:r>
            <a:br>
              <a:rPr lang="en-US" dirty="0" smtClean="0"/>
            </a:br>
            <a:r>
              <a:rPr lang="en-US" dirty="0" smtClean="0"/>
              <a:t>_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09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Must Have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B23C00"/>
                </a:solidFill>
              </a:rPr>
              <a:t>Completeness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Are all system features described by requirements?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B23C00"/>
                </a:solidFill>
              </a:rPr>
              <a:t>Consistency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 two requirements can contradict each other.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B23C00"/>
                </a:solidFill>
              </a:rPr>
              <a:t>Clarity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requirement must be unambiguous.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B23C00"/>
                </a:solidFill>
              </a:rPr>
              <a:t>Correctness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 errors in the requirements.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Can each </a:t>
            </a:r>
            <a:r>
              <a:rPr lang="en-US" dirty="0" smtClean="0"/>
              <a:t>application function </a:t>
            </a:r>
            <a:r>
              <a:rPr lang="en-US" dirty="0"/>
              <a:t>be traced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a requirement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04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Must </a:t>
            </a:r>
            <a:r>
              <a:rPr lang="en-US" dirty="0" smtClean="0"/>
              <a:t>Have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785330"/>
          </a:xfrm>
        </p:spPr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Realism</a:t>
            </a:r>
          </a:p>
          <a:p>
            <a:pPr lvl="1"/>
            <a:r>
              <a:rPr lang="en-US" dirty="0"/>
              <a:t>Can the system be implemented?</a:t>
            </a:r>
          </a:p>
          <a:p>
            <a:pPr lvl="4"/>
            <a:endParaRPr lang="en-US" dirty="0"/>
          </a:p>
          <a:p>
            <a:r>
              <a:rPr lang="en-US" dirty="0">
                <a:solidFill>
                  <a:srgbClr val="B23C00"/>
                </a:solidFill>
              </a:rPr>
              <a:t>Verifiability</a:t>
            </a:r>
          </a:p>
          <a:p>
            <a:pPr lvl="1"/>
            <a:r>
              <a:rPr lang="en-US" dirty="0"/>
              <a:t>Can the system be tested?</a:t>
            </a:r>
          </a:p>
          <a:p>
            <a:pPr lvl="4"/>
            <a:endParaRPr lang="en-US" dirty="0"/>
          </a:p>
          <a:p>
            <a:r>
              <a:rPr lang="en-US" dirty="0">
                <a:solidFill>
                  <a:srgbClr val="B23C00"/>
                </a:solidFill>
              </a:rPr>
              <a:t>Traceability</a:t>
            </a:r>
          </a:p>
          <a:p>
            <a:pPr lvl="1"/>
            <a:r>
              <a:rPr lang="en-US" dirty="0"/>
              <a:t>Can each requirement be traced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an application function?</a:t>
            </a:r>
            <a:br>
              <a:rPr lang="en-US" dirty="0" smtClean="0"/>
            </a:br>
            <a:r>
              <a:rPr lang="en-US" dirty="0" smtClean="0"/>
              <a:t>_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02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are Strong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B23C00"/>
                </a:solidFill>
              </a:rPr>
              <a:t>strong declarative statements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“shall” and “must”.</a:t>
            </a:r>
          </a:p>
          <a:p>
            <a:pPr lvl="5"/>
            <a:endParaRPr lang="en-US" dirty="0" smtClean="0"/>
          </a:p>
          <a:p>
            <a:pPr marL="939800" lvl="2" indent="-469900">
              <a:buSzPct val="70000"/>
            </a:pPr>
            <a:r>
              <a:rPr lang="ja-JP" altLang="en-US" sz="2400" dirty="0"/>
              <a:t>“</a:t>
            </a:r>
            <a:r>
              <a:rPr lang="en-US" sz="2400" dirty="0"/>
              <a:t>The phone </a:t>
            </a:r>
            <a:r>
              <a:rPr lang="en-US" sz="2400" dirty="0">
                <a:solidFill>
                  <a:srgbClr val="B23C00"/>
                </a:solidFill>
              </a:rPr>
              <a:t>shall</a:t>
            </a:r>
            <a:r>
              <a:rPr lang="en-US" sz="2400" dirty="0"/>
              <a:t> use GPS to determine the wearer’s location.</a:t>
            </a:r>
            <a:r>
              <a:rPr lang="ja-JP" altLang="en-US" sz="2400" dirty="0" smtClean="0"/>
              <a:t>”</a:t>
            </a:r>
            <a:endParaRPr lang="en-US" altLang="ja-JP" sz="2400" dirty="0" smtClean="0"/>
          </a:p>
          <a:p>
            <a:pPr marL="2773363" lvl="6" indent="-469900">
              <a:buSzPct val="70000"/>
            </a:pPr>
            <a:endParaRPr lang="en-US" altLang="ja-JP" dirty="0" smtClean="0"/>
          </a:p>
          <a:p>
            <a:pPr marL="939800" lvl="2" indent="-469900">
              <a:buSzPct val="70000"/>
            </a:pPr>
            <a:r>
              <a:rPr lang="ja-JP" altLang="en-US" sz="2400" dirty="0"/>
              <a:t>“</a:t>
            </a:r>
            <a:r>
              <a:rPr lang="en-US" sz="2400" dirty="0"/>
              <a:t>The system </a:t>
            </a:r>
            <a:r>
              <a:rPr lang="en-US" sz="2400" dirty="0">
                <a:solidFill>
                  <a:srgbClr val="B23C00"/>
                </a:solidFill>
              </a:rPr>
              <a:t>must</a:t>
            </a:r>
            <a:r>
              <a:rPr lang="en-US" sz="2400" dirty="0"/>
              <a:t> respond to the user </a:t>
            </a:r>
            <a:br>
              <a:rPr lang="en-US" sz="2400" dirty="0"/>
            </a:br>
            <a:r>
              <a:rPr lang="en-US" sz="2400" dirty="0"/>
              <a:t>within 15 seconds.</a:t>
            </a:r>
            <a:r>
              <a:rPr lang="ja-JP" altLang="en-US" sz="2400" dirty="0" smtClean="0"/>
              <a:t>”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_</a:t>
            </a:r>
            <a:endParaRPr lang="en-US" altLang="ja-JP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54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Interview future users of your application.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Observe how the users currently work.</a:t>
            </a:r>
          </a:p>
          <a:p>
            <a:pPr lvl="6"/>
            <a:endParaRPr lang="en-US" dirty="0" smtClean="0"/>
          </a:p>
          <a:p>
            <a:r>
              <a:rPr lang="en-US" dirty="0" smtClean="0">
                <a:solidFill>
                  <a:srgbClr val="B23C00"/>
                </a:solidFill>
              </a:rPr>
              <a:t>Stated requirements</a:t>
            </a:r>
          </a:p>
          <a:p>
            <a:pPr lvl="1"/>
            <a:r>
              <a:rPr lang="en-US" dirty="0" smtClean="0"/>
              <a:t>The user tells you want he or she wants.</a:t>
            </a:r>
          </a:p>
          <a:p>
            <a:pPr lvl="6"/>
            <a:endParaRPr lang="en-US" dirty="0" smtClean="0"/>
          </a:p>
          <a:p>
            <a:r>
              <a:rPr lang="en-US" dirty="0" smtClean="0">
                <a:solidFill>
                  <a:srgbClr val="B23C00"/>
                </a:solidFill>
              </a:rPr>
              <a:t>Implied requirements</a:t>
            </a:r>
          </a:p>
          <a:p>
            <a:pPr lvl="1"/>
            <a:r>
              <a:rPr lang="en-US" dirty="0" smtClean="0"/>
              <a:t>What do you think the user wants?</a:t>
            </a:r>
            <a:br>
              <a:rPr lang="en-US" dirty="0" smtClean="0"/>
            </a:br>
            <a:r>
              <a:rPr lang="en-US" dirty="0" smtClean="0"/>
              <a:t>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99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</a:t>
            </a:r>
            <a:r>
              <a:rPr lang="en-US" dirty="0" smtClean="0"/>
              <a:t>Requirements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</a:t>
            </a:r>
            <a:r>
              <a:rPr lang="en-US" dirty="0"/>
              <a:t>don’t always know what they want.</a:t>
            </a:r>
          </a:p>
          <a:p>
            <a:r>
              <a:rPr lang="en-US" dirty="0"/>
              <a:t>They will know more when you </a:t>
            </a:r>
            <a:r>
              <a:rPr lang="en-US" dirty="0" smtClean="0"/>
              <a:t>show them 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prototype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They will change their minds.</a:t>
            </a:r>
          </a:p>
          <a:p>
            <a:endParaRPr lang="en-US" dirty="0"/>
          </a:p>
          <a:p>
            <a:r>
              <a:rPr lang="en-US" dirty="0" smtClean="0"/>
              <a:t>It’s an iterative process!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 descr="STO01F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95" y="3337561"/>
            <a:ext cx="3063456" cy="2627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17902" y="6167700"/>
            <a:ext cx="189026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 Interface Design &amp; Evaluation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Debbie Stone, et al.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Morgan Kaufman, 2005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376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B23C00"/>
                </a:solidFill>
              </a:rPr>
              <a:t>use case </a:t>
            </a:r>
            <a:r>
              <a:rPr lang="en-US" dirty="0" smtClean="0"/>
              <a:t>is a </a:t>
            </a:r>
            <a:r>
              <a:rPr lang="en-US" dirty="0"/>
              <a:t>complete </a:t>
            </a:r>
            <a:r>
              <a:rPr lang="en-US" dirty="0">
                <a:solidFill>
                  <a:srgbClr val="B23C00"/>
                </a:solidFill>
              </a:rPr>
              <a:t>sequence of steps </a:t>
            </a:r>
            <a:r>
              <a:rPr lang="en-US" dirty="0" smtClean="0"/>
              <a:t>that allows the user to complete a task.</a:t>
            </a:r>
            <a:endParaRPr lang="en-US" dirty="0"/>
          </a:p>
          <a:p>
            <a:pPr marL="1828800" lvl="4" indent="0">
              <a:buNone/>
            </a:pPr>
            <a:endParaRPr lang="en-US" dirty="0"/>
          </a:p>
          <a:p>
            <a:r>
              <a:rPr lang="en-US" dirty="0" smtClean="0"/>
              <a:t>Describe a task that </a:t>
            </a:r>
            <a:r>
              <a:rPr lang="en-US" dirty="0"/>
              <a:t>your application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must allow </a:t>
            </a:r>
            <a:r>
              <a:rPr lang="en-US" dirty="0" smtClean="0"/>
              <a:t>the user to </a:t>
            </a:r>
            <a:r>
              <a:rPr lang="en-US" dirty="0"/>
              <a:t>accomplish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_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65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a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23C00"/>
                </a:solidFill>
              </a:rPr>
              <a:t>Name</a:t>
            </a:r>
          </a:p>
          <a:p>
            <a:pPr lvl="1"/>
            <a:r>
              <a:rPr lang="en-US" dirty="0" smtClean="0"/>
              <a:t>The name should be in the form </a:t>
            </a:r>
            <a:r>
              <a:rPr lang="en-US" i="1" dirty="0" smtClean="0">
                <a:solidFill>
                  <a:srgbClr val="B23C00"/>
                </a:solidFill>
              </a:rPr>
              <a:t>verb object</a:t>
            </a:r>
            <a:r>
              <a:rPr lang="en-US" dirty="0" smtClean="0"/>
              <a:t>.</a:t>
            </a:r>
          </a:p>
          <a:p>
            <a:pPr lvl="6"/>
            <a:endParaRPr lang="en-US" dirty="0" smtClean="0"/>
          </a:p>
          <a:p>
            <a:r>
              <a:rPr lang="en-US" dirty="0" smtClean="0">
                <a:solidFill>
                  <a:srgbClr val="B23C00"/>
                </a:solidFill>
              </a:rPr>
              <a:t>Goal</a:t>
            </a:r>
          </a:p>
          <a:p>
            <a:pPr lvl="1"/>
            <a:r>
              <a:rPr lang="en-US" dirty="0" smtClean="0"/>
              <a:t>What does this task accomplish?</a:t>
            </a:r>
          </a:p>
          <a:p>
            <a:pPr lvl="6"/>
            <a:endParaRPr lang="en-US" dirty="0" smtClean="0"/>
          </a:p>
          <a:p>
            <a:r>
              <a:rPr lang="en-US" dirty="0" smtClean="0">
                <a:solidFill>
                  <a:srgbClr val="B23C00"/>
                </a:solidFill>
              </a:rPr>
              <a:t>Sequence of steps</a:t>
            </a:r>
          </a:p>
          <a:p>
            <a:pPr lvl="1"/>
            <a:r>
              <a:rPr lang="en-US" dirty="0" smtClean="0"/>
              <a:t>For each step: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hat is the user action?</a:t>
            </a:r>
            <a:endParaRPr lang="en-US" dirty="0"/>
          </a:p>
          <a:p>
            <a:pPr lvl="2"/>
            <a:r>
              <a:rPr lang="en-US" dirty="0" smtClean="0"/>
              <a:t>What is the application’s response?</a:t>
            </a:r>
          </a:p>
          <a:p>
            <a:pPr lvl="1"/>
            <a:r>
              <a:rPr lang="en-US" dirty="0" smtClean="0"/>
              <a:t>Include any </a:t>
            </a:r>
            <a:r>
              <a:rPr lang="en-US" dirty="0" smtClean="0">
                <a:solidFill>
                  <a:srgbClr val="B23C00"/>
                </a:solidFill>
              </a:rPr>
              <a:t>alternate sequences </a:t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dirty="0" smtClean="0"/>
              <a:t>in case something goes wrong.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13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566166" cy="4835525"/>
          </a:xfrm>
        </p:spPr>
        <p:txBody>
          <a:bodyPr/>
          <a:lstStyle/>
          <a:p>
            <a:r>
              <a:rPr lang="en-US" dirty="0" smtClean="0">
                <a:solidFill>
                  <a:srgbClr val="B23C00"/>
                </a:solidFill>
              </a:rPr>
              <a:t>Name:</a:t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dirty="0" smtClean="0"/>
              <a:t>Obtain foreign currency.</a:t>
            </a:r>
          </a:p>
          <a:p>
            <a:pPr lvl="4"/>
            <a:endParaRPr lang="en-US" dirty="0" smtClean="0"/>
          </a:p>
          <a:p>
            <a:r>
              <a:rPr lang="en-US" dirty="0" smtClean="0">
                <a:solidFill>
                  <a:srgbClr val="B23C00"/>
                </a:solidFill>
              </a:rPr>
              <a:t>Goal:</a:t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dirty="0" smtClean="0"/>
              <a:t>The user obtains foreign currency from an ATM.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Picture 6" descr="STO04F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44" y="1252817"/>
            <a:ext cx="4016686" cy="4919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26463" y="6259139"/>
            <a:ext cx="189026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 Interface Design &amp; Evaluation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Debbie Stone, et al.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Morgan Kaufman, 2005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31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your use cases in a way that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makes </a:t>
            </a:r>
            <a:r>
              <a:rPr lang="en-US" dirty="0">
                <a:solidFill>
                  <a:srgbClr val="B23C00"/>
                </a:solidFill>
              </a:rPr>
              <a:t>sense </a:t>
            </a:r>
            <a:r>
              <a:rPr lang="en-US" dirty="0" smtClean="0"/>
              <a:t>to </a:t>
            </a:r>
            <a:r>
              <a:rPr lang="en-US" dirty="0"/>
              <a:t>all stakeholders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client, developers, managers, ...).</a:t>
            </a:r>
          </a:p>
          <a:p>
            <a:pPr lvl="4"/>
            <a:endParaRPr lang="en-US" dirty="0"/>
          </a:p>
          <a:p>
            <a:r>
              <a:rPr lang="en-US" dirty="0"/>
              <a:t>Good use cases show that </a:t>
            </a:r>
            <a:r>
              <a:rPr lang="en-US" dirty="0" smtClean="0"/>
              <a:t>you’ve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done your requirements analysis well </a:t>
            </a:r>
            <a:br>
              <a:rPr lang="en-US" dirty="0"/>
            </a:br>
            <a:r>
              <a:rPr lang="en-US" dirty="0"/>
              <a:t>and that your application will work in a </a:t>
            </a:r>
            <a:br>
              <a:rPr lang="en-US" dirty="0"/>
            </a:br>
            <a:r>
              <a:rPr lang="en-US" dirty="0">
                <a:solidFill>
                  <a:srgbClr val="B23C00"/>
                </a:solidFill>
              </a:rPr>
              <a:t>real-world context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_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01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of the application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A short description</a:t>
            </a:r>
          </a:p>
          <a:p>
            <a:pPr lvl="1"/>
            <a:r>
              <a:rPr lang="en-US" dirty="0" smtClean="0"/>
              <a:t>What is the purpose of your application?</a:t>
            </a:r>
          </a:p>
          <a:p>
            <a:pPr lvl="2"/>
            <a:r>
              <a:rPr lang="en-US" dirty="0" smtClean="0"/>
              <a:t>1 paragraph</a:t>
            </a:r>
          </a:p>
          <a:p>
            <a:pPr lvl="1"/>
            <a:r>
              <a:rPr lang="en-US" dirty="0" smtClean="0"/>
              <a:t>How will it accomplish this purpose?</a:t>
            </a:r>
          </a:p>
          <a:p>
            <a:pPr lvl="2"/>
            <a:r>
              <a:rPr lang="en-US" dirty="0" smtClean="0"/>
              <a:t>1 to 3 paragraphs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List of functional requirements</a:t>
            </a:r>
          </a:p>
          <a:p>
            <a:r>
              <a:rPr lang="en-US" dirty="0" smtClean="0"/>
              <a:t>List of nonfunctional requirements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90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User-Centered Design (UCD)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4059" y="1965976"/>
            <a:ext cx="7678379" cy="1200329"/>
          </a:xfrm>
          <a:prstGeom prst="rect">
            <a:avLst/>
          </a:prstGeom>
          <a:solidFill>
            <a:srgbClr val="FFF1E4"/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Involve the users throughout the </a:t>
            </a:r>
            <a:br>
              <a:rPr lang="en-US" sz="3600" dirty="0">
                <a:solidFill>
                  <a:srgbClr val="000000"/>
                </a:solidFill>
              </a:rPr>
            </a:br>
            <a:r>
              <a:rPr lang="en-US" sz="3600" dirty="0">
                <a:solidFill>
                  <a:srgbClr val="000000"/>
                </a:solidFill>
              </a:rPr>
              <a:t>UI design and development process</a:t>
            </a:r>
            <a:r>
              <a:rPr lang="en-US" sz="3600" dirty="0" smtClean="0">
                <a:solidFill>
                  <a:srgbClr val="000000"/>
                </a:solidFill>
              </a:rPr>
              <a:t>.</a:t>
            </a:r>
            <a:endParaRPr 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44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Thursday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use </a:t>
            </a:r>
            <a:r>
              <a:rPr lang="en-US" dirty="0" smtClean="0"/>
              <a:t>the teams’ </a:t>
            </a:r>
            <a:r>
              <a:rPr lang="en-US" dirty="0" smtClean="0">
                <a:solidFill>
                  <a:srgbClr val="B23C00"/>
                </a:solidFill>
              </a:rPr>
              <a:t>proposed applications </a:t>
            </a:r>
            <a:r>
              <a:rPr lang="en-US" dirty="0" smtClean="0"/>
              <a:t>to: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Create mental models.</a:t>
            </a:r>
          </a:p>
          <a:p>
            <a:pPr lvl="1"/>
            <a:r>
              <a:rPr lang="en-US" dirty="0" smtClean="0"/>
              <a:t>Elicit functional and nonfunctional requirements.</a:t>
            </a:r>
          </a:p>
          <a:p>
            <a:pPr lvl="1"/>
            <a:r>
              <a:rPr lang="en-US" dirty="0" smtClean="0"/>
              <a:t>Generate use cases.</a:t>
            </a:r>
          </a:p>
          <a:p>
            <a:pPr lvl="1"/>
            <a:r>
              <a:rPr lang="en-US" dirty="0" smtClean="0"/>
              <a:t>Write functional specifications.</a:t>
            </a:r>
          </a:p>
          <a:p>
            <a:pPr lvl="4"/>
            <a:endParaRPr lang="en-US" dirty="0"/>
          </a:p>
          <a:p>
            <a:r>
              <a:rPr lang="en-US" dirty="0" smtClean="0"/>
              <a:t>Details </a:t>
            </a:r>
            <a:r>
              <a:rPr lang="en-US" dirty="0" smtClean="0"/>
              <a:t>on Thursday!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59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User-Centered Design </a:t>
            </a:r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active involvement of users.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An appropriate allocation of function </a:t>
            </a:r>
            <a:br>
              <a:rPr lang="en-US" dirty="0" smtClean="0"/>
            </a:br>
            <a:r>
              <a:rPr lang="en-US" dirty="0" smtClean="0"/>
              <a:t>between user and application.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The iteration of design solutions.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Multidisciplinary design teams.</a:t>
            </a:r>
            <a:br>
              <a:rPr lang="en-US" dirty="0" smtClean="0"/>
            </a:br>
            <a:r>
              <a:rPr lang="en-US" dirty="0" smtClean="0"/>
              <a:t>_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06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User-Centered Design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and specify the context of use.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Specify the user and organizational requirements.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Produce design solutions (prototypes).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Evaluate designs with users against </a:t>
            </a:r>
            <a:br>
              <a:rPr lang="en-US" dirty="0" smtClean="0"/>
            </a:br>
            <a:r>
              <a:rPr lang="en-US" dirty="0" smtClean="0"/>
              <a:t>the requirements.</a:t>
            </a:r>
            <a:br>
              <a:rPr lang="en-US" dirty="0" smtClean="0"/>
            </a:br>
            <a:r>
              <a:rPr lang="en-US" dirty="0" smtClean="0"/>
              <a:t>_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4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87D2-A2BC-264D-B424-7260654C63D9}" type="slidenum">
              <a:rPr lang="en-US"/>
              <a:pPr/>
              <a:t>6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505200" y="2413000"/>
            <a:ext cx="2073275" cy="65087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folHlink"/>
                </a:solidFill>
              </a:rPr>
              <a:t>Take roll!</a:t>
            </a:r>
          </a:p>
        </p:txBody>
      </p:sp>
    </p:spTree>
    <p:extLst>
      <p:ext uri="{BB962C8B-B14F-4D97-AF65-F5344CB8AC3E}">
        <p14:creationId xmlns:p14="http://schemas.microsoft.com/office/powerpoint/2010/main" val="1902660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34830"/>
            <a:ext cx="8229600" cy="1696096"/>
          </a:xfrm>
        </p:spPr>
        <p:txBody>
          <a:bodyPr/>
          <a:lstStyle/>
          <a:p>
            <a:r>
              <a:rPr lang="en-US" dirty="0" smtClean="0"/>
              <a:t>In our context, “coding” means making </a:t>
            </a:r>
            <a:r>
              <a:rPr lang="en-US" dirty="0" smtClean="0">
                <a:solidFill>
                  <a:srgbClr val="B23C00"/>
                </a:solidFill>
              </a:rPr>
              <a:t>incremental UI changes </a:t>
            </a:r>
            <a:r>
              <a:rPr lang="en-US" dirty="0" smtClean="0"/>
              <a:t>to the </a:t>
            </a:r>
            <a:br>
              <a:rPr lang="en-US" dirty="0" smtClean="0"/>
            </a:br>
            <a:r>
              <a:rPr lang="en-US" dirty="0" smtClean="0"/>
              <a:t>application prototype.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 descr="fig02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1325903"/>
            <a:ext cx="877887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614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Content Placeholder 4" descr="STO01F0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25" y="1417342"/>
            <a:ext cx="4754828" cy="407875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17902" y="6167700"/>
            <a:ext cx="189026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 Interface Design &amp; Evaluation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Debbie Stone, et al.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Morgan Kaufman, 2005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523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Purpose of Your Application?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accomplishes a task </a:t>
            </a:r>
            <a:br>
              <a:rPr lang="en-US" dirty="0"/>
            </a:br>
            <a:r>
              <a:rPr lang="en-US" dirty="0"/>
              <a:t>or a set of related tasks.</a:t>
            </a:r>
          </a:p>
          <a:p>
            <a:pPr lvl="1"/>
            <a:r>
              <a:rPr lang="en-US" dirty="0"/>
              <a:t>Text editor, drawing tool, PowerPoint</a:t>
            </a:r>
            <a:r>
              <a:rPr lang="en-US" dirty="0"/>
              <a:t>, compiler</a:t>
            </a:r>
            <a:endParaRPr lang="en-US" dirty="0"/>
          </a:p>
          <a:p>
            <a:pPr lvl="7"/>
            <a:endParaRPr lang="en-US" dirty="0"/>
          </a:p>
          <a:p>
            <a:r>
              <a:rPr lang="en-US" dirty="0"/>
              <a:t>Provide information to the user.</a:t>
            </a:r>
          </a:p>
          <a:p>
            <a:pPr lvl="1"/>
            <a:r>
              <a:rPr lang="en-US" dirty="0"/>
              <a:t>Wikipedia, Google News, </a:t>
            </a:r>
            <a:r>
              <a:rPr lang="en-US" dirty="0" err="1"/>
              <a:t>ebook</a:t>
            </a:r>
            <a:r>
              <a:rPr lang="en-US" dirty="0"/>
              <a:t> reader, video player</a:t>
            </a:r>
          </a:p>
          <a:p>
            <a:pPr lvl="7"/>
            <a:endParaRPr lang="en-US" dirty="0"/>
          </a:p>
          <a:p>
            <a:r>
              <a:rPr lang="en-US" dirty="0"/>
              <a:t>The user interacts with data and information.</a:t>
            </a:r>
          </a:p>
          <a:p>
            <a:pPr lvl="1"/>
            <a:r>
              <a:rPr lang="en-US" dirty="0"/>
              <a:t>Email tool, games</a:t>
            </a:r>
            <a:br>
              <a:rPr lang="en-US" dirty="0"/>
            </a:br>
            <a:r>
              <a:rPr lang="en-US" dirty="0"/>
              <a:t>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74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26203</TotalTime>
  <Words>777</Words>
  <Application>Microsoft Macintosh PowerPoint</Application>
  <PresentationFormat>On-screen Show (4:3)</PresentationFormat>
  <Paragraphs>257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Quadrant</vt:lpstr>
      <vt:lpstr>CS 235: User Interface Design August 27 Class Meeting</vt:lpstr>
      <vt:lpstr>Reminders: As Soon as Possible</vt:lpstr>
      <vt:lpstr>User-Centered Design (UCD)</vt:lpstr>
      <vt:lpstr>User-Centered Design Principles</vt:lpstr>
      <vt:lpstr>User-Centered Design Activities</vt:lpstr>
      <vt:lpstr>PowerPoint Presentation</vt:lpstr>
      <vt:lpstr>Agile Development</vt:lpstr>
      <vt:lpstr>Iterative Design</vt:lpstr>
      <vt:lpstr>What is the Purpose of Your Application?</vt:lpstr>
      <vt:lpstr>What is the Purpose of Your Application?</vt:lpstr>
      <vt:lpstr>Who are the Users of Your Application?</vt:lpstr>
      <vt:lpstr>Understand Your Users</vt:lpstr>
      <vt:lpstr>Understand Your Users, cont’d</vt:lpstr>
      <vt:lpstr>Understand Your Users, cont’d</vt:lpstr>
      <vt:lpstr>Mental Models</vt:lpstr>
      <vt:lpstr>Mental Models, cont’d</vt:lpstr>
      <vt:lpstr>Sources of Requirements</vt:lpstr>
      <vt:lpstr>Functional Requirements</vt:lpstr>
      <vt:lpstr>Nonfunctional Requirements</vt:lpstr>
      <vt:lpstr>Requirements Must Have …</vt:lpstr>
      <vt:lpstr>Requirements Must Have, cont’d</vt:lpstr>
      <vt:lpstr>Requirements are Strong Statements</vt:lpstr>
      <vt:lpstr>How to Get Requirements</vt:lpstr>
      <vt:lpstr>How to Get Requirements, cont’d</vt:lpstr>
      <vt:lpstr>Use Cases</vt:lpstr>
      <vt:lpstr>Parts of a Use Case</vt:lpstr>
      <vt:lpstr>Example Use Case</vt:lpstr>
      <vt:lpstr>Good Use Cases</vt:lpstr>
      <vt:lpstr>Functional Specification</vt:lpstr>
      <vt:lpstr>On Thursday</vt:lpstr>
    </vt:vector>
  </TitlesOfParts>
  <Manager/>
  <Company>San Jose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235: User Interface Design</dc:title>
  <dc:subject/>
  <dc:creator>Ronald Mak</dc:creator>
  <cp:keywords/>
  <dc:description/>
  <cp:lastModifiedBy>Ronald Mak</cp:lastModifiedBy>
  <cp:revision>208</cp:revision>
  <dcterms:created xsi:type="dcterms:W3CDTF">2008-01-12T03:52:55Z</dcterms:created>
  <dcterms:modified xsi:type="dcterms:W3CDTF">2015-01-27T21:30:57Z</dcterms:modified>
  <cp:category/>
</cp:coreProperties>
</file>