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64" r:id="rId6"/>
    <p:sldId id="260" r:id="rId7"/>
    <p:sldId id="261" r:id="rId8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66"/>
    <a:srgbClr val="008000"/>
    <a:srgbClr val="1C1C1C"/>
    <a:srgbClr val="003300"/>
    <a:srgbClr val="00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>
        <p:scale>
          <a:sx n="100" d="100"/>
          <a:sy n="100" d="100"/>
        </p:scale>
        <p:origin x="-184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10075"/>
            <a:ext cx="55880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CB339D3A-409C-4946-8830-A9B19C56477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  <a:latin typeface="+mj-lt"/>
              </a:defRPr>
            </a:lvl1pPr>
          </a:lstStyle>
          <a:p>
            <a:pPr>
              <a:defRPr/>
            </a:pPr>
            <a:fld id="{1FD65B21-4E70-42A8-88B0-F4CA8CE32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310BA-BF72-4667-84E6-FED5DCFB4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0B1FC-CF5E-40E2-926E-781D7CE23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3500"/>
            <a:ext cx="6896100" cy="6223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36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3374"/>
            <a:ext cx="4040188" cy="442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636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3374"/>
            <a:ext cx="4041775" cy="442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6F997-0023-48D3-A131-26313CF2F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18690-DE13-4DB9-ABD6-402CA20B3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7"/>
          <a:srcRect b="32964"/>
          <a:stretch>
            <a:fillRect/>
          </a:stretch>
        </p:blipFill>
        <p:spPr bwMode="auto">
          <a:xfrm>
            <a:off x="19050" y="0"/>
            <a:ext cx="9124950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859C549A-28F6-4720-981D-FC5781AF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  <p:sldLayoutId id="2147483652" r:id="rId5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n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4"/>
          <p:cNvSpPr>
            <a:spLocks/>
          </p:cNvSpPr>
          <p:nvPr/>
        </p:nvSpPr>
        <p:spPr bwMode="auto">
          <a:xfrm>
            <a:off x="514350" y="623888"/>
            <a:ext cx="811530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/>
            <a:r>
              <a:rPr lang="en-US" sz="3800">
                <a:solidFill>
                  <a:srgbClr val="0070C0"/>
                </a:solidFill>
                <a:latin typeface="Calibri" pitchFamily="34" charset="0"/>
              </a:rPr>
              <a:t>Olympics History</a:t>
            </a:r>
            <a:r>
              <a:rPr lang="en-US" sz="3800">
                <a:latin typeface="Calibri" pitchFamily="34" charset="0"/>
              </a:rPr>
              <a:t/>
            </a:r>
            <a:br>
              <a:rPr lang="en-US" sz="3800">
                <a:latin typeface="Calibri" pitchFamily="34" charset="0"/>
              </a:rPr>
            </a:br>
            <a:r>
              <a:rPr lang="en-US" sz="3800">
                <a:latin typeface="Calibri" pitchFamily="34" charset="0"/>
              </a:rPr>
              <a:t>A Data Visualization Application</a:t>
            </a:r>
          </a:p>
        </p:txBody>
      </p:sp>
      <p:sp>
        <p:nvSpPr>
          <p:cNvPr id="8194" name="Rectangle 5"/>
          <p:cNvSpPr>
            <a:spLocks/>
          </p:cNvSpPr>
          <p:nvPr/>
        </p:nvSpPr>
        <p:spPr bwMode="auto">
          <a:xfrm>
            <a:off x="1371600" y="5600700"/>
            <a:ext cx="64008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>
                <a:solidFill>
                  <a:srgbClr val="1C1C1C"/>
                </a:solidFill>
                <a:latin typeface="Calibri" pitchFamily="34" charset="0"/>
              </a:rPr>
              <a:t>Team Thundercats</a:t>
            </a:r>
          </a:p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1C1C1C"/>
                </a:solidFill>
                <a:latin typeface="Calibri" pitchFamily="34" charset="0"/>
              </a:rPr>
              <a:t>David Schechter, Shubhangi Rakhonde, </a:t>
            </a:r>
          </a:p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1C1C1C"/>
                </a:solidFill>
                <a:latin typeface="Calibri" pitchFamily="34" charset="0"/>
              </a:rPr>
              <a:t>&amp; Zayd Hammoudeh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CFF596-3C0B-4584-82E7-5DFBCEA6059C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Olympics are held every two years as a global celebration of amateur sports.</a:t>
            </a:r>
          </a:p>
          <a:p>
            <a:endParaRPr lang="en-US" smtClean="0"/>
          </a:p>
          <a:p>
            <a:r>
              <a:rPr lang="en-US" smtClean="0"/>
              <a:t>Over 219 million Americans watched the London 2012 games.</a:t>
            </a:r>
          </a:p>
          <a:p>
            <a:endParaRPr lang="en-US" smtClean="0"/>
          </a:p>
          <a:p>
            <a:r>
              <a:rPr lang="en-US" smtClean="0"/>
              <a:t>The United States won more medals than any other country in 2012, and NBC gleefully spoke of American Olympic dominance.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0070C0"/>
                </a:solidFill>
              </a:rPr>
              <a:t>Fundamental Question: </a:t>
            </a:r>
            <a:r>
              <a:rPr lang="en-US" smtClean="0"/>
              <a:t>How can one objectively determine which country performed the best at an Olympic games?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CBB9EC-D21C-4301-AD0D-85EE1148019A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The Olympic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Medals Alone are not Enough</a:t>
            </a:r>
            <a:endParaRPr lang="en-US" dirty="0"/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Most viewers are unaware of the various factors that affect country medal totals.  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0066FF"/>
                </a:solidFill>
              </a:rPr>
              <a:t>Goal:</a:t>
            </a:r>
            <a:r>
              <a:rPr lang="en-US" smtClean="0">
                <a:solidFill>
                  <a:srgbClr val="0066FF"/>
                </a:solidFill>
              </a:rPr>
              <a:t> </a:t>
            </a:r>
            <a:r>
              <a:rPr lang="en-US" smtClean="0"/>
              <a:t>Design a web based, data visualization application that educates users regarding these key Olympic medal dynamics including:</a:t>
            </a:r>
          </a:p>
          <a:p>
            <a:pPr lvl="1"/>
            <a:r>
              <a:rPr lang="en-US" smtClean="0"/>
              <a:t>Geopolitics</a:t>
            </a:r>
          </a:p>
          <a:p>
            <a:pPr lvl="1"/>
            <a:r>
              <a:rPr lang="en-US" smtClean="0"/>
              <a:t>National Economic Output</a:t>
            </a:r>
          </a:p>
          <a:p>
            <a:pPr lvl="1"/>
            <a:r>
              <a:rPr lang="en-US" smtClean="0"/>
              <a:t>National Population</a:t>
            </a:r>
          </a:p>
          <a:p>
            <a:pPr lvl="1"/>
            <a:r>
              <a:rPr lang="en-US" smtClean="0"/>
              <a:t>Host City Selection</a:t>
            </a:r>
          </a:p>
          <a:p>
            <a:pPr lvl="1"/>
            <a:r>
              <a:rPr lang="en-US" smtClean="0"/>
              <a:t>Number of Participating Athletes</a:t>
            </a:r>
          </a:p>
          <a:p>
            <a:pPr lvl="1"/>
            <a:r>
              <a:rPr lang="en-US" smtClean="0"/>
              <a:t>Event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3B2650-B441-446F-BAE1-A15E966F56C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Typical Application User</a:t>
            </a:r>
            <a:endParaRPr lang="en-US" dirty="0"/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application’s user base is broad.</a:t>
            </a:r>
          </a:p>
          <a:p>
            <a:endParaRPr lang="en-US" sz="1400" smtClean="0"/>
          </a:p>
          <a:p>
            <a:r>
              <a:rPr lang="en-US" smtClean="0"/>
              <a:t>Geared primarily, but not exclusively, towards those that have an existing interest in the Olympics and want to learn about the games at a much greater depth.</a:t>
            </a:r>
          </a:p>
          <a:p>
            <a:endParaRPr lang="en-US" smtClean="0"/>
          </a:p>
          <a:p>
            <a:r>
              <a:rPr lang="en-US" smtClean="0"/>
              <a:t>Much of the analysis in the application is United States focused.  The reasons we did this include:</a:t>
            </a:r>
          </a:p>
          <a:p>
            <a:pPr lvl="1"/>
            <a:r>
              <a:rPr lang="en-US" smtClean="0"/>
              <a:t>The US has one of the most extensive and compelling Olympic histories.</a:t>
            </a:r>
          </a:p>
          <a:p>
            <a:pPr lvl="1"/>
            <a:r>
              <a:rPr lang="en-US" smtClean="0"/>
              <a:t>Increased relevance for class discussion and presentation</a:t>
            </a:r>
          </a:p>
          <a:p>
            <a:pPr lvl="1"/>
            <a:r>
              <a:rPr lang="en-US" smtClean="0"/>
              <a:t>Desire to enlighten ourselves regarding the biases in American Olympic television coverage.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1F0EDC-C836-41AC-9D03-C2971AE8E219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Scope Disclosure</a:t>
            </a:r>
            <a:endParaRPr lang="en-US" dirty="0"/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clarity of data presentation, this project focused </a:t>
            </a:r>
            <a:r>
              <a:rPr lang="en-US" b="1" smtClean="0">
                <a:solidFill>
                  <a:srgbClr val="0070C0"/>
                </a:solidFill>
              </a:rPr>
              <a:t>solely</a:t>
            </a:r>
            <a:r>
              <a:rPr lang="en-US" smtClean="0"/>
              <a:t> on the summer Olympics. </a:t>
            </a:r>
          </a:p>
          <a:p>
            <a:endParaRPr lang="en-US" smtClean="0"/>
          </a:p>
          <a:p>
            <a:r>
              <a:rPr lang="en-US" smtClean="0"/>
              <a:t>Since the winter Olympics are generally smaller with fewer participating nations and athletes, some of the nuances of the analysis would not have been possible. </a:t>
            </a:r>
          </a:p>
          <a:p>
            <a:pPr lvl="1">
              <a:buFont typeface="Arial" charset="0"/>
              <a:buNone/>
            </a:pPr>
            <a:endParaRPr lang="en-US" smtClean="0"/>
          </a:p>
          <a:p>
            <a:r>
              <a:rPr lang="en-US" smtClean="0"/>
              <a:t>Any general references to the “Olympics” in the subsequent discussion applies to the summer games only.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4DD43C-551E-4761-B2E3-760C4CF9F9BA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Web Design Patterns &amp; Techniques</a:t>
            </a:r>
          </a:p>
        </p:txBody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>
          <a:xfrm>
            <a:off x="457200" y="989013"/>
            <a:ext cx="8229600" cy="5487987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90000"/>
              </a:lnSpc>
              <a:buFont typeface="Arial" charset="0"/>
              <a:buNone/>
              <a:defRPr/>
            </a:pPr>
            <a:r>
              <a:rPr lang="en-US" sz="2200" b="1" dirty="0" smtClean="0">
                <a:solidFill>
                  <a:srgbClr val="000066"/>
                </a:solidFill>
              </a:rPr>
              <a:t>Web design patterns and techniques used include: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pPr lvl="1">
              <a:defRPr/>
            </a:pPr>
            <a:r>
              <a:rPr lang="en-US" b="1" dirty="0" smtClean="0">
                <a:solidFill>
                  <a:srgbClr val="008000"/>
                </a:solidFill>
              </a:rPr>
              <a:t>Feature Search Browse</a:t>
            </a:r>
          </a:p>
          <a:p>
            <a:pPr lvl="1">
              <a:buFont typeface="Arial" charset="0"/>
              <a:buNone/>
              <a:defRPr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000" b="1" dirty="0" smtClean="0">
                <a:solidFill>
                  <a:srgbClr val="008000"/>
                </a:solidFill>
              </a:rPr>
              <a:t>Visual Framework with Persistent Navigation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 smtClean="0">
                <a:solidFill>
                  <a:srgbClr val="003300"/>
                </a:solidFill>
              </a:rPr>
              <a:t>Bonus: Built-in images to enable recognition rather than recall.</a:t>
            </a:r>
          </a:p>
          <a:p>
            <a:pPr lvl="1">
              <a:buFont typeface="Arial" charset="0"/>
              <a:buNone/>
              <a:defRPr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000" b="1" dirty="0" smtClean="0">
                <a:solidFill>
                  <a:srgbClr val="008000"/>
                </a:solidFill>
              </a:rPr>
              <a:t>Breadcrumbs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 smtClean="0"/>
              <a:t>“You are Here”</a:t>
            </a:r>
          </a:p>
          <a:p>
            <a:pPr lvl="1">
              <a:buFont typeface="Arial" charset="0"/>
              <a:buNone/>
              <a:defRPr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lvl="1">
              <a:defRPr/>
            </a:pPr>
            <a:r>
              <a:rPr lang="en-US" b="1" dirty="0" smtClean="0">
                <a:solidFill>
                  <a:srgbClr val="008000"/>
                </a:solidFill>
              </a:rPr>
              <a:t>Escape Hatch</a:t>
            </a:r>
          </a:p>
          <a:p>
            <a:pPr lvl="1">
              <a:buFont typeface="Arial" charset="0"/>
              <a:buNone/>
              <a:defRPr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lvl="1">
              <a:defRPr/>
            </a:pPr>
            <a:r>
              <a:rPr lang="en-US" b="1" dirty="0" smtClean="0">
                <a:solidFill>
                  <a:srgbClr val="008000"/>
                </a:solidFill>
              </a:rPr>
              <a:t>Carousel</a:t>
            </a:r>
          </a:p>
          <a:p>
            <a:pPr lvl="2">
              <a:defRPr/>
            </a:pPr>
            <a:r>
              <a:rPr lang="en-US" sz="1800" dirty="0" smtClean="0">
                <a:solidFill>
                  <a:srgbClr val="003300"/>
                </a:solidFill>
              </a:rPr>
              <a:t>Iconic Olympic images on the home page</a:t>
            </a:r>
          </a:p>
          <a:p>
            <a:pPr lvl="1">
              <a:buFont typeface="Arial" charset="0"/>
              <a:buNone/>
              <a:defRPr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>
                <a:solidFill>
                  <a:srgbClr val="008000"/>
                </a:solidFill>
              </a:rPr>
              <a:t>Taglines</a:t>
            </a:r>
          </a:p>
          <a:p>
            <a:pPr lvl="1">
              <a:buFont typeface="Arial" charset="0"/>
              <a:buNone/>
              <a:defRPr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>
                <a:solidFill>
                  <a:srgbClr val="008000"/>
                </a:solidFill>
              </a:rPr>
              <a:t>Hover Tools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3300"/>
                </a:solidFill>
              </a:rPr>
              <a:t>Menu selection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3300"/>
                </a:solidFill>
              </a:rPr>
              <a:t>Data visualization tools</a:t>
            </a:r>
          </a:p>
          <a:p>
            <a:pPr lvl="1">
              <a:buFont typeface="Arial" charset="0"/>
              <a:buNone/>
              <a:defRPr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>
                <a:solidFill>
                  <a:srgbClr val="008000"/>
                </a:solidFill>
              </a:rPr>
              <a:t>Grid of Equals</a:t>
            </a:r>
          </a:p>
          <a:p>
            <a:pPr lvl="1">
              <a:buFont typeface="Arial" charset="0"/>
              <a:buNone/>
              <a:defRPr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000" b="1" dirty="0" smtClean="0">
                <a:solidFill>
                  <a:srgbClr val="008000"/>
                </a:solidFill>
              </a:rPr>
              <a:t>Color Standardization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 smtClean="0">
                <a:solidFill>
                  <a:srgbClr val="003300"/>
                </a:solidFill>
              </a:rPr>
              <a:t>Concept presented by guest lecturer Robert Nicholson</a:t>
            </a:r>
          </a:p>
          <a:p>
            <a:pPr lvl="1">
              <a:lnSpc>
                <a:spcPct val="90000"/>
              </a:lnSpc>
              <a:defRPr/>
            </a:pPr>
            <a:endParaRPr lang="en-US" b="1" dirty="0" smtClean="0">
              <a:solidFill>
                <a:srgbClr val="008000"/>
              </a:solidFill>
            </a:endParaRPr>
          </a:p>
          <a:p>
            <a:pPr lvl="2">
              <a:lnSpc>
                <a:spcPct val="90000"/>
              </a:lnSpc>
              <a:defRPr/>
            </a:pPr>
            <a:endParaRPr lang="en-US" dirty="0" smtClean="0">
              <a:solidFill>
                <a:srgbClr val="003300"/>
              </a:solidFill>
            </a:endParaRPr>
          </a:p>
          <a:p>
            <a:pPr lvl="2">
              <a:lnSpc>
                <a:spcPct val="90000"/>
              </a:lnSpc>
              <a:defRPr/>
            </a:pPr>
            <a:endParaRPr lang="en-US" b="1" dirty="0" smtClean="0">
              <a:solidFill>
                <a:srgbClr val="008000"/>
              </a:solidFill>
            </a:endParaRPr>
          </a:p>
          <a:p>
            <a:pPr lvl="2">
              <a:lnSpc>
                <a:spcPct val="90000"/>
              </a:lnSpc>
              <a:defRPr/>
            </a:pPr>
            <a:endParaRPr lang="en-US" sz="1800" dirty="0" smtClean="0">
              <a:solidFill>
                <a:srgbClr val="0033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2BB92D-BB12-4F8F-979C-F9CC2371B2F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Data Visualization Design Patterns</a:t>
            </a:r>
          </a:p>
        </p:txBody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2" algn="ctr">
              <a:lnSpc>
                <a:spcPct val="70000"/>
              </a:lnSpc>
              <a:buFont typeface="Arial" charset="0"/>
              <a:buNone/>
            </a:pPr>
            <a:r>
              <a:rPr lang="en-US" sz="2400" b="1" smtClean="0">
                <a:solidFill>
                  <a:srgbClr val="000066"/>
                </a:solidFill>
              </a:rPr>
              <a:t>Data visualization design patterns and techniques used: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 b="1" smtClean="0"/>
          </a:p>
          <a:p>
            <a:pPr marL="342900" lvl="1" indent="-228600">
              <a:lnSpc>
                <a:spcPct val="80000"/>
              </a:lnSpc>
            </a:pPr>
            <a:r>
              <a:rPr lang="en-US" sz="2000" b="1" smtClean="0">
                <a:solidFill>
                  <a:srgbClr val="008000"/>
                </a:solidFill>
              </a:rPr>
              <a:t>Schneiderman’s Mantra</a:t>
            </a:r>
          </a:p>
          <a:p>
            <a:pPr marL="685800" lvl="2">
              <a:lnSpc>
                <a:spcPct val="70000"/>
              </a:lnSpc>
            </a:pPr>
            <a:r>
              <a:rPr lang="en-US" sz="1700" smtClean="0"/>
              <a:t>“Overview first, zoom and filter, then details-on-demand.”</a:t>
            </a:r>
          </a:p>
          <a:p>
            <a:pPr marL="685800" lvl="2">
              <a:lnSpc>
                <a:spcPct val="70000"/>
              </a:lnSpc>
            </a:pPr>
            <a:endParaRPr lang="en-US" sz="1700" smtClean="0"/>
          </a:p>
          <a:p>
            <a:pPr marL="342900" lvl="1" indent="-228600">
              <a:lnSpc>
                <a:spcPct val="80000"/>
              </a:lnSpc>
            </a:pPr>
            <a:r>
              <a:rPr lang="en-US" sz="2000" b="1" smtClean="0">
                <a:solidFill>
                  <a:srgbClr val="008000"/>
                </a:solidFill>
              </a:rPr>
              <a:t>Dynamic Queries</a:t>
            </a:r>
          </a:p>
          <a:p>
            <a:pPr marL="685800" lvl="2">
              <a:lnSpc>
                <a:spcPct val="70000"/>
              </a:lnSpc>
            </a:pPr>
            <a:r>
              <a:rPr lang="en-US" sz="1700" smtClean="0"/>
              <a:t>Give ‘em what they want</a:t>
            </a:r>
          </a:p>
          <a:p>
            <a:pPr marL="0" indent="0" algn="ctr">
              <a:lnSpc>
                <a:spcPct val="80000"/>
              </a:lnSpc>
              <a:buFont typeface="Arial" charset="0"/>
              <a:buNone/>
            </a:pPr>
            <a:endParaRPr lang="en-US" sz="1300" smtClean="0"/>
          </a:p>
          <a:p>
            <a:pPr marL="342900" lvl="1" indent="-228600">
              <a:lnSpc>
                <a:spcPct val="80000"/>
              </a:lnSpc>
            </a:pPr>
            <a:r>
              <a:rPr lang="en-US" sz="2000" b="1" smtClean="0">
                <a:solidFill>
                  <a:srgbClr val="008000"/>
                </a:solidFill>
              </a:rPr>
              <a:t>Data Spotlighting</a:t>
            </a:r>
          </a:p>
          <a:p>
            <a:pPr marL="685800" lvl="2">
              <a:lnSpc>
                <a:spcPct val="70000"/>
              </a:lnSpc>
            </a:pPr>
            <a:r>
              <a:rPr lang="en-US" sz="1700" smtClean="0"/>
              <a:t>“Focus Plus Context”</a:t>
            </a:r>
          </a:p>
          <a:p>
            <a:pPr marL="685800" lvl="2">
              <a:lnSpc>
                <a:spcPct val="70000"/>
              </a:lnSpc>
              <a:buFont typeface="Arial" charset="0"/>
              <a:buNone/>
            </a:pPr>
            <a:endParaRPr lang="en-US" sz="1700" smtClean="0"/>
          </a:p>
          <a:p>
            <a:pPr marL="342900" lvl="1" indent="-228600">
              <a:lnSpc>
                <a:spcPct val="80000"/>
              </a:lnSpc>
            </a:pPr>
            <a:r>
              <a:rPr lang="en-US" sz="2000" b="1" smtClean="0">
                <a:solidFill>
                  <a:srgbClr val="008000"/>
                </a:solidFill>
              </a:rPr>
              <a:t>Data Tips</a:t>
            </a:r>
          </a:p>
          <a:p>
            <a:pPr marL="685800" lvl="2">
              <a:lnSpc>
                <a:spcPct val="70000"/>
              </a:lnSpc>
            </a:pPr>
            <a:r>
              <a:rPr lang="en-US" sz="1700" smtClean="0"/>
              <a:t>Provide additional relevant context and data.</a:t>
            </a:r>
          </a:p>
          <a:p>
            <a:pPr marL="685800" lvl="2">
              <a:lnSpc>
                <a:spcPct val="70000"/>
              </a:lnSpc>
            </a:pPr>
            <a:endParaRPr lang="en-US" sz="1700" smtClean="0"/>
          </a:p>
          <a:p>
            <a:pPr marL="342900" lvl="1" indent="-228600">
              <a:lnSpc>
                <a:spcPct val="80000"/>
              </a:lnSpc>
            </a:pPr>
            <a:r>
              <a:rPr lang="en-US" sz="2000" b="1" smtClean="0">
                <a:solidFill>
                  <a:srgbClr val="008000"/>
                </a:solidFill>
              </a:rPr>
              <a:t>Multi-Y Graphs</a:t>
            </a:r>
          </a:p>
          <a:p>
            <a:pPr marL="342900" lvl="1" indent="-228600">
              <a:lnSpc>
                <a:spcPct val="80000"/>
              </a:lnSpc>
            </a:pPr>
            <a:endParaRPr lang="en-US" sz="1700" b="1" smtClean="0">
              <a:solidFill>
                <a:srgbClr val="008000"/>
              </a:solidFill>
            </a:endParaRPr>
          </a:p>
          <a:p>
            <a:pPr marL="342900" lvl="1" indent="-228600">
              <a:lnSpc>
                <a:spcPct val="80000"/>
              </a:lnSpc>
            </a:pPr>
            <a:r>
              <a:rPr lang="en-US" sz="2000" b="1" smtClean="0">
                <a:solidFill>
                  <a:srgbClr val="008000"/>
                </a:solidFill>
              </a:rPr>
              <a:t>Sortable Tables</a:t>
            </a:r>
            <a:endParaRPr lang="en-US" sz="2000" b="1" smtClean="0"/>
          </a:p>
          <a:p>
            <a:pPr marL="685800" lvl="2">
              <a:lnSpc>
                <a:spcPct val="70000"/>
              </a:lnSpc>
            </a:pPr>
            <a:r>
              <a:rPr lang="en-US" sz="1700" smtClean="0"/>
              <a:t>A partial misnomer but sorting is the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34B97B-2CF5-4454-988C-F2727FA8E86A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4135</TotalTime>
  <Words>388</Words>
  <Application>Microsoft Office PowerPoint</Application>
  <PresentationFormat>On-screen Show (4:3)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sjsu_powerpoint template 1</vt:lpstr>
      <vt:lpstr>sjsu_powerpoint template 1</vt:lpstr>
      <vt:lpstr>Slide 1</vt:lpstr>
      <vt:lpstr>The Olympic Games</vt:lpstr>
      <vt:lpstr>Medals Alone are not Enough</vt:lpstr>
      <vt:lpstr>Typical Application User</vt:lpstr>
      <vt:lpstr>Scope Disclosure</vt:lpstr>
      <vt:lpstr>Web Design Patterns &amp; Techniques</vt:lpstr>
      <vt:lpstr>Data Visualization Design Patterns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zhammoud</cp:lastModifiedBy>
  <cp:revision>385</cp:revision>
  <dcterms:created xsi:type="dcterms:W3CDTF">2014-07-03T16:55:19Z</dcterms:created>
  <dcterms:modified xsi:type="dcterms:W3CDTF">2015-05-12T10:15:21Z</dcterms:modified>
</cp:coreProperties>
</file>