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4" r:id="rId3"/>
    <p:sldId id="313" r:id="rId4"/>
    <p:sldId id="322" r:id="rId5"/>
    <p:sldId id="307" r:id="rId6"/>
    <p:sldId id="333" r:id="rId7"/>
    <p:sldId id="319" r:id="rId8"/>
    <p:sldId id="320" r:id="rId9"/>
    <p:sldId id="321" r:id="rId10"/>
    <p:sldId id="345" r:id="rId11"/>
    <p:sldId id="317" r:id="rId12"/>
    <p:sldId id="286" r:id="rId13"/>
    <p:sldId id="342" r:id="rId14"/>
    <p:sldId id="339" r:id="rId15"/>
    <p:sldId id="341" r:id="rId16"/>
    <p:sldId id="343" r:id="rId17"/>
    <p:sldId id="326" r:id="rId18"/>
    <p:sldId id="327" r:id="rId19"/>
    <p:sldId id="328" r:id="rId20"/>
    <p:sldId id="332" r:id="rId21"/>
    <p:sldId id="329" r:id="rId22"/>
    <p:sldId id="330" r:id="rId23"/>
    <p:sldId id="331" r:id="rId24"/>
    <p:sldId id="334" r:id="rId25"/>
    <p:sldId id="335" r:id="rId26"/>
    <p:sldId id="338" r:id="rId27"/>
    <p:sldId id="337" r:id="rId28"/>
    <p:sldId id="336" r:id="rId29"/>
    <p:sldId id="34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66CCFF"/>
    <a:srgbClr val="A40000"/>
    <a:srgbClr val="0033CC"/>
    <a:srgbClr val="CC99FF"/>
    <a:srgbClr val="99FF66"/>
    <a:srgbClr val="6699FF"/>
    <a:srgbClr val="008000"/>
    <a:srgbClr val="B2B2B2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2" autoAdjust="0"/>
    <p:restoredTop sz="98450" autoAdjust="0"/>
  </p:normalViewPr>
  <p:slideViewPr>
    <p:cSldViewPr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January 22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su.edu/~ma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on.mak@sjsu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January 22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br>
              <a:rPr lang="en-US" dirty="0" smtClean="0"/>
            </a:br>
            <a:r>
              <a:rPr lang="en-US" dirty="0" smtClean="0"/>
              <a:t>Instructor</a:t>
            </a:r>
            <a:r>
              <a:rPr lang="en-US" dirty="0"/>
              <a:t>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is Important</a:t>
            </a:r>
            <a:endParaRPr lang="en-US" i="1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move your final grade up or down, </a:t>
            </a:r>
            <a:br>
              <a:rPr lang="en-US" dirty="0"/>
            </a:br>
            <a:r>
              <a:rPr lang="en-US" dirty="0"/>
              <a:t>especially in borderline cases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Participation in class.</a:t>
            </a:r>
          </a:p>
          <a:p>
            <a:r>
              <a:rPr lang="en-US" dirty="0"/>
              <a:t>Participation in your team.</a:t>
            </a:r>
          </a:p>
          <a:p>
            <a:pPr lvl="1"/>
            <a:r>
              <a:rPr lang="en-US" dirty="0"/>
              <a:t>As reported by the postmortem assessment reports.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39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04-457B-AD45-AD22-725B5CBB31F5}" type="slidenum">
              <a:rPr lang="en-US"/>
              <a:pPr/>
              <a:t>11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505200" y="2413000"/>
            <a:ext cx="2073275" cy="650875"/>
          </a:xfrm>
          <a:prstGeom prst="rect">
            <a:avLst/>
          </a:prstGeom>
          <a:noFill/>
          <a:ln w="9525">
            <a:solidFill>
              <a:srgbClr val="B2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B23C00"/>
                </a:solidFill>
              </a:rPr>
              <a:t>Take roll!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A95E-8D8B-4840-A9B8-6A61263761F6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>
                <a:solidFill>
                  <a:srgbClr val="B23C00"/>
                </a:solidFill>
              </a:rPr>
              <a:t>user interface </a:t>
            </a:r>
            <a:r>
              <a:rPr lang="en-US" dirty="0" smtClean="0"/>
              <a:t>mean?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makes a </a:t>
            </a:r>
            <a:r>
              <a:rPr lang="en-US" u="sng" dirty="0" smtClean="0"/>
              <a:t>good</a:t>
            </a:r>
            <a:r>
              <a:rPr lang="en-US" dirty="0" smtClean="0"/>
              <a:t> user interface?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70576"/>
          </a:xfrm>
        </p:spPr>
        <p:txBody>
          <a:bodyPr/>
          <a:lstStyle/>
          <a:p>
            <a:r>
              <a:rPr lang="en-US" dirty="0" smtClean="0"/>
              <a:t>Desktop/laptop vs. web vs. mobile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1513527"/>
              </p:ext>
            </p:extLst>
          </p:nvPr>
        </p:nvGraphicFramePr>
        <p:xfrm>
          <a:off x="1463072" y="2148854"/>
          <a:ext cx="576065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21"/>
                <a:gridCol w="3840438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UI Constraints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Desktop/laptop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Practically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none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Web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Limited by browser capabilities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Mobile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Limited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by hardware capabilities </a:t>
                      </a:r>
                      <a:b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and screen sizes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73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Team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</a:t>
            </a:r>
            <a:r>
              <a:rPr lang="en-US" dirty="0" smtClean="0">
                <a:solidFill>
                  <a:srgbClr val="B23C00"/>
                </a:solidFill>
              </a:rPr>
              <a:t>web application </a:t>
            </a:r>
            <a:r>
              <a:rPr lang="en-US" dirty="0" smtClean="0">
                <a:solidFill>
                  <a:srgbClr val="A40000"/>
                </a:solidFill>
              </a:rPr>
              <a:t/>
            </a:r>
            <a:br>
              <a:rPr lang="en-US" dirty="0" smtClean="0">
                <a:solidFill>
                  <a:srgbClr val="A40000"/>
                </a:solidFill>
              </a:rPr>
            </a:br>
            <a:r>
              <a:rPr lang="en-US" dirty="0" smtClean="0"/>
              <a:t>that you would like to see developed.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class scheduling</a:t>
            </a:r>
          </a:p>
          <a:p>
            <a:pPr lvl="1"/>
            <a:r>
              <a:rPr lang="en-US" dirty="0" smtClean="0"/>
              <a:t>contact management</a:t>
            </a:r>
          </a:p>
          <a:p>
            <a:pPr lvl="1"/>
            <a:r>
              <a:rPr lang="en-US" dirty="0" smtClean="0"/>
              <a:t>meal preparer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No games!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A40000"/>
                </a:solidFill>
              </a:rPr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39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Team Task</a:t>
            </a:r>
            <a:r>
              <a:rPr lang="en-US" i="1" dirty="0" smtClean="0"/>
              <a:t>, cont’d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email your new team information, include:</a:t>
            </a:r>
          </a:p>
          <a:p>
            <a:pPr lvl="5"/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3C00"/>
                </a:solidFill>
              </a:rPr>
              <a:t>one-sentence description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of your imagined application, and </a:t>
            </a:r>
          </a:p>
          <a:p>
            <a:pPr lvl="7"/>
            <a:endParaRPr lang="en-US" dirty="0" smtClean="0"/>
          </a:p>
          <a:p>
            <a:pPr lvl="1"/>
            <a:r>
              <a:rPr lang="en-US" dirty="0">
                <a:solidFill>
                  <a:srgbClr val="B23C00"/>
                </a:solidFill>
              </a:rPr>
              <a:t>F</a:t>
            </a:r>
            <a:r>
              <a:rPr lang="en-US" dirty="0" smtClean="0">
                <a:solidFill>
                  <a:srgbClr val="B23C00"/>
                </a:solidFill>
              </a:rPr>
              <a:t>our features </a:t>
            </a:r>
            <a:r>
              <a:rPr lang="en-US" dirty="0" smtClean="0"/>
              <a:t>that </a:t>
            </a:r>
            <a:r>
              <a:rPr lang="en-US" dirty="0"/>
              <a:t>you </a:t>
            </a:r>
            <a:r>
              <a:rPr lang="en-US" dirty="0" smtClean="0"/>
              <a:t>want your application to have.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6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class scheduling application </a:t>
            </a:r>
            <a:r>
              <a:rPr lang="en-US" dirty="0" smtClean="0"/>
              <a:t>enables a student to choose and schedule his or her classes for the semester.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Four features?</a:t>
            </a:r>
          </a:p>
          <a:p>
            <a:pPr lvl="7"/>
            <a:endParaRPr lang="en-US" dirty="0" smtClean="0"/>
          </a:p>
          <a:p>
            <a:pPr lvl="1"/>
            <a:r>
              <a:rPr lang="en-US" dirty="0" smtClean="0"/>
              <a:t>Download class information from the school website.</a:t>
            </a:r>
          </a:p>
          <a:p>
            <a:pPr lvl="1"/>
            <a:r>
              <a:rPr lang="en-US" dirty="0" smtClean="0"/>
              <a:t>Specify desired class times and breaks.</a:t>
            </a:r>
          </a:p>
          <a:p>
            <a:pPr lvl="1"/>
            <a:r>
              <a:rPr lang="en-US" dirty="0" smtClean="0"/>
              <a:t>Display classes on a calendar.</a:t>
            </a:r>
          </a:p>
          <a:p>
            <a:pPr lvl="1"/>
            <a:r>
              <a:rPr lang="en-US" dirty="0" smtClean="0"/>
              <a:t>Homework due date and exam date reminders.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84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UI Example: Therac-25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Radiation therapy machine </a:t>
            </a:r>
            <a:r>
              <a:rPr lang="en-US" dirty="0" smtClean="0"/>
              <a:t>developed by </a:t>
            </a:r>
            <a:br>
              <a:rPr lang="en-US" dirty="0" smtClean="0"/>
            </a:br>
            <a:r>
              <a:rPr lang="en-US" dirty="0" smtClean="0"/>
              <a:t>Canadian and French companies.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Used 1985-1987.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8" y="2423171"/>
            <a:ext cx="5062636" cy="37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40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Text-Based User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4" y="1234464"/>
            <a:ext cx="8153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76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Whenever </a:t>
            </a:r>
            <a:r>
              <a:rPr lang="en-US" sz="2800" dirty="0" smtClean="0"/>
              <a:t>the </a:t>
            </a:r>
            <a:r>
              <a:rPr lang="en-US" sz="2800" dirty="0"/>
              <a:t>system detected </a:t>
            </a:r>
            <a:r>
              <a:rPr lang="en-US" sz="2800" dirty="0" smtClean="0"/>
              <a:t>a problem:</a:t>
            </a:r>
          </a:p>
          <a:p>
            <a:pPr marL="2773363" lvl="6" indent="-469900">
              <a:buSzPct val="70000"/>
            </a:pPr>
            <a:endParaRPr lang="en-US" dirty="0"/>
          </a:p>
          <a:p>
            <a:pPr marL="939800" lvl="2" indent="-469900">
              <a:buSzPct val="70000"/>
            </a:pPr>
            <a:r>
              <a:rPr lang="en-US" sz="2400" dirty="0" smtClean="0"/>
              <a:t>Displayed </a:t>
            </a:r>
            <a:r>
              <a:rPr lang="en-US" sz="2400" dirty="0"/>
              <a:t>the word </a:t>
            </a:r>
            <a:r>
              <a:rPr lang="en-US" sz="2400" dirty="0" smtClean="0">
                <a:solidFill>
                  <a:srgbClr val="B23C00"/>
                </a:solidFill>
              </a:rPr>
              <a:t>MALFUNCTION</a:t>
            </a:r>
            <a:r>
              <a:rPr lang="en-US" sz="2400" dirty="0" smtClean="0"/>
              <a:t>. </a:t>
            </a:r>
            <a:endParaRPr lang="en-US" sz="2400" dirty="0"/>
          </a:p>
          <a:p>
            <a:pPr marL="939800" lvl="2" indent="-469900">
              <a:buSzPct val="70000"/>
            </a:pPr>
            <a:r>
              <a:rPr lang="en-US" sz="2400" dirty="0"/>
              <a:t>Followed by an </a:t>
            </a:r>
            <a:r>
              <a:rPr lang="en-US" sz="2400" dirty="0">
                <a:solidFill>
                  <a:srgbClr val="B23C00"/>
                </a:solidFill>
              </a:rPr>
              <a:t>error</a:t>
            </a:r>
            <a:r>
              <a:rPr lang="en-US" sz="2400" dirty="0">
                <a:solidFill>
                  <a:srgbClr val="B10000"/>
                </a:solidFill>
              </a:rPr>
              <a:t> </a:t>
            </a:r>
            <a:r>
              <a:rPr lang="en-US" sz="2400" dirty="0">
                <a:solidFill>
                  <a:srgbClr val="B23C00"/>
                </a:solidFill>
              </a:rPr>
              <a:t>code</a:t>
            </a:r>
            <a:r>
              <a:rPr lang="en-US" sz="2400" dirty="0" smtClean="0"/>
              <a:t>. </a:t>
            </a:r>
          </a:p>
          <a:p>
            <a:pPr marL="1858963" lvl="4" indent="-469900">
              <a:buSzPct val="70000"/>
            </a:pPr>
            <a:endParaRPr lang="en-US" dirty="0"/>
          </a:p>
          <a:p>
            <a:pPr marL="469900" lvl="1" indent="-469900">
              <a:buSzPct val="70000"/>
            </a:pPr>
            <a:r>
              <a:rPr lang="en-US" sz="2800" dirty="0"/>
              <a:t>The user manual did not explain </a:t>
            </a:r>
            <a:r>
              <a:rPr lang="en-US" sz="2800" dirty="0" smtClean="0"/>
              <a:t>the error </a:t>
            </a:r>
            <a:r>
              <a:rPr lang="en-US" sz="2800" dirty="0"/>
              <a:t>code</a:t>
            </a:r>
            <a:r>
              <a:rPr lang="en-US" sz="2800" dirty="0" smtClean="0"/>
              <a:t>.</a:t>
            </a:r>
          </a:p>
          <a:p>
            <a:pPr marL="2773363" lvl="6" indent="-469900">
              <a:buSzPct val="70000"/>
            </a:pPr>
            <a:endParaRPr lang="en-US" dirty="0"/>
          </a:p>
          <a:p>
            <a:pPr marL="939800" lvl="2" indent="-469900">
              <a:buSzPct val="70000"/>
            </a:pPr>
            <a:r>
              <a:rPr lang="en-US" sz="2400" dirty="0" smtClean="0"/>
              <a:t>Therefore, what do you think the operator did?</a:t>
            </a:r>
          </a:p>
          <a:p>
            <a:pPr marL="939800" lvl="2" indent="-469900">
              <a:buSzPct val="70000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operator overrode the system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4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TuTh</a:t>
            </a:r>
            <a:r>
              <a:rPr lang="en-US" dirty="0" smtClean="0"/>
              <a:t> 7:30 - 8:30 PM</a:t>
            </a:r>
          </a:p>
          <a:p>
            <a:pPr lvl="1"/>
            <a:r>
              <a:rPr lang="en-US" dirty="0" smtClean="0"/>
              <a:t>MH 413</a:t>
            </a:r>
          </a:p>
          <a:p>
            <a:pPr lvl="1"/>
            <a:endParaRPr lang="en-US" dirty="0"/>
          </a:p>
          <a:p>
            <a:r>
              <a:rPr lang="en-US" dirty="0" smtClean="0"/>
              <a:t>Class website</a:t>
            </a:r>
          </a:p>
          <a:p>
            <a:pPr lvl="1"/>
            <a:r>
              <a:rPr lang="en-US" dirty="0">
                <a:hlinkClick r:id="rId2"/>
              </a:rPr>
              <a:t>http://www.cs.sjsu.edu/~mak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Green sheet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75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UI got out of sync with the operator</a:t>
            </a:r>
            <a:br>
              <a:rPr lang="en-US" dirty="0" smtClean="0"/>
            </a:br>
            <a:r>
              <a:rPr lang="en-US" dirty="0" smtClean="0"/>
              <a:t>if the operator entered commands too quickly.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problem was not detected during testing </a:t>
            </a:r>
            <a:br>
              <a:rPr lang="en-US" dirty="0" smtClean="0"/>
            </a:br>
            <a:r>
              <a:rPr lang="en-US" dirty="0" smtClean="0"/>
              <a:t>and initial use.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Why not?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5" y="1234464"/>
            <a:ext cx="8229600" cy="4835525"/>
          </a:xfrm>
        </p:spPr>
        <p:txBody>
          <a:bodyPr/>
          <a:lstStyle/>
          <a:p>
            <a:r>
              <a:rPr lang="en-US" dirty="0" smtClean="0"/>
              <a:t>On a text screen, what should happen </a:t>
            </a:r>
            <a:br>
              <a:rPr lang="en-US" dirty="0" smtClean="0"/>
            </a:br>
            <a:r>
              <a:rPr lang="en-US" dirty="0" smtClean="0"/>
              <a:t>when you type over a character that is </a:t>
            </a:r>
            <a:br>
              <a:rPr lang="en-US" dirty="0" smtClean="0"/>
            </a:br>
            <a:r>
              <a:rPr lang="en-US" dirty="0" smtClean="0"/>
              <a:t>already displayed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08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5" y="1234464"/>
            <a:ext cx="8153400" cy="4902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3749049" y="1600220"/>
            <a:ext cx="1554463" cy="3657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noFill/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9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II</a:t>
            </a:r>
            <a:r>
              <a:rPr lang="en-US" i="1" dirty="0" smtClean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 enters the </a:t>
            </a:r>
            <a:r>
              <a:rPr lang="en-US" dirty="0" smtClean="0">
                <a:solidFill>
                  <a:srgbClr val="B23C00"/>
                </a:solidFill>
              </a:rPr>
              <a:t>wrong beam type code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He or she corrects it on the screen </a:t>
            </a:r>
            <a:br>
              <a:rPr lang="en-US" dirty="0" smtClean="0"/>
            </a:br>
            <a:r>
              <a:rPr lang="en-US" dirty="0" smtClean="0"/>
              <a:t>by overtyping the incorrect code character</a:t>
            </a:r>
            <a:br>
              <a:rPr lang="en-US" dirty="0" smtClean="0"/>
            </a:br>
            <a:r>
              <a:rPr lang="en-US" dirty="0" smtClean="0"/>
              <a:t>with the correct code character.</a:t>
            </a:r>
          </a:p>
          <a:p>
            <a:pPr lvl="1"/>
            <a:r>
              <a:rPr lang="en-US" dirty="0" smtClean="0"/>
              <a:t>The new beam type code character was displayed.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However, the software did not internally process the new character correctly but instead it </a:t>
            </a:r>
            <a:r>
              <a:rPr lang="en-US" dirty="0" smtClean="0">
                <a:solidFill>
                  <a:srgbClr val="B23C00"/>
                </a:solidFill>
              </a:rPr>
              <a:t>kept </a:t>
            </a:r>
            <a:r>
              <a:rPr lang="en-US" dirty="0" smtClean="0">
                <a:solidFill>
                  <a:srgbClr val="B23C00"/>
                </a:solidFill>
              </a:rPr>
              <a:t>the old code </a:t>
            </a:r>
            <a:r>
              <a:rPr lang="en-US" dirty="0" smtClean="0"/>
              <a:t>in its buffer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0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Tragic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1985 and 1987, </a:t>
            </a:r>
            <a:r>
              <a:rPr lang="en-US" dirty="0"/>
              <a:t>s</a:t>
            </a:r>
            <a:r>
              <a:rPr lang="en-US" dirty="0" smtClean="0"/>
              <a:t>ix patients were given </a:t>
            </a:r>
            <a:r>
              <a:rPr lang="en-US" dirty="0" smtClean="0">
                <a:solidFill>
                  <a:srgbClr val="B23C00"/>
                </a:solidFill>
              </a:rPr>
              <a:t>100 times </a:t>
            </a:r>
            <a:r>
              <a:rPr lang="en-US" dirty="0" smtClean="0"/>
              <a:t>the intended dose of radiation.</a:t>
            </a:r>
          </a:p>
          <a:p>
            <a:pPr lvl="1"/>
            <a:r>
              <a:rPr lang="en-US" dirty="0" smtClean="0"/>
              <a:t>Three of those patients died from radiation burns.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What other UI features were missing </a:t>
            </a:r>
            <a:br>
              <a:rPr lang="en-US" dirty="0" smtClean="0"/>
            </a:br>
            <a:r>
              <a:rPr lang="en-US" dirty="0" smtClean="0"/>
              <a:t>that could have prevented these tragedies?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9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(UX)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>
                <a:solidFill>
                  <a:srgbClr val="B23C00"/>
                </a:solidFill>
              </a:rPr>
              <a:t>user experience </a:t>
            </a:r>
            <a:r>
              <a:rPr lang="en-US" dirty="0" smtClean="0"/>
              <a:t>mean?</a:t>
            </a:r>
          </a:p>
          <a:p>
            <a:pPr lvl="5"/>
            <a:endParaRPr lang="en-US" dirty="0"/>
          </a:p>
          <a:p>
            <a:r>
              <a:rPr lang="en-US" dirty="0" smtClean="0"/>
              <a:t>What makes a </a:t>
            </a:r>
            <a:r>
              <a:rPr lang="en-US" u="sng" dirty="0" smtClean="0"/>
              <a:t>good</a:t>
            </a:r>
            <a:r>
              <a:rPr lang="en-US" dirty="0" smtClean="0"/>
              <a:t> user experience?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37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Example: The Apple 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iPhone to </a:t>
            </a:r>
            <a:r>
              <a:rPr lang="en-US" dirty="0" smtClean="0">
                <a:solidFill>
                  <a:srgbClr val="B23C00"/>
                </a:solidFill>
              </a:rPr>
              <a:t>silent mode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Incoming phone calls will </a:t>
            </a:r>
            <a:r>
              <a:rPr lang="en-US" dirty="0" smtClean="0">
                <a:solidFill>
                  <a:srgbClr val="B23C00"/>
                </a:solidFill>
              </a:rPr>
              <a:t>vibrate </a:t>
            </a:r>
            <a:r>
              <a:rPr lang="en-US" dirty="0" smtClean="0"/>
              <a:t>instead of ring.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happens when a preset alarm goes off?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96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test whether or not </a:t>
            </a:r>
            <a:br>
              <a:rPr lang="en-US" dirty="0" smtClean="0"/>
            </a:br>
            <a:r>
              <a:rPr lang="en-US" dirty="0" smtClean="0"/>
              <a:t>our UI design or UX design is good?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66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+ Big Data analysis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What is </a:t>
            </a:r>
            <a:r>
              <a:rPr lang="en-US" dirty="0">
                <a:solidFill>
                  <a:srgbClr val="B23C00"/>
                </a:solidFill>
              </a:rPr>
              <a:t>data visualization</a:t>
            </a:r>
            <a:r>
              <a:rPr lang="en-US" dirty="0"/>
              <a:t>?</a:t>
            </a:r>
          </a:p>
          <a:p>
            <a:pPr marL="2286000" lvl="5" indent="0">
              <a:buNone/>
            </a:pPr>
            <a:endParaRPr lang="en-US" dirty="0" smtClean="0">
              <a:solidFill>
                <a:srgbClr val="B23C00"/>
              </a:solidFill>
            </a:endParaRPr>
          </a:p>
          <a:p>
            <a:pPr lvl="1"/>
            <a:r>
              <a:rPr lang="en-US" dirty="0" smtClean="0"/>
              <a:t>Present analyzed data in a useful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insightful</a:t>
            </a:r>
            <a:r>
              <a:rPr lang="en-US" dirty="0" smtClean="0"/>
              <a:t> way to the user.</a:t>
            </a:r>
          </a:p>
          <a:p>
            <a:pPr lvl="6"/>
            <a:endParaRPr lang="en-US" dirty="0" smtClean="0"/>
          </a:p>
          <a:p>
            <a:pPr lvl="1"/>
            <a:r>
              <a:rPr lang="en-US" dirty="0">
                <a:solidFill>
                  <a:srgbClr val="B23C00"/>
                </a:solidFill>
              </a:rPr>
              <a:t>A</a:t>
            </a:r>
            <a:r>
              <a:rPr lang="en-US" dirty="0" smtClean="0">
                <a:solidFill>
                  <a:srgbClr val="B23C00"/>
                </a:solidFill>
              </a:rPr>
              <a:t>ctionable knowledge!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0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Reminders: By Monday, January 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teams.</a:t>
            </a:r>
          </a:p>
          <a:p>
            <a:r>
              <a:rPr lang="en-US" dirty="0" smtClean="0"/>
              <a:t>Email me your </a:t>
            </a:r>
            <a:r>
              <a:rPr lang="en-US" dirty="0" smtClean="0">
                <a:solidFill>
                  <a:srgbClr val="B23C00"/>
                </a:solidFill>
              </a:rPr>
              <a:t>team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team name</a:t>
            </a:r>
          </a:p>
          <a:p>
            <a:pPr lvl="1"/>
            <a:r>
              <a:rPr lang="en-US" dirty="0" smtClean="0"/>
              <a:t>team members and email addresses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Include a description of your team’s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imagined web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1-sentence description</a:t>
            </a:r>
          </a:p>
          <a:p>
            <a:pPr lvl="1"/>
            <a:r>
              <a:rPr lang="en-US" dirty="0" smtClean="0"/>
              <a:t>4 features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9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6EE0-7194-E344-9CC6-A924FA57E717}" type="slidenum">
              <a:rPr lang="en-US"/>
              <a:pPr/>
              <a:t>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the Course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interface (UI) design</a:t>
            </a:r>
            <a:endParaRPr lang="en-US" dirty="0"/>
          </a:p>
          <a:p>
            <a:pPr lvl="1"/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Mobile applications</a:t>
            </a:r>
            <a:endParaRPr lang="en-US" dirty="0"/>
          </a:p>
          <a:p>
            <a:pPr lvl="1"/>
            <a:r>
              <a:rPr lang="en-US" dirty="0"/>
              <a:t>Usability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UI evaluation</a:t>
            </a:r>
          </a:p>
          <a:p>
            <a:pPr lvl="6"/>
            <a:endParaRPr lang="en-US" dirty="0"/>
          </a:p>
          <a:p>
            <a:r>
              <a:rPr lang="en-US" dirty="0"/>
              <a:t>User </a:t>
            </a:r>
            <a:r>
              <a:rPr lang="en-US" dirty="0" smtClean="0"/>
              <a:t>experience </a:t>
            </a:r>
            <a:r>
              <a:rPr lang="en-US" dirty="0"/>
              <a:t>(</a:t>
            </a:r>
            <a:r>
              <a:rPr lang="en-US" dirty="0" smtClean="0"/>
              <a:t>UX) design</a:t>
            </a:r>
          </a:p>
          <a:p>
            <a:pPr lvl="4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 smtClean="0"/>
              <a:t>Information displays</a:t>
            </a:r>
          </a:p>
          <a:p>
            <a:pPr lvl="1"/>
            <a:r>
              <a:rPr lang="en-US" dirty="0" smtClean="0"/>
              <a:t>Dashboards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Design, Not Programming!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B23C00"/>
                </a:solidFill>
              </a:rPr>
              <a:t>mock-ups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prototypes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applications.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Your application only has to “work” well enough to demonstrate its user interface.</a:t>
            </a:r>
          </a:p>
          <a:p>
            <a:pPr lvl="5"/>
            <a:endParaRPr lang="en-US" dirty="0"/>
          </a:p>
          <a:p>
            <a:r>
              <a:rPr lang="en-US" dirty="0" smtClean="0"/>
              <a:t>Your final project will be a significant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data visualization application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F9D-4AD1-E847-9BE7-B46EB8CAFD8F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Teams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rojects </a:t>
            </a:r>
            <a:r>
              <a:rPr lang="en-US" dirty="0"/>
              <a:t>will be done by </a:t>
            </a:r>
            <a:r>
              <a:rPr lang="en-US" dirty="0" smtClean="0">
                <a:solidFill>
                  <a:srgbClr val="B23C00"/>
                </a:solidFill>
              </a:rPr>
              <a:t>small design teams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Projects may be broken up into assignments.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Form your own teams of </a:t>
            </a:r>
            <a:r>
              <a:rPr lang="en-US" dirty="0" smtClean="0">
                <a:solidFill>
                  <a:srgbClr val="B23C00"/>
                </a:solidFill>
              </a:rPr>
              <a:t>4 members </a:t>
            </a:r>
            <a:r>
              <a:rPr lang="en-US" dirty="0" smtClean="0"/>
              <a:t>each.</a:t>
            </a:r>
          </a:p>
          <a:p>
            <a:pPr lvl="4"/>
            <a:endParaRPr lang="en-US" dirty="0"/>
          </a:p>
          <a:p>
            <a:r>
              <a:rPr lang="en-US" dirty="0"/>
              <a:t>Choose your team members wisely!</a:t>
            </a:r>
          </a:p>
          <a:p>
            <a:pPr lvl="1"/>
            <a:r>
              <a:rPr lang="en-US" dirty="0"/>
              <a:t>Be sure </a:t>
            </a:r>
            <a:r>
              <a:rPr lang="en-US" dirty="0" smtClean="0"/>
              <a:t>you’ll </a:t>
            </a:r>
            <a:r>
              <a:rPr lang="en-US" dirty="0"/>
              <a:t>be able to meet and communicate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each other and work together well.</a:t>
            </a:r>
          </a:p>
          <a:p>
            <a:pPr lvl="1"/>
            <a:r>
              <a:rPr lang="en-US" dirty="0"/>
              <a:t>No moving </a:t>
            </a:r>
            <a:r>
              <a:rPr lang="en-US" dirty="0" smtClean="0"/>
              <a:t>from team to team.</a:t>
            </a:r>
          </a:p>
          <a:p>
            <a:pPr lvl="4"/>
            <a:endParaRPr lang="en-US" dirty="0"/>
          </a:p>
          <a:p>
            <a:r>
              <a:rPr lang="en-US" dirty="0" smtClean="0"/>
              <a:t>At least one member of each team should be comfortable using prototyping tools.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Each team member will receive the same score </a:t>
            </a:r>
            <a:r>
              <a:rPr lang="en-US" dirty="0" smtClean="0"/>
              <a:t>on each team assignment and team project.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team email to </a:t>
            </a:r>
            <a:r>
              <a:rPr lang="en-US" dirty="0" smtClean="0">
                <a:hlinkClick r:id="rId2"/>
              </a:rPr>
              <a:t>ron.mak@sjsu.edu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smtClean="0">
                <a:solidFill>
                  <a:srgbClr val="B23C00"/>
                </a:solidFill>
              </a:rPr>
              <a:t>Monday, January 26</a:t>
            </a:r>
            <a:r>
              <a:rPr lang="en-US" dirty="0" smtClean="0"/>
              <a:t>:</a:t>
            </a:r>
          </a:p>
          <a:p>
            <a:pPr lvl="7"/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 smtClean="0">
                <a:solidFill>
                  <a:srgbClr val="B23C00"/>
                </a:solidFill>
              </a:rPr>
              <a:t>team name</a:t>
            </a:r>
          </a:p>
          <a:p>
            <a:pPr lvl="1"/>
            <a:r>
              <a:rPr lang="en-US" dirty="0" smtClean="0"/>
              <a:t>A list of </a:t>
            </a:r>
            <a:r>
              <a:rPr lang="en-US" dirty="0" smtClean="0">
                <a:solidFill>
                  <a:srgbClr val="B23C00"/>
                </a:solidFill>
              </a:rPr>
              <a:t>team members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B23C00"/>
                </a:solidFill>
              </a:rPr>
              <a:t>email addresses</a:t>
            </a:r>
          </a:p>
          <a:p>
            <a:pPr lvl="6"/>
            <a:endParaRPr lang="en-US" dirty="0">
              <a:solidFill>
                <a:schemeClr val="folHlink"/>
              </a:solidFill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Subject:</a:t>
            </a:r>
            <a:r>
              <a:rPr lang="en-US" dirty="0" smtClean="0"/>
              <a:t> </a:t>
            </a:r>
            <a:r>
              <a:rPr lang="en-US" b="1" dirty="0" smtClean="0">
                <a:latin typeface="Courier New"/>
                <a:cs typeface="Courier New"/>
              </a:rPr>
              <a:t>CS 235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Team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/>
                <a:cs typeface="Times New Roman"/>
              </a:rPr>
              <a:t>Team Name</a:t>
            </a:r>
            <a:endParaRPr lang="en-US" i="1" dirty="0">
              <a:latin typeface="Times New Roman"/>
              <a:cs typeface="Times New Roman"/>
            </a:endParaRP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latin typeface="Courier New"/>
                <a:cs typeface="Courier New"/>
              </a:rPr>
              <a:t>CS 235 Team Super Coders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291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42CD-3E8A-7144-B073-22D37694D12E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Responsibilities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22325" y="2151063"/>
            <a:ext cx="7589838" cy="1590675"/>
          </a:xfrm>
          <a:prstGeom prst="rect">
            <a:avLst/>
          </a:prstGeom>
          <a:solidFill>
            <a:srgbClr val="FFFF66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 indent="15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ctr"/>
            <a:r>
              <a:rPr lang="en-US" sz="2400" dirty="0">
                <a:solidFill>
                  <a:schemeClr val="folHlink"/>
                </a:solidFill>
              </a:rPr>
              <a:t>You are personally responsible for participating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and contributing to your </a:t>
            </a:r>
            <a:r>
              <a:rPr lang="en-US" sz="2400" dirty="0" smtClean="0">
                <a:solidFill>
                  <a:schemeClr val="folHlink"/>
                </a:solidFill>
              </a:rPr>
              <a:t>team</a:t>
            </a:r>
            <a:r>
              <a:rPr lang="en-US" sz="2400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2400" dirty="0" smtClean="0">
                <a:solidFill>
                  <a:schemeClr val="folHlink"/>
                </a:solidFill>
              </a:rPr>
              <a:t>s </a:t>
            </a:r>
            <a:r>
              <a:rPr lang="en-US" sz="2400" dirty="0">
                <a:solidFill>
                  <a:schemeClr val="folHlink"/>
                </a:solidFill>
              </a:rPr>
              <a:t>work, and for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understanding each part of the work for every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assignment whether or not you worked on that 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680-C591-9948-9B2D-ABC4362CDBAA}" type="slidenum">
              <a:rPr lang="en-US"/>
              <a:pPr/>
              <a:t>8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Postmortem Assessment Report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semester, each student will </a:t>
            </a:r>
            <a:r>
              <a:rPr lang="en-US" dirty="0">
                <a:solidFill>
                  <a:srgbClr val="B23C00"/>
                </a:solidFill>
              </a:rPr>
              <a:t>individually</a:t>
            </a:r>
            <a:r>
              <a:rPr lang="en-US" dirty="0">
                <a:solidFill>
                  <a:srgbClr val="A40000"/>
                </a:solidFill>
              </a:rPr>
              <a:t> </a:t>
            </a:r>
            <a:r>
              <a:rPr lang="en-US" dirty="0"/>
              <a:t>turn in a short </a:t>
            </a:r>
            <a:r>
              <a:rPr lang="en-US" dirty="0" smtClean="0"/>
              <a:t>(one page) </a:t>
            </a:r>
            <a:r>
              <a:rPr lang="en-US" dirty="0"/>
              <a:t>report: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 brief description of </a:t>
            </a:r>
            <a:r>
              <a:rPr lang="en-US" dirty="0">
                <a:solidFill>
                  <a:srgbClr val="B23C00"/>
                </a:solidFill>
              </a:rPr>
              <a:t>what you learned </a:t>
            </a:r>
            <a:r>
              <a:rPr lang="en-US" dirty="0"/>
              <a:t>in the course.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of </a:t>
            </a:r>
            <a:r>
              <a:rPr lang="en-US" dirty="0">
                <a:solidFill>
                  <a:srgbClr val="B23C00"/>
                </a:solidFill>
              </a:rPr>
              <a:t>your personal accomplishments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your project team. 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of each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your </a:t>
            </a:r>
            <a:r>
              <a:rPr lang="en-US" dirty="0">
                <a:solidFill>
                  <a:srgbClr val="B23C00"/>
                </a:solidFill>
              </a:rPr>
              <a:t>project team members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9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</a:t>
            </a:r>
            <a:r>
              <a:rPr lang="en-US" dirty="0" smtClean="0"/>
              <a:t>Student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Overall Class Grade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50% </a:t>
            </a:r>
            <a:r>
              <a:rPr lang="en-US" dirty="0" smtClean="0">
                <a:solidFill>
                  <a:srgbClr val="B23C00"/>
                </a:solidFill>
              </a:rPr>
              <a:t>design assignments </a:t>
            </a:r>
            <a:r>
              <a:rPr lang="en-US" dirty="0" smtClean="0"/>
              <a:t>(</a:t>
            </a:r>
            <a:r>
              <a:rPr lang="en-US" sz="3200" dirty="0"/>
              <a:t>team scores)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Demonstrate project work to the </a:t>
            </a:r>
            <a:r>
              <a:rPr lang="en-US" dirty="0" smtClean="0"/>
              <a:t>class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Justify your </a:t>
            </a:r>
            <a:r>
              <a:rPr lang="en-US" dirty="0"/>
              <a:t>design choices.</a:t>
            </a:r>
          </a:p>
          <a:p>
            <a:pPr lvl="4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 smtClean="0"/>
              <a:t>30% </a:t>
            </a:r>
            <a:r>
              <a:rPr lang="en-US" dirty="0" smtClean="0">
                <a:solidFill>
                  <a:srgbClr val="B23C00"/>
                </a:solidFill>
              </a:rPr>
              <a:t>final project </a:t>
            </a:r>
            <a:r>
              <a:rPr lang="en-US" dirty="0" smtClean="0"/>
              <a:t>(team scores)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20% </a:t>
            </a:r>
            <a:r>
              <a:rPr lang="en-US" dirty="0" smtClean="0">
                <a:solidFill>
                  <a:srgbClr val="B23C00"/>
                </a:solidFill>
              </a:rPr>
              <a:t>midterm </a:t>
            </a:r>
            <a:r>
              <a:rPr lang="en-US" dirty="0" smtClean="0"/>
              <a:t>(</a:t>
            </a:r>
            <a:r>
              <a:rPr lang="en-US" dirty="0"/>
              <a:t>individual score</a:t>
            </a:r>
            <a:r>
              <a:rPr lang="en-US" dirty="0" smtClean="0"/>
              <a:t>)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Final letter grade based on the class curve.</a:t>
            </a:r>
            <a:endParaRPr lang="en-US" dirty="0">
              <a:solidFill>
                <a:srgbClr val="B23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24133</TotalTime>
  <Words>659</Words>
  <Application>Microsoft Office PowerPoint</Application>
  <PresentationFormat>On-screen Show (4:3)</PresentationFormat>
  <Paragraphs>204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Quadrant</vt:lpstr>
      <vt:lpstr>CS 235: User Interface Design January 22 Class Meeting</vt:lpstr>
      <vt:lpstr>Basic Info</vt:lpstr>
      <vt:lpstr>Goals of the Course</vt:lpstr>
      <vt:lpstr>Design, Not Programming!</vt:lpstr>
      <vt:lpstr>Design Teams</vt:lpstr>
      <vt:lpstr>Project Teams, cont’d</vt:lpstr>
      <vt:lpstr>Individual Responsibilities</vt:lpstr>
      <vt:lpstr>Postmortem Assessment Report</vt:lpstr>
      <vt:lpstr>Individual Student’s Overall Class Grade</vt:lpstr>
      <vt:lpstr>Participation is Important</vt:lpstr>
      <vt:lpstr>Slide 11</vt:lpstr>
      <vt:lpstr>User Interface (UI)</vt:lpstr>
      <vt:lpstr>UI Constraints</vt:lpstr>
      <vt:lpstr>First Team Task</vt:lpstr>
      <vt:lpstr>First Team Task, cont’d</vt:lpstr>
      <vt:lpstr>Application Example</vt:lpstr>
      <vt:lpstr>Real-World UI Example: Therac-25</vt:lpstr>
      <vt:lpstr>Therac-25: Text-Based User Interface</vt:lpstr>
      <vt:lpstr>Therac-25: Error Handling</vt:lpstr>
      <vt:lpstr>Therac-25: Input Synchronization I</vt:lpstr>
      <vt:lpstr>Therac-25: Input Synchronization II</vt:lpstr>
      <vt:lpstr>Therac-25: Input Synchronization II, cont’d</vt:lpstr>
      <vt:lpstr>Therac-25: Input Synchronization II, cont’d</vt:lpstr>
      <vt:lpstr>Therac-25: Tragic Results</vt:lpstr>
      <vt:lpstr>User Experience (UX)</vt:lpstr>
      <vt:lpstr>UX Example: The Apple iPhone</vt:lpstr>
      <vt:lpstr>Usability Testing</vt:lpstr>
      <vt:lpstr>Data Visualization</vt:lpstr>
      <vt:lpstr>Reminders: By Monday, January 26</vt:lpstr>
    </vt:vector>
  </TitlesOfParts>
  <Manager/>
  <Company>San Jose State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Zayd</cp:lastModifiedBy>
  <cp:revision>180</cp:revision>
  <dcterms:created xsi:type="dcterms:W3CDTF">2008-01-12T03:52:55Z</dcterms:created>
  <dcterms:modified xsi:type="dcterms:W3CDTF">2015-03-15T10:23:40Z</dcterms:modified>
  <cp:category/>
</cp:coreProperties>
</file>