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3C00"/>
    <a:srgbClr val="FFF1E4"/>
    <a:srgbClr val="FFE5CB"/>
    <a:srgbClr val="66CCFF"/>
    <a:srgbClr val="A40000"/>
    <a:srgbClr val="0033CC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65" autoAdjust="0"/>
    <p:restoredTop sz="98450" autoAdjust="0"/>
  </p:normalViewPr>
  <p:slideViewPr>
    <p:cSldViewPr>
      <p:cViewPr varScale="1">
        <p:scale>
          <a:sx n="146" d="100"/>
          <a:sy n="146" d="100"/>
        </p:scale>
        <p:origin x="-120" y="-192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5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638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April </a:t>
            </a:r>
            <a:r>
              <a:rPr lang="en-US" sz="1000" baseline="0" dirty="0" smtClean="0"/>
              <a:t>9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235: User Interface 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April </a:t>
            </a:r>
            <a:r>
              <a:rPr lang="en-US" sz="2400" dirty="0"/>
              <a:t>9</a:t>
            </a:r>
            <a:r>
              <a:rPr lang="en-US" sz="2400" dirty="0" smtClean="0"/>
              <a:t>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</a:t>
            </a:r>
            <a:r>
              <a:rPr lang="en-US" dirty="0" smtClean="0"/>
              <a:t>Examples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464"/>
            <a:ext cx="9144000" cy="363806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983463"/>
            <a:ext cx="8229600" cy="1147462"/>
          </a:xfrm>
        </p:spPr>
        <p:txBody>
          <a:bodyPr/>
          <a:lstStyle/>
          <a:p>
            <a:r>
              <a:rPr lang="en-US" dirty="0" smtClean="0"/>
              <a:t>Can you spot the feedback after </a:t>
            </a:r>
            <a:br>
              <a:rPr lang="en-US" dirty="0" smtClean="0"/>
            </a:br>
            <a:r>
              <a:rPr lang="en-US" dirty="0" smtClean="0"/>
              <a:t>the Sign Up button is clicked?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3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as Personality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69"/>
          </a:xfrm>
        </p:spPr>
        <p:txBody>
          <a:bodyPr/>
          <a:lstStyle/>
          <a:p>
            <a:r>
              <a:rPr lang="en-US" dirty="0" smtClean="0"/>
              <a:t>The best feedback is never arbitrary.</a:t>
            </a:r>
          </a:p>
          <a:p>
            <a:r>
              <a:rPr lang="en-US" dirty="0" smtClean="0"/>
              <a:t>Feedback is for humans.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Example of personality: Apple’s </a:t>
            </a:r>
            <a:r>
              <a:rPr lang="en-US" dirty="0" err="1" smtClean="0"/>
              <a:t>Siri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30" y="2423171"/>
            <a:ext cx="5676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5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as Personality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69"/>
          </a:xfrm>
        </p:spPr>
        <p:txBody>
          <a:bodyPr/>
          <a:lstStyle/>
          <a:p>
            <a:r>
              <a:rPr lang="en-US" dirty="0" smtClean="0"/>
              <a:t>Feedback can </a:t>
            </a:r>
            <a:br>
              <a:rPr lang="en-US" dirty="0" smtClean="0"/>
            </a:br>
            <a:r>
              <a:rPr lang="en-US" dirty="0" smtClean="0"/>
              <a:t>be whimsical.</a:t>
            </a:r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8" y="1143025"/>
            <a:ext cx="3748999" cy="56234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5" y="5623536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0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as Personality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69"/>
          </a:xfrm>
        </p:spPr>
        <p:txBody>
          <a:bodyPr/>
          <a:lstStyle/>
          <a:p>
            <a:r>
              <a:rPr lang="en-US" dirty="0" smtClean="0"/>
              <a:t>Feedback can </a:t>
            </a:r>
            <a:br>
              <a:rPr lang="en-US" dirty="0" smtClean="0"/>
            </a:br>
            <a:r>
              <a:rPr lang="en-US" dirty="0" smtClean="0"/>
              <a:t>be</a:t>
            </a:r>
            <a:r>
              <a:rPr lang="en-US" dirty="0"/>
              <a:t> </a:t>
            </a:r>
            <a:r>
              <a:rPr lang="en-US" dirty="0" smtClean="0"/>
              <a:t>personalized.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8" y="1325902"/>
            <a:ext cx="3566121" cy="5349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45" y="5618172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6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triggers usually spring from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a user want or need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“I need to move this object from here to there.”</a:t>
            </a:r>
          </a:p>
          <a:p>
            <a:pPr lvl="1"/>
            <a:r>
              <a:rPr lang="en-US" dirty="0" smtClean="0"/>
              <a:t>“I want to purchase a book online.”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UI designer must understand: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What a user wants or needs to do.</a:t>
            </a:r>
          </a:p>
          <a:p>
            <a:pPr lvl="1"/>
            <a:r>
              <a:rPr lang="en-US" dirty="0" smtClean="0"/>
              <a:t>When they want to do it.</a:t>
            </a:r>
          </a:p>
          <a:p>
            <a:pPr lvl="1"/>
            <a:r>
              <a:rPr lang="en-US" dirty="0" smtClean="0"/>
              <a:t>In what contexts will they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Manual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the trigger something the users </a:t>
            </a:r>
            <a:br>
              <a:rPr lang="en-US" dirty="0" smtClean="0"/>
            </a:br>
            <a:r>
              <a:rPr lang="en-US" dirty="0" smtClean="0"/>
              <a:t>will </a:t>
            </a:r>
            <a:r>
              <a:rPr lang="en-US" dirty="0" smtClean="0">
                <a:solidFill>
                  <a:srgbClr val="B23C00"/>
                </a:solidFill>
              </a:rPr>
              <a:t>recognize</a:t>
            </a:r>
            <a:r>
              <a:rPr lang="en-US" dirty="0" smtClean="0"/>
              <a:t> to be a trigger.</a:t>
            </a:r>
          </a:p>
          <a:p>
            <a:pPr lvl="1"/>
            <a:r>
              <a:rPr lang="en-US" dirty="0" smtClean="0"/>
              <a:t>Examples: buttons, switches, icons in a menu bar</a:t>
            </a:r>
          </a:p>
          <a:p>
            <a:pPr lvl="6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trigger should initiate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same action </a:t>
            </a:r>
            <a:r>
              <a:rPr lang="en-US" dirty="0" smtClean="0"/>
              <a:t>every time.</a:t>
            </a:r>
          </a:p>
          <a:p>
            <a:pPr lvl="1"/>
            <a:r>
              <a:rPr lang="en-US" dirty="0" smtClean="0"/>
              <a:t>Enable the user to form the correct mental model </a:t>
            </a:r>
            <a:br>
              <a:rPr lang="en-US" dirty="0" smtClean="0"/>
            </a:br>
            <a:r>
              <a:rPr lang="en-US" dirty="0" smtClean="0"/>
              <a:t>of how the microinteraction works.</a:t>
            </a:r>
          </a:p>
          <a:p>
            <a:pPr lvl="6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Bring the </a:t>
            </a:r>
            <a:r>
              <a:rPr lang="en-US" dirty="0" smtClean="0">
                <a:solidFill>
                  <a:srgbClr val="B23C00"/>
                </a:solidFill>
              </a:rPr>
              <a:t>data forward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trigger can itself reflect the data </a:t>
            </a:r>
            <a:br>
              <a:rPr lang="en-US" dirty="0" smtClean="0"/>
            </a:br>
            <a:r>
              <a:rPr lang="en-US" dirty="0" smtClean="0"/>
              <a:t>used by the microinteraction.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0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Faux Affordance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413745"/>
          </a:xfrm>
        </p:spPr>
        <p:txBody>
          <a:bodyPr/>
          <a:lstStyle/>
          <a:p>
            <a:r>
              <a:rPr lang="en-US" dirty="0" smtClean="0"/>
              <a:t>Example of Principle #1.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The animated hand points to the Start button.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Faux affordance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Actually, the </a:t>
            </a:r>
            <a:br>
              <a:rPr lang="en-US" dirty="0" smtClean="0"/>
            </a:br>
            <a:r>
              <a:rPr lang="en-US" dirty="0" smtClean="0"/>
              <a:t>entire screen </a:t>
            </a:r>
            <a:br>
              <a:rPr lang="en-US" dirty="0" smtClean="0"/>
            </a:br>
            <a:r>
              <a:rPr lang="en-US" dirty="0" smtClean="0"/>
              <a:t>is the button.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httpatomoreillycomsourceoreillyimages1634161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5" y="2514610"/>
            <a:ext cx="4754829" cy="3566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9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Bringing the Data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316478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Gnome desktop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The text file icon </a:t>
            </a:r>
            <a:br>
              <a:rPr lang="en-US" dirty="0" smtClean="0"/>
            </a:br>
            <a:r>
              <a:rPr lang="en-US" dirty="0" smtClean="0"/>
              <a:t>shows the first </a:t>
            </a:r>
            <a:br>
              <a:rPr lang="en-US" dirty="0" smtClean="0"/>
            </a:br>
            <a:r>
              <a:rPr lang="en-US" dirty="0" smtClean="0"/>
              <a:t>few lines of text </a:t>
            </a:r>
            <a:br>
              <a:rPr lang="en-US" dirty="0" smtClean="0"/>
            </a:br>
            <a:r>
              <a:rPr lang="en-US" dirty="0" smtClean="0"/>
              <a:t>from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httpatomoreillycomsourceoreillyimages1634162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01" y="1325903"/>
            <a:ext cx="5209135" cy="4389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7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89" y="411163"/>
            <a:ext cx="8961021" cy="655637"/>
          </a:xfrm>
        </p:spPr>
        <p:txBody>
          <a:bodyPr/>
          <a:lstStyle/>
          <a:p>
            <a:r>
              <a:rPr lang="en-US" dirty="0"/>
              <a:t>Examples of Bringing the Data </a:t>
            </a:r>
            <a:r>
              <a:rPr lang="en-US" dirty="0" smtClean="0"/>
              <a:t>Forward,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1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Google Chrome </a:t>
            </a:r>
            <a:r>
              <a:rPr lang="en-US" dirty="0" smtClean="0"/>
              <a:t>browser: The trigger icon indicates an active download and its progress.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httpatomoreillycomsourceoreillyimages1634163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3" y="2514610"/>
            <a:ext cx="2514600" cy="166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6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69"/>
          </a:xfrm>
        </p:spPr>
        <p:txBody>
          <a:bodyPr/>
          <a:lstStyle/>
          <a:p>
            <a:r>
              <a:rPr lang="en-US" dirty="0" smtClean="0"/>
              <a:t>Button: single action</a:t>
            </a:r>
          </a:p>
          <a:p>
            <a:r>
              <a:rPr lang="en-US" dirty="0" smtClean="0"/>
              <a:t>Toggle: two-state action</a:t>
            </a:r>
          </a:p>
          <a:p>
            <a:r>
              <a:rPr lang="en-US" dirty="0" smtClean="0"/>
              <a:t>Dial: action with several states</a:t>
            </a:r>
          </a:p>
          <a:p>
            <a:r>
              <a:rPr lang="en-US" dirty="0" smtClean="0"/>
              <a:t>Slider: action along a continuum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3"/>
            <a:endParaRPr lang="en-US" dirty="0" smtClean="0"/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break the </a:t>
            </a:r>
            <a:r>
              <a:rPr lang="en-US" dirty="0" smtClean="0">
                <a:solidFill>
                  <a:srgbClr val="B23C00"/>
                </a:solidFill>
              </a:rPr>
              <a:t>visual affordance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it looks like a button, it should work like a button.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httpatomoreillycomsourceoreillyimages1634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05" y="3429000"/>
            <a:ext cx="4583409" cy="1828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7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functional, interactive details of a product.</a:t>
            </a:r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Microinteractions can make the difference between a product that you </a:t>
            </a:r>
            <a:r>
              <a:rPr lang="en-US" dirty="0" smtClean="0">
                <a:solidFill>
                  <a:srgbClr val="B23C00"/>
                </a:solidFill>
              </a:rPr>
              <a:t>love to 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one that you </a:t>
            </a:r>
            <a:r>
              <a:rPr lang="en-US" dirty="0" smtClean="0">
                <a:solidFill>
                  <a:srgbClr val="B23C00"/>
                </a:solidFill>
              </a:rPr>
              <a:t>merely tolerate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 smtClean="0"/>
              <a:t>Good UI designers pay attention to the details as well as to the big picture.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During a design project, try to identify </a:t>
            </a:r>
            <a:br>
              <a:rPr lang="en-US" dirty="0" smtClean="0"/>
            </a:br>
            <a:r>
              <a:rPr lang="en-US" dirty="0" smtClean="0"/>
              <a:t>any possible microinteractions.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5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Discoverable Manual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859283"/>
          </a:xfrm>
        </p:spPr>
        <p:txBody>
          <a:bodyPr/>
          <a:lstStyle/>
          <a:p>
            <a:r>
              <a:rPr lang="en-US" dirty="0" smtClean="0"/>
              <a:t>Make manual triggers </a:t>
            </a:r>
            <a:r>
              <a:rPr lang="en-US" dirty="0" smtClean="0">
                <a:solidFill>
                  <a:srgbClr val="B23C00"/>
                </a:solidFill>
              </a:rPr>
              <a:t>discoverable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more frequently a microinteraction is used, the more visible its trigger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11937"/>
              </p:ext>
            </p:extLst>
          </p:nvPr>
        </p:nvGraphicFramePr>
        <p:xfrm>
          <a:off x="1828830" y="3337561"/>
          <a:ext cx="5292467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7179"/>
                <a:gridCol w="23852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Frequency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Discoverability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Most users, most often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Highly discoverable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Some users, sometimes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Easily discoverable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Few users, infrequently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Search to find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94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Discoverable Manual </a:t>
            </a:r>
            <a:r>
              <a:rPr lang="en-US" dirty="0" smtClean="0"/>
              <a:t>Triggers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discoverable triggers</a:t>
            </a:r>
            <a:br>
              <a:rPr lang="en-US" dirty="0" smtClean="0"/>
            </a:br>
            <a:r>
              <a:rPr lang="en-US" dirty="0" smtClean="0"/>
              <a:t>(from most discoverable to least):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A moving object, such as a pulsing icon</a:t>
            </a:r>
          </a:p>
          <a:p>
            <a:pPr lvl="1"/>
            <a:r>
              <a:rPr lang="en-US" dirty="0" smtClean="0"/>
              <a:t>An object with an affordance and a label, </a:t>
            </a:r>
            <a:br>
              <a:rPr lang="en-US" dirty="0" smtClean="0"/>
            </a:br>
            <a:r>
              <a:rPr lang="en-US" dirty="0" smtClean="0"/>
              <a:t>such as a labeled button</a:t>
            </a:r>
          </a:p>
          <a:p>
            <a:pPr lvl="1"/>
            <a:r>
              <a:rPr lang="en-US" dirty="0" smtClean="0"/>
              <a:t>An object with a label, such as a labeled icon</a:t>
            </a:r>
          </a:p>
          <a:p>
            <a:pPr lvl="1"/>
            <a:r>
              <a:rPr lang="en-US" dirty="0" smtClean="0"/>
              <a:t>An object alone, such as an icon</a:t>
            </a:r>
          </a:p>
          <a:p>
            <a:pPr lvl="1"/>
            <a:r>
              <a:rPr lang="en-US" dirty="0" smtClean="0"/>
              <a:t>A label only, such as a menu item</a:t>
            </a:r>
          </a:p>
          <a:p>
            <a:pPr lvl="1"/>
            <a:r>
              <a:rPr lang="en-US" dirty="0" smtClean="0"/>
              <a:t>An invisible trigger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Invisible Manual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5760702" cy="4968208"/>
          </a:xfrm>
        </p:spPr>
        <p:txBody>
          <a:bodyPr/>
          <a:lstStyle/>
          <a:p>
            <a:r>
              <a:rPr lang="en-US" dirty="0" smtClean="0"/>
              <a:t>Manual triggers can be </a:t>
            </a:r>
            <a:r>
              <a:rPr lang="en-US" dirty="0" smtClean="0">
                <a:solidFill>
                  <a:srgbClr val="B23C00"/>
                </a:solidFill>
              </a:rPr>
              <a:t>invisible</a:t>
            </a:r>
            <a:r>
              <a:rPr lang="en-US" dirty="0" smtClean="0"/>
              <a:t>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Sensor based, such as with touchscreens, cameras, microphones, and accelerometers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Command keys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Mouse “sleep corners”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Voice input, such as </a:t>
            </a:r>
            <a:r>
              <a:rPr lang="en-US" dirty="0" err="1" smtClean="0"/>
              <a:t>Siri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httpatomoreillycomsourceoreillyimages1634167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336" y="1325903"/>
            <a:ext cx="2763736" cy="4908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84" y="5623536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Trigger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Default idle state</a:t>
            </a:r>
            <a:r>
              <a:rPr lang="en-US" dirty="0" smtClean="0"/>
              <a:t>: no activity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B23C00"/>
                </a:solidFill>
              </a:rPr>
              <a:t>Active:</a:t>
            </a:r>
            <a:r>
              <a:rPr lang="en-US" dirty="0" smtClean="0"/>
              <a:t> background activity in progress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B23C00"/>
                </a:solidFill>
              </a:rPr>
              <a:t>Hover:</a:t>
            </a:r>
            <a:r>
              <a:rPr lang="en-US" dirty="0" smtClean="0"/>
              <a:t> tool tip when the mouse hovers over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B23C00"/>
                </a:solidFill>
              </a:rPr>
              <a:t>Rollover:</a:t>
            </a:r>
            <a:r>
              <a:rPr lang="en-US" dirty="0" smtClean="0"/>
              <a:t> indicate presence or activity, or that the cursor is positioned properly to engage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B23C00"/>
                </a:solidFill>
              </a:rPr>
              <a:t>Click or tap: </a:t>
            </a:r>
            <a:r>
              <a:rPr lang="en-US" dirty="0" smtClean="0"/>
              <a:t>start the activity, </a:t>
            </a:r>
            <a:br>
              <a:rPr lang="en-US" dirty="0" smtClean="0"/>
            </a:br>
            <a:r>
              <a:rPr lang="en-US" dirty="0" smtClean="0"/>
              <a:t>then possibly show progress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B23C00"/>
                </a:solidFill>
              </a:rPr>
              <a:t>Toggle:</a:t>
            </a:r>
            <a:r>
              <a:rPr lang="en-US" dirty="0" smtClean="0"/>
              <a:t> indicate current 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Feedforward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with the correct mental model </a:t>
            </a:r>
            <a:br>
              <a:rPr lang="en-US" dirty="0" smtClean="0"/>
            </a:br>
            <a:r>
              <a:rPr lang="en-US" dirty="0" smtClean="0"/>
              <a:t>of how a microinteraction works </a:t>
            </a:r>
            <a:br>
              <a:rPr lang="en-US" dirty="0" smtClean="0"/>
            </a:br>
            <a:r>
              <a:rPr lang="en-US" dirty="0" smtClean="0"/>
              <a:t>will understand </a:t>
            </a:r>
            <a:r>
              <a:rPr lang="en-US" dirty="0" smtClean="0">
                <a:solidFill>
                  <a:srgbClr val="B23C00"/>
                </a:solidFill>
              </a:rPr>
              <a:t>what is going to happen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they activate a trigger.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System-initiated triggers </a:t>
            </a:r>
            <a:r>
              <a:rPr lang="en-US" dirty="0" smtClean="0"/>
              <a:t>engage when certain conditions are met without user intervention: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Incoming data</a:t>
            </a:r>
          </a:p>
          <a:p>
            <a:pPr lvl="1"/>
            <a:r>
              <a:rPr lang="en-US" dirty="0" smtClean="0"/>
              <a:t>Internal data</a:t>
            </a:r>
          </a:p>
          <a:p>
            <a:pPr lvl="1"/>
            <a:r>
              <a:rPr lang="en-US" dirty="0" smtClean="0"/>
              <a:t>Other microinteractions</a:t>
            </a:r>
          </a:p>
          <a:p>
            <a:pPr lvl="1"/>
            <a:r>
              <a:rPr lang="en-US" dirty="0" smtClean="0"/>
              <a:t>Other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8927"/>
            <a:ext cx="8229600" cy="3341998"/>
          </a:xfrm>
        </p:spPr>
        <p:txBody>
          <a:bodyPr/>
          <a:lstStyle/>
          <a:p>
            <a:r>
              <a:rPr lang="en-US" dirty="0" smtClean="0"/>
              <a:t>A set of </a:t>
            </a:r>
            <a:r>
              <a:rPr lang="en-US" dirty="0"/>
              <a:t>r</a:t>
            </a:r>
            <a:r>
              <a:rPr lang="en-US" dirty="0" smtClean="0"/>
              <a:t>ules govern </a:t>
            </a:r>
            <a:br>
              <a:rPr lang="en-US" dirty="0" smtClean="0"/>
            </a:br>
            <a:r>
              <a:rPr lang="en-US" dirty="0" smtClean="0"/>
              <a:t>how a microinteraction behaves.</a:t>
            </a:r>
          </a:p>
          <a:p>
            <a:r>
              <a:rPr lang="en-US" dirty="0" smtClean="0"/>
              <a:t>Before designing the rules, </a:t>
            </a:r>
            <a:r>
              <a:rPr lang="en-US" dirty="0" smtClean="0">
                <a:solidFill>
                  <a:srgbClr val="B23C00"/>
                </a:solidFill>
              </a:rPr>
              <a:t>determine the goal </a:t>
            </a:r>
            <a:r>
              <a:rPr lang="en-US" dirty="0" smtClean="0"/>
              <a:t>of the microinteraction.</a:t>
            </a:r>
          </a:p>
          <a:p>
            <a:r>
              <a:rPr lang="en-US" dirty="0" smtClean="0"/>
              <a:t>The more a microinteraction is focused on the goal rather than the steps, the more successful the microinteraction will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40" y="1187180"/>
            <a:ext cx="7589487" cy="15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0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Windows </a:t>
            </a:r>
            <a:r>
              <a:rPr lang="en-US" dirty="0" smtClean="0"/>
              <a:t>7 vs. Mac OS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29556" cy="4835525"/>
          </a:xfrm>
        </p:spPr>
        <p:txBody>
          <a:bodyPr/>
          <a:lstStyle/>
          <a:p>
            <a:r>
              <a:rPr lang="en-US" dirty="0" smtClean="0"/>
              <a:t>Create a text file containing the letter A.</a:t>
            </a:r>
          </a:p>
          <a:p>
            <a:r>
              <a:rPr lang="en-US" dirty="0" smtClean="0"/>
              <a:t>Goal: Create a new text file containing </a:t>
            </a:r>
            <a:br>
              <a:rPr lang="en-US" dirty="0" smtClean="0"/>
            </a:br>
            <a:r>
              <a:rPr lang="en-US" dirty="0" smtClean="0"/>
              <a:t>the letter B.</a:t>
            </a:r>
          </a:p>
          <a:p>
            <a:pPr lvl="5"/>
            <a:endParaRPr lang="en-US" dirty="0"/>
          </a:p>
          <a:p>
            <a:r>
              <a:rPr lang="en-US" dirty="0" smtClean="0"/>
              <a:t>Windows: Use “Save as”</a:t>
            </a:r>
          </a:p>
          <a:p>
            <a:r>
              <a:rPr lang="en-US" dirty="0" smtClean="0"/>
              <a:t>Mac: Use “Duplicate” and then “Save”</a:t>
            </a:r>
          </a:p>
          <a:p>
            <a:pPr lvl="5"/>
            <a:endParaRPr lang="en-US" dirty="0"/>
          </a:p>
          <a:p>
            <a:r>
              <a:rPr lang="en-US" dirty="0" smtClean="0"/>
              <a:t>Problem: The Mac requires users to know </a:t>
            </a:r>
            <a:r>
              <a:rPr lang="en-US" dirty="0" smtClean="0">
                <a:solidFill>
                  <a:srgbClr val="B23C00"/>
                </a:solidFill>
              </a:rPr>
              <a:t>ahead of time </a:t>
            </a:r>
            <a:r>
              <a:rPr lang="en-US" dirty="0" smtClean="0"/>
              <a:t>that they want the changes </a:t>
            </a:r>
            <a:br>
              <a:rPr lang="en-US" dirty="0" smtClean="0"/>
            </a:br>
            <a:r>
              <a:rPr lang="en-US" dirty="0" smtClean="0"/>
              <a:t>to be in a different file.</a:t>
            </a:r>
          </a:p>
          <a:p>
            <a:pPr lvl="1"/>
            <a:r>
              <a:rPr lang="en-US" dirty="0" smtClean="0"/>
              <a:t>Not the way most users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Rules Determine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microinteraction reacts to the trigger.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 control the user has over a microinteraction in progress.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sequence and timing of the actions.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 data is being used and from where.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Configuration and parameters.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 feedback is delivered and when.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Rules Determine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682234"/>
          </a:xfrm>
        </p:spPr>
        <p:txBody>
          <a:bodyPr/>
          <a:lstStyle/>
          <a:p>
            <a:r>
              <a:rPr lang="en-US" dirty="0" smtClean="0"/>
              <a:t>What mode the microinteraction is in.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Whether the microinteraction repeats </a:t>
            </a:r>
            <a:br>
              <a:rPr lang="en-US" dirty="0" smtClean="0"/>
            </a:br>
            <a:r>
              <a:rPr lang="en-US" dirty="0" smtClean="0"/>
              <a:t>and how often.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 happens when the microinteraction 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45952" y="4069073"/>
            <a:ext cx="568702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B23C00"/>
                </a:solidFill>
              </a:rPr>
              <a:t>Users become aware of the rules </a:t>
            </a:r>
          </a:p>
          <a:p>
            <a:pPr algn="ctr"/>
            <a:r>
              <a:rPr lang="en-US" sz="2800" dirty="0" smtClean="0">
                <a:solidFill>
                  <a:srgbClr val="B23C00"/>
                </a:solidFill>
              </a:rPr>
              <a:t>when the rules control</a:t>
            </a:r>
          </a:p>
          <a:p>
            <a:pPr algn="ctr"/>
            <a:r>
              <a:rPr lang="en-US" sz="2800" dirty="0" smtClean="0">
                <a:solidFill>
                  <a:srgbClr val="B23C00"/>
                </a:solidFill>
              </a:rPr>
              <a:t>what the users can and cannot do.</a:t>
            </a:r>
            <a:endParaRPr lang="en-US" sz="28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Microinteractions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 smtClean="0"/>
              <a:t>An exercise in restraint.</a:t>
            </a:r>
          </a:p>
          <a:p>
            <a:pPr lvl="1"/>
            <a:r>
              <a:rPr lang="en-US" dirty="0" smtClean="0"/>
              <a:t>Do as much as possible with as little as possible.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Reduce more complex products to simpler products each built around one microinteraction.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B23C00"/>
                </a:solidFill>
              </a:rPr>
              <a:t>Minimum Viable Product</a:t>
            </a:r>
            <a:r>
              <a:rPr lang="en-US" dirty="0" smtClean="0"/>
              <a:t>” (MVP)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Most complex digital products consist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dozens </a:t>
            </a:r>
            <a:r>
              <a:rPr lang="en-US" dirty="0" smtClean="0"/>
              <a:t>or hundreds of microinteractions.</a:t>
            </a:r>
          </a:p>
          <a:p>
            <a:pPr lvl="1"/>
            <a:r>
              <a:rPr lang="en-US" dirty="0" smtClean="0"/>
              <a:t>Each microinteraction is an opportunity to delight  users and exceed their expectations.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8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input and output methods are available?</a:t>
            </a:r>
          </a:p>
          <a:p>
            <a:r>
              <a:rPr lang="en-US" dirty="0" smtClean="0"/>
              <a:t>What type and range of input is allowed?</a:t>
            </a:r>
          </a:p>
          <a:p>
            <a:r>
              <a:rPr lang="en-US" dirty="0" smtClean="0"/>
              <a:t>What resource usage is expensive?</a:t>
            </a:r>
          </a:p>
          <a:p>
            <a:r>
              <a:rPr lang="en-US" dirty="0" smtClean="0"/>
              <a:t>What kind of data is available?</a:t>
            </a:r>
          </a:p>
          <a:p>
            <a:r>
              <a:rPr lang="en-US" dirty="0" smtClean="0"/>
              <a:t>What kind of data can be collected?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4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in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trigger starts a microinteraction,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make </a:t>
            </a:r>
            <a:r>
              <a:rPr lang="en-US" dirty="0" smtClean="0"/>
              <a:t>use of what is known about the user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the context to improve the interaction.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What is the platform or device?</a:t>
            </a:r>
          </a:p>
          <a:p>
            <a:pPr lvl="1"/>
            <a:r>
              <a:rPr lang="en-US" dirty="0" smtClean="0"/>
              <a:t>What is the time of day?</a:t>
            </a:r>
          </a:p>
          <a:p>
            <a:pPr lvl="1"/>
            <a:r>
              <a:rPr lang="en-US" dirty="0" smtClean="0"/>
              <a:t>What is the noise level of the room?</a:t>
            </a:r>
          </a:p>
          <a:p>
            <a:pPr lvl="1"/>
            <a:r>
              <a:rPr lang="en-US" dirty="0" smtClean="0"/>
              <a:t>When was the microinteraction last used?</a:t>
            </a:r>
          </a:p>
          <a:p>
            <a:pPr lvl="1"/>
            <a:r>
              <a:rPr lang="en-US" dirty="0" smtClean="0"/>
              <a:t>Is the user in a meeting?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3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in </a:t>
            </a:r>
            <a:r>
              <a:rPr lang="en-US" dirty="0" smtClean="0"/>
              <a:t>Context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754873" cy="4835525"/>
          </a:xfrm>
        </p:spPr>
        <p:txBody>
          <a:bodyPr/>
          <a:lstStyle/>
          <a:p>
            <a:r>
              <a:rPr lang="en-US" dirty="0" smtClean="0"/>
              <a:t>Example: The </a:t>
            </a:r>
            <a:r>
              <a:rPr lang="en-US" dirty="0" smtClean="0">
                <a:solidFill>
                  <a:srgbClr val="B23C00"/>
                </a:solidFill>
              </a:rPr>
              <a:t>Everbrite</a:t>
            </a:r>
            <a:r>
              <a:rPr lang="en-US" dirty="0" smtClean="0"/>
              <a:t> app automatically increases the screen brightness to facilitate scanning a QR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httpatomoreillycomsourceoreillyimages1634200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6" y="1234464"/>
            <a:ext cx="3383243" cy="5074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5" y="5532097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in Context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B23C00"/>
                </a:solidFill>
              </a:rPr>
              <a:t>Google+ </a:t>
            </a:r>
            <a:r>
              <a:rPr lang="en-US" dirty="0" smtClean="0"/>
              <a:t>guesses where you work based on where your friends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httpatomoreillycomsourceoreillyimages1634201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69" y="2456167"/>
            <a:ext cx="5394901" cy="3085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7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in Context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B23C00"/>
                </a:solidFill>
              </a:rPr>
              <a:t>Dropbox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 smtClean="0"/>
              <a:t>bases its download instructions on which browser you’re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 descr="httpatomoreillycomsourceoreillyimages16342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8" y="2331732"/>
            <a:ext cx="7167897" cy="34746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7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Conservation of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B23C00"/>
                </a:solidFill>
              </a:rPr>
              <a:t>Tesler’s</a:t>
            </a:r>
            <a:r>
              <a:rPr lang="en-US" dirty="0" smtClean="0">
                <a:solidFill>
                  <a:srgbClr val="B23C00"/>
                </a:solidFill>
              </a:rPr>
              <a:t> Law of the Conservation of Complexity</a:t>
            </a:r>
          </a:p>
          <a:p>
            <a:pPr lvl="1"/>
            <a:r>
              <a:rPr lang="en-US" dirty="0" smtClean="0"/>
              <a:t>All activities have an inherent complexity</a:t>
            </a:r>
          </a:p>
          <a:p>
            <a:pPr lvl="1"/>
            <a:r>
              <a:rPr lang="en-US" dirty="0" smtClean="0"/>
              <a:t>There is a point beyond which </a:t>
            </a:r>
            <a:br>
              <a:rPr lang="en-US" dirty="0" smtClean="0"/>
            </a:br>
            <a:r>
              <a:rPr lang="en-US" dirty="0" smtClean="0"/>
              <a:t>you cannot simplify a process any further.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You can either</a:t>
            </a:r>
          </a:p>
          <a:p>
            <a:pPr lvl="1"/>
            <a:r>
              <a:rPr lang="en-US" dirty="0" smtClean="0"/>
              <a:t>Let the system handle the complexity and thereby remove control from the user.</a:t>
            </a:r>
          </a:p>
          <a:p>
            <a:pPr lvl="1"/>
            <a:r>
              <a:rPr lang="en-US" dirty="0" smtClean="0"/>
              <a:t>Let the user handle the complexity </a:t>
            </a:r>
            <a:br>
              <a:rPr lang="en-US" dirty="0" smtClean="0"/>
            </a:br>
            <a:r>
              <a:rPr lang="en-US" dirty="0" smtClean="0"/>
              <a:t>by giving him or her more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Conservation of </a:t>
            </a:r>
            <a:r>
              <a:rPr lang="en-US" dirty="0" smtClean="0"/>
              <a:t>Complexity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25"/>
            <a:ext cx="8229600" cy="2225038"/>
          </a:xfrm>
        </p:spPr>
        <p:txBody>
          <a:bodyPr/>
          <a:lstStyle/>
          <a:p>
            <a:r>
              <a:rPr lang="en-US" dirty="0" smtClean="0"/>
              <a:t>Err on the side of removing control from the user and have the microinteraction make most of the decisions.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rgbClr val="B23C00"/>
                </a:solidFill>
              </a:rPr>
              <a:t>Facebook</a:t>
            </a:r>
            <a:r>
              <a:rPr lang="en-US" dirty="0" smtClean="0"/>
              <a:t> populates the relationship menu based on the family member’s gender.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 descr="httpatomoreillycomsourceoreillyimages1634206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63" y="3337561"/>
            <a:ext cx="7485275" cy="2926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268" y="6258245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3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Options and Smart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859283"/>
          </a:xfrm>
        </p:spPr>
        <p:txBody>
          <a:bodyPr/>
          <a:lstStyle/>
          <a:p>
            <a:r>
              <a:rPr lang="en-US" dirty="0" smtClean="0"/>
              <a:t>Limit the choices a user must make.</a:t>
            </a:r>
          </a:p>
          <a:p>
            <a:r>
              <a:rPr lang="en-US" dirty="0" smtClean="0"/>
              <a:t>Provide smart defaults instead.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B23C00"/>
                </a:solidFill>
              </a:rPr>
              <a:t>Pinterest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 smtClean="0"/>
              <a:t>prepopulates the caption field with selected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 descr="httpatomoreillycomsourceoreillyimages1634209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5" y="3154683"/>
            <a:ext cx="6848161" cy="3109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268" y="6258245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4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User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5"/>
          </a:xfrm>
        </p:spPr>
        <p:txBody>
          <a:bodyPr/>
          <a:lstStyle/>
          <a:p>
            <a:r>
              <a:rPr lang="en-US" dirty="0" smtClean="0"/>
              <a:t>Design microinteractions to </a:t>
            </a:r>
            <a:r>
              <a:rPr lang="en-US" dirty="0" smtClean="0">
                <a:solidFill>
                  <a:srgbClr val="B23C00"/>
                </a:solidFill>
              </a:rPr>
              <a:t>not allow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user to make an error.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Example: Gmail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 descr="httpatomoreillycomsourceoreillyimages1634213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74" y="3154683"/>
            <a:ext cx="6730336" cy="2743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9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User </a:t>
            </a:r>
            <a:r>
              <a:rPr lang="en-US" dirty="0" smtClean="0"/>
              <a:t>Errors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B23C00"/>
                </a:solidFill>
              </a:rPr>
              <a:t>Dropbox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 descr="httpatomoreillycomsourceoreillyimages1634215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3" y="2148854"/>
            <a:ext cx="8128000" cy="300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1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Microinteraction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017532" cy="4785330"/>
          </a:xfrm>
        </p:spPr>
        <p:txBody>
          <a:bodyPr/>
          <a:lstStyle/>
          <a:p>
            <a:r>
              <a:rPr lang="en-US" dirty="0" smtClean="0"/>
              <a:t>Guess your </a:t>
            </a:r>
            <a:br>
              <a:rPr lang="en-US" dirty="0" smtClean="0"/>
            </a:br>
            <a:r>
              <a:rPr lang="en-US" dirty="0" smtClean="0"/>
              <a:t>name based </a:t>
            </a:r>
            <a:br>
              <a:rPr lang="en-US" dirty="0" smtClean="0"/>
            </a:br>
            <a:r>
              <a:rPr lang="en-US" dirty="0" smtClean="0"/>
              <a:t>on your </a:t>
            </a:r>
            <a:br>
              <a:rPr lang="en-US" dirty="0" smtClean="0"/>
            </a:br>
            <a:r>
              <a:rPr lang="en-US" dirty="0" smtClean="0"/>
              <a:t>email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187" y="1302774"/>
            <a:ext cx="5484885" cy="4686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5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and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40" y="1417342"/>
            <a:ext cx="7589487" cy="15103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4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047990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Mode</a:t>
            </a:r>
            <a:r>
              <a:rPr lang="en-US" dirty="0" smtClean="0"/>
              <a:t> = a fork in a microinteraction’s rules</a:t>
            </a:r>
          </a:p>
          <a:p>
            <a:pPr lvl="1"/>
            <a:r>
              <a:rPr lang="en-US" dirty="0" smtClean="0"/>
              <a:t>Use very, very sparingly.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Good practice: A mode can </a:t>
            </a:r>
            <a:br>
              <a:rPr lang="en-US" dirty="0" smtClean="0"/>
            </a:br>
            <a:r>
              <a:rPr lang="en-US" dirty="0" smtClean="0"/>
              <a:t>use its own screen.</a:t>
            </a:r>
          </a:p>
          <a:p>
            <a:pPr lvl="1"/>
            <a:r>
              <a:rPr lang="en-US" dirty="0" smtClean="0"/>
              <a:t>Example: A mode to configure </a:t>
            </a:r>
            <a:br>
              <a:rPr lang="en-US" dirty="0" smtClean="0"/>
            </a:br>
            <a:r>
              <a:rPr lang="en-US" dirty="0" smtClean="0"/>
              <a:t>a weather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 descr="httpatomoreillycomsourceoreillyimages1634250.p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85" y="1920257"/>
            <a:ext cx="2926098" cy="4389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5" y="5623536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9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Spring-Loaded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spring-loaded mode </a:t>
            </a:r>
            <a:r>
              <a:rPr lang="en-US" dirty="0"/>
              <a:t>is active only during a physical occurrence such as pressing a key or </a:t>
            </a:r>
            <a:br>
              <a:rPr lang="en-US" dirty="0"/>
            </a:br>
            <a:r>
              <a:rPr lang="en-US" dirty="0"/>
              <a:t>holding down a mouse button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AKA </a:t>
            </a:r>
            <a:r>
              <a:rPr lang="en-US" dirty="0" err="1" smtClean="0">
                <a:solidFill>
                  <a:srgbClr val="B23C00"/>
                </a:solidFill>
              </a:rPr>
              <a:t>quasimodes</a:t>
            </a:r>
            <a:endParaRPr lang="en-US" dirty="0" smtClean="0">
              <a:solidFill>
                <a:srgbClr val="B23C00"/>
              </a:solidFill>
            </a:endParaRPr>
          </a:p>
          <a:p>
            <a:pPr lvl="4"/>
            <a:endParaRPr lang="en-US" dirty="0" smtClean="0">
              <a:solidFill>
                <a:srgbClr val="B23C00"/>
              </a:solidFill>
            </a:endParaRPr>
          </a:p>
          <a:p>
            <a:r>
              <a:rPr lang="en-US" dirty="0" smtClean="0"/>
              <a:t>Advantage: The user doesn’t forget </a:t>
            </a:r>
            <a:br>
              <a:rPr lang="en-US" dirty="0" smtClean="0"/>
            </a:br>
            <a:r>
              <a:rPr lang="en-US" dirty="0" smtClean="0"/>
              <a:t>what the current mode is.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Disadvantage: Doesn’t work for long actions </a:t>
            </a:r>
            <a:br>
              <a:rPr lang="en-US" dirty="0" smtClean="0"/>
            </a:br>
            <a:r>
              <a:rPr lang="en-US" dirty="0" smtClean="0"/>
              <a:t>or actions that require complex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One-off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one-off mode </a:t>
            </a:r>
            <a:r>
              <a:rPr lang="en-US" dirty="0" smtClean="0"/>
              <a:t>is when </a:t>
            </a:r>
          </a:p>
          <a:p>
            <a:pPr lvl="1"/>
            <a:r>
              <a:rPr lang="en-US" dirty="0" smtClean="0"/>
              <a:t>A user initiates a mode that lasts for the duration </a:t>
            </a:r>
            <a:br>
              <a:rPr lang="en-US" dirty="0" smtClean="0"/>
            </a:br>
            <a:r>
              <a:rPr lang="en-US" dirty="0" smtClean="0"/>
              <a:t>of a single action.</a:t>
            </a:r>
          </a:p>
          <a:p>
            <a:pPr lvl="1"/>
            <a:r>
              <a:rPr lang="en-US" dirty="0" smtClean="0"/>
              <a:t>After the action, the mode turns itself off.</a:t>
            </a:r>
          </a:p>
          <a:p>
            <a:pPr lvl="5"/>
            <a:endParaRPr lang="en-US" dirty="0"/>
          </a:p>
          <a:p>
            <a:r>
              <a:rPr lang="en-US" dirty="0" smtClean="0"/>
              <a:t>Example: Cut-and-paste on the </a:t>
            </a:r>
            <a:r>
              <a:rPr lang="en-US" dirty="0" smtClean="0">
                <a:solidFill>
                  <a:srgbClr val="B23C00"/>
                </a:solidFill>
              </a:rPr>
              <a:t>iPhone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user double-taps on text to bring up</a:t>
            </a:r>
            <a:br>
              <a:rPr lang="en-US" dirty="0" smtClean="0"/>
            </a:br>
            <a:r>
              <a:rPr lang="en-US" dirty="0" smtClean="0"/>
              <a:t> the cut-and-paste features.</a:t>
            </a:r>
          </a:p>
          <a:p>
            <a:pPr lvl="1"/>
            <a:r>
              <a:rPr lang="en-US" dirty="0" smtClean="0"/>
              <a:t>The features disappear after the user </a:t>
            </a:r>
            <a:br>
              <a:rPr lang="en-US" dirty="0" smtClean="0"/>
            </a:br>
            <a:r>
              <a:rPr lang="en-US" dirty="0" smtClean="0"/>
              <a:t>selects one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4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are about timing.</a:t>
            </a:r>
          </a:p>
          <a:p>
            <a:pPr lvl="1"/>
            <a:r>
              <a:rPr lang="en-US" dirty="0" smtClean="0"/>
              <a:t>The pace and overall lifespan of a microinteraction.</a:t>
            </a:r>
          </a:p>
          <a:p>
            <a:pPr lvl="5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Count-controlled loop</a:t>
            </a:r>
          </a:p>
          <a:p>
            <a:pPr lvl="1"/>
            <a:r>
              <a:rPr lang="en-US" dirty="0" smtClean="0"/>
              <a:t>For loop: repeat a set number of times.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Condition-controlled loop</a:t>
            </a:r>
          </a:p>
          <a:p>
            <a:pPr lvl="1"/>
            <a:r>
              <a:rPr lang="en-US" dirty="0" smtClean="0"/>
              <a:t>While loop: repeat while certain conditions are true.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Collection-controlled loop</a:t>
            </a:r>
          </a:p>
          <a:p>
            <a:pPr lvl="1"/>
            <a:r>
              <a:rPr lang="en-US" dirty="0" smtClean="0"/>
              <a:t>Loop over a collection of items, such as email.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Infinite loop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Microinteraction </a:t>
            </a:r>
            <a:r>
              <a:rPr lang="en-US" dirty="0" smtClean="0"/>
              <a:t>Examples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Immediate feedback for password selections.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69" y="1952482"/>
            <a:ext cx="5394901" cy="40368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7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Microinteraction Examples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44" y="1325903"/>
            <a:ext cx="4744070" cy="3474682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892024"/>
            <a:ext cx="8229600" cy="1238901"/>
          </a:xfrm>
        </p:spPr>
        <p:txBody>
          <a:bodyPr/>
          <a:lstStyle/>
          <a:p>
            <a:r>
              <a:rPr lang="en-US" dirty="0" smtClean="0"/>
              <a:t>The Nest Learning Thermometer lights up whenever someone walks by.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8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Microinteractions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40" y="1417342"/>
            <a:ext cx="7589487" cy="1510308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1" y="3154683"/>
            <a:ext cx="8320994" cy="2976242"/>
          </a:xfrm>
        </p:spPr>
        <p:txBody>
          <a:bodyPr/>
          <a:lstStyle/>
          <a:p>
            <a:r>
              <a:rPr lang="en-US" dirty="0" smtClean="0"/>
              <a:t>The user (or the system) triggers an action.</a:t>
            </a:r>
          </a:p>
          <a:p>
            <a:r>
              <a:rPr lang="en-US" dirty="0" smtClean="0"/>
              <a:t>Rules govern the system’s subsequent behavior.</a:t>
            </a:r>
          </a:p>
          <a:p>
            <a:r>
              <a:rPr lang="en-US" dirty="0" smtClean="0"/>
              <a:t>The system provides feedback to the user.</a:t>
            </a:r>
          </a:p>
          <a:p>
            <a:pPr lvl="1"/>
            <a:r>
              <a:rPr lang="en-US" dirty="0" smtClean="0"/>
              <a:t>Show the “personality” of the system.</a:t>
            </a:r>
          </a:p>
          <a:p>
            <a:r>
              <a:rPr lang="en-US" dirty="0" smtClean="0"/>
              <a:t>Loops &amp; modes: Does the microinteraction remain until manually turned off? Does it expire?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2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overburden users with feedback.</a:t>
            </a:r>
          </a:p>
          <a:p>
            <a:pPr lvl="1"/>
            <a:r>
              <a:rPr lang="en-US" dirty="0" smtClean="0"/>
              <a:t>Use the least amount of feedback </a:t>
            </a:r>
            <a:br>
              <a:rPr lang="en-US" dirty="0" smtClean="0"/>
            </a:br>
            <a:r>
              <a:rPr lang="en-US" dirty="0" smtClean="0"/>
              <a:t>to show what is happening.</a:t>
            </a:r>
          </a:p>
          <a:p>
            <a:pPr lvl="1"/>
            <a:r>
              <a:rPr lang="en-US" dirty="0" smtClean="0"/>
              <a:t>What does the user need to know, when, how often?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Feedback should occur</a:t>
            </a:r>
          </a:p>
          <a:p>
            <a:pPr lvl="1"/>
            <a:r>
              <a:rPr lang="en-US" dirty="0" smtClean="0"/>
              <a:t>Immediately after a manual trigger.</a:t>
            </a:r>
          </a:p>
          <a:p>
            <a:pPr lvl="1"/>
            <a:r>
              <a:rPr lang="en-US" dirty="0" smtClean="0"/>
              <a:t>Whenever the user violates a rule.</a:t>
            </a:r>
          </a:p>
          <a:p>
            <a:pPr lvl="1"/>
            <a:r>
              <a:rPr lang="en-US" dirty="0" smtClean="0"/>
              <a:t>Whenever the system cannot execute a command.</a:t>
            </a:r>
          </a:p>
          <a:p>
            <a:pPr lvl="1"/>
            <a:r>
              <a:rPr lang="en-US" dirty="0" smtClean="0"/>
              <a:t>To indicate progress of a long operation.</a:t>
            </a:r>
          </a:p>
          <a:p>
            <a:pPr lvl="1"/>
            <a:r>
              <a:rPr lang="en-US" dirty="0" smtClean="0"/>
              <a:t>At the beginning or end of a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3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892300"/>
            <a:ext cx="3708400" cy="306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669268" y="6172170"/>
            <a:ext cx="269994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Microinteractions: Designing with Details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Dan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Saffer</a:t>
            </a: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O’Reilly Media, Inc.,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35007</TotalTime>
  <Words>1350</Words>
  <Application>Microsoft Macintosh PowerPoint</Application>
  <PresentationFormat>On-screen Show (4:3)</PresentationFormat>
  <Paragraphs>374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Quadrant</vt:lpstr>
      <vt:lpstr>CS 235: User Interface Design April 9 Class Meeting</vt:lpstr>
      <vt:lpstr>Microinteractions</vt:lpstr>
      <vt:lpstr>Microinteractions, cont’d</vt:lpstr>
      <vt:lpstr>Microinteraction Examples</vt:lpstr>
      <vt:lpstr>Microinteraction Examples, cont’d</vt:lpstr>
      <vt:lpstr>Microinteraction Examples, cont’d</vt:lpstr>
      <vt:lpstr>Structure of Microinteractions</vt:lpstr>
      <vt:lpstr>Feedback</vt:lpstr>
      <vt:lpstr>Feedback Examples</vt:lpstr>
      <vt:lpstr>Feedback Examples, cont’d</vt:lpstr>
      <vt:lpstr>Feedback as Personality</vt:lpstr>
      <vt:lpstr>Feedback as Personality, cont’d</vt:lpstr>
      <vt:lpstr>Feedback as Personality, cont’d</vt:lpstr>
      <vt:lpstr>Manual Triggers</vt:lpstr>
      <vt:lpstr>Principles of Manual Triggers</vt:lpstr>
      <vt:lpstr>A Faux Affordance</vt:lpstr>
      <vt:lpstr>Examples of Bringing the Data Forward</vt:lpstr>
      <vt:lpstr>Examples of Bringing the Data Forward, cont’d</vt:lpstr>
      <vt:lpstr>Components of a Trigger</vt:lpstr>
      <vt:lpstr>Discoverable Manual Triggers</vt:lpstr>
      <vt:lpstr>Discoverable Manual Triggers, cont’d</vt:lpstr>
      <vt:lpstr>Invisible Manual Triggers</vt:lpstr>
      <vt:lpstr>Manual Trigger States</vt:lpstr>
      <vt:lpstr>“Feedforward”</vt:lpstr>
      <vt:lpstr>System Triggers</vt:lpstr>
      <vt:lpstr>Rules</vt:lpstr>
      <vt:lpstr>Demo: Windows 7 vs. Mac OS X</vt:lpstr>
      <vt:lpstr>What the Rules Determine</vt:lpstr>
      <vt:lpstr>What the Rules Determine, cont’d</vt:lpstr>
      <vt:lpstr>Rule Constraints</vt:lpstr>
      <vt:lpstr>Rules in Context</vt:lpstr>
      <vt:lpstr>Rules in Context, cont’d</vt:lpstr>
      <vt:lpstr>Rules in Context, cont’d</vt:lpstr>
      <vt:lpstr>Rules in Context, cont’d</vt:lpstr>
      <vt:lpstr>The Conservation of Complexity</vt:lpstr>
      <vt:lpstr>The Conservation of Complexity, cont’d</vt:lpstr>
      <vt:lpstr>Limited Options and Smart Defaults</vt:lpstr>
      <vt:lpstr>Prevent User Errors</vt:lpstr>
      <vt:lpstr>Prevent User Errors, cont’d</vt:lpstr>
      <vt:lpstr>Loops and Modes</vt:lpstr>
      <vt:lpstr>Modes</vt:lpstr>
      <vt:lpstr>Spring-Loaded Modes</vt:lpstr>
      <vt:lpstr>One-off Modes</vt:lpstr>
      <vt:lpstr>Loops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Ronald Mak</cp:lastModifiedBy>
  <cp:revision>438</cp:revision>
  <dcterms:created xsi:type="dcterms:W3CDTF">2008-01-12T03:52:55Z</dcterms:created>
  <dcterms:modified xsi:type="dcterms:W3CDTF">2015-04-09T11:08:36Z</dcterms:modified>
  <cp:category/>
</cp:coreProperties>
</file>