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66"/>
    <a:srgbClr val="1C1C1C"/>
    <a:srgbClr val="003300"/>
    <a:srgbClr val="0000FF"/>
    <a:srgbClr val="0066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>
        <p:scale>
          <a:sx n="100" d="100"/>
          <a:sy n="100" d="100"/>
        </p:scale>
        <p:origin x="-1284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D37CC2A5-4DD0-44C0-962B-3671F17DD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  <a:latin typeface="+mj-lt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  <a:latin typeface="+mj-lt"/>
              </a:defRPr>
            </a:lvl1pPr>
          </a:lstStyle>
          <a:p>
            <a:pPr>
              <a:defRPr/>
            </a:pPr>
            <a:fld id="{D5A23C53-705A-491F-A9B6-108B336645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6A8AA-6ACE-4ADB-BE5C-DDEA34821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75621-BF53-4438-9C8A-AF4CF31A5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63500"/>
            <a:ext cx="6896100" cy="6223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36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3374"/>
            <a:ext cx="4040188" cy="442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636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3374"/>
            <a:ext cx="4041775" cy="442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C07FB-2AD4-417A-BED9-9A264C103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BD11CE9F-2AF3-4F59-A6D7-3D3804C76B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7" cstate="print"/>
          <a:srcRect b="32963"/>
          <a:stretch>
            <a:fillRect/>
          </a:stretch>
        </p:blipFill>
        <p:spPr bwMode="auto">
          <a:xfrm>
            <a:off x="19050" y="0"/>
            <a:ext cx="9124950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A3A3B9AC-2D9B-4AE3-828B-D89195528F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+mn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/>
          </p:cNvSpPr>
          <p:nvPr/>
        </p:nvSpPr>
        <p:spPr bwMode="auto">
          <a:xfrm>
            <a:off x="514350" y="623888"/>
            <a:ext cx="8115300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/>
            <a:r>
              <a:rPr lang="en-US" sz="3800" dirty="0">
                <a:solidFill>
                  <a:srgbClr val="002060"/>
                </a:solidFill>
                <a:latin typeface="Calibri" pitchFamily="34" charset="0"/>
              </a:rPr>
              <a:t>Calendar Appointment and </a:t>
            </a:r>
            <a:br>
              <a:rPr lang="en-US" sz="3800" dirty="0">
                <a:solidFill>
                  <a:srgbClr val="002060"/>
                </a:solidFill>
                <a:latin typeface="Calibri" pitchFamily="34" charset="0"/>
              </a:rPr>
            </a:br>
            <a:r>
              <a:rPr lang="en-US" sz="3800" dirty="0">
                <a:solidFill>
                  <a:srgbClr val="002060"/>
                </a:solidFill>
                <a:latin typeface="Calibri" pitchFamily="34" charset="0"/>
              </a:rPr>
              <a:t>To-Do List </a:t>
            </a:r>
            <a:r>
              <a:rPr lang="en-US" sz="3800" dirty="0" smtClean="0">
                <a:solidFill>
                  <a:srgbClr val="002060"/>
                </a:solidFill>
                <a:latin typeface="Calibri" pitchFamily="34" charset="0"/>
              </a:rPr>
              <a:t>Manager – A Mobile App</a:t>
            </a:r>
            <a:endParaRPr lang="en-US" sz="3800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8195" name="Rectangle 5"/>
          <p:cNvSpPr>
            <a:spLocks/>
          </p:cNvSpPr>
          <p:nvPr/>
        </p:nvSpPr>
        <p:spPr bwMode="auto">
          <a:xfrm>
            <a:off x="1371600" y="5600700"/>
            <a:ext cx="6400800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solidFill>
                  <a:srgbClr val="1C1C1C"/>
                </a:solidFill>
                <a:latin typeface="Calibri" pitchFamily="34" charset="0"/>
              </a:rPr>
              <a:t>Team Thundercats</a:t>
            </a:r>
          </a:p>
          <a:p>
            <a:pPr algn="ctr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dirty="0">
                <a:solidFill>
                  <a:srgbClr val="1C1C1C"/>
                </a:solidFill>
                <a:latin typeface="Calibri" pitchFamily="34" charset="0"/>
              </a:rPr>
              <a:t>David Schechter, Shubhangi Rakhonde, </a:t>
            </a:r>
          </a:p>
          <a:p>
            <a:pPr algn="ctr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dirty="0">
                <a:solidFill>
                  <a:srgbClr val="1C1C1C"/>
                </a:solidFill>
                <a:latin typeface="Calibri" pitchFamily="34" charset="0"/>
              </a:rPr>
              <a:t>Zayd Hammoudeh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67A228-8947-4185-8E6D-584B76A7C1A5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400" dirty="0" smtClean="0"/>
              <a:t> </a:t>
            </a:r>
            <a:r>
              <a:rPr lang="en-US" sz="3400" dirty="0" smtClean="0"/>
              <a:t>Calendar &amp; To-Do List App Review</a:t>
            </a:r>
            <a:endParaRPr lang="en-US" sz="3400" dirty="0" smtClean="0"/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368300" y="779463"/>
            <a:ext cx="8432800" cy="2135187"/>
          </a:xfrm>
        </p:spPr>
        <p:txBody>
          <a:bodyPr>
            <a:normAutofit fontScale="92500" lnSpcReduction="10000"/>
          </a:bodyPr>
          <a:lstStyle/>
          <a:p>
            <a:pPr marL="571500" indent="-571500" eaLnBrk="1" hangingPunct="1">
              <a:lnSpc>
                <a:spcPct val="110000"/>
              </a:lnSpc>
              <a:spcBef>
                <a:spcPts val="0"/>
              </a:spcBef>
              <a:buFont typeface="Arial" charset="0"/>
              <a:buNone/>
            </a:pPr>
            <a:r>
              <a:rPr lang="en-US" sz="2600" b="1" kern="1200" dirty="0" smtClean="0">
                <a:solidFill>
                  <a:srgbClr val="008000"/>
                </a:solidFill>
                <a:latin typeface="Calibri" pitchFamily="34" charset="0"/>
                <a:cs typeface="Arial" charset="0"/>
              </a:rPr>
              <a:t>The History and Our Motivation:</a:t>
            </a:r>
          </a:p>
          <a:p>
            <a:pPr marL="571500" indent="-571500" eaLnBrk="1" hangingPunct="1">
              <a:lnSpc>
                <a:spcPct val="110000"/>
              </a:lnSpc>
              <a:spcBef>
                <a:spcPts val="0"/>
              </a:spcBef>
              <a:buNone/>
            </a:pPr>
            <a:endParaRPr lang="en-US" sz="1200" b="1" dirty="0" smtClean="0"/>
          </a:p>
          <a:p>
            <a:pPr marL="571500" indent="-571500" eaLnBrk="1" hangingPunct="1">
              <a:lnSpc>
                <a:spcPct val="110000"/>
              </a:lnSpc>
              <a:spcBef>
                <a:spcPts val="0"/>
              </a:spcBef>
              <a:spcAft>
                <a:spcPct val="40000"/>
              </a:spcAft>
              <a:buFontTx/>
              <a:buChar char="•"/>
            </a:pPr>
            <a:r>
              <a:rPr lang="en-US" sz="2200" dirty="0" smtClean="0"/>
              <a:t>For our web application, Team Thundercats developed a Calendar and To-Do List application.</a:t>
            </a:r>
          </a:p>
          <a:p>
            <a:pPr marL="571500" indent="-571500" eaLnBrk="1" hangingPunct="1">
              <a:lnSpc>
                <a:spcPct val="110000"/>
              </a:lnSpc>
              <a:spcBef>
                <a:spcPts val="0"/>
              </a:spcBef>
              <a:spcAft>
                <a:spcPct val="40000"/>
              </a:spcAft>
              <a:buFontTx/>
              <a:buChar char="•"/>
            </a:pPr>
            <a:r>
              <a:rPr lang="en-US" sz="2200" dirty="0" smtClean="0"/>
              <a:t>The experience that can be gained converting an application from one platform to another was very attractive to us.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42888" y="5416550"/>
            <a:ext cx="865822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Goal:</a:t>
            </a:r>
            <a:r>
              <a:rPr lang="en-US" sz="2400" b="0" dirty="0">
                <a:solidFill>
                  <a:srgbClr val="008000"/>
                </a:solidFill>
                <a:latin typeface="Calibri" pitchFamily="34" charset="0"/>
              </a:rPr>
              <a:t> </a:t>
            </a:r>
            <a:r>
              <a:rPr lang="en-US" sz="2100" dirty="0" smtClean="0">
                <a:latin typeface="Calibri" pitchFamily="34" charset="0"/>
              </a:rPr>
              <a:t>Create a compelling user experience on a mobile device that allows </a:t>
            </a:r>
          </a:p>
          <a:p>
            <a:pPr algn="ctr"/>
            <a:r>
              <a:rPr lang="en-US" sz="2100" dirty="0" smtClean="0">
                <a:latin typeface="Calibri" pitchFamily="34" charset="0"/>
              </a:rPr>
              <a:t>users to</a:t>
            </a:r>
            <a:r>
              <a:rPr lang="en-US" sz="2100" dirty="0" smtClean="0">
                <a:latin typeface="Calibri" pitchFamily="34" charset="0"/>
              </a:rPr>
              <a:t> s</a:t>
            </a:r>
            <a:r>
              <a:rPr lang="en-US" sz="2100" dirty="0" smtClean="0">
                <a:latin typeface="Calibri" pitchFamily="34" charset="0"/>
              </a:rPr>
              <a:t>implify </a:t>
            </a:r>
            <a:r>
              <a:rPr lang="en-US" sz="2100" dirty="0">
                <a:latin typeface="Calibri" pitchFamily="34" charset="0"/>
              </a:rPr>
              <a:t>the </a:t>
            </a:r>
            <a:r>
              <a:rPr lang="en-US" sz="2100" dirty="0" smtClean="0">
                <a:latin typeface="Calibri" pitchFamily="34" charset="0"/>
              </a:rPr>
              <a:t>management </a:t>
            </a:r>
            <a:r>
              <a:rPr lang="en-US" sz="2100" dirty="0">
                <a:latin typeface="Calibri" pitchFamily="34" charset="0"/>
              </a:rPr>
              <a:t>of </a:t>
            </a:r>
            <a:r>
              <a:rPr lang="en-US" sz="2100" dirty="0" smtClean="0">
                <a:latin typeface="Calibri" pitchFamily="34" charset="0"/>
              </a:rPr>
              <a:t>their </a:t>
            </a:r>
            <a:r>
              <a:rPr lang="en-US" sz="2100" dirty="0">
                <a:latin typeface="Calibri" pitchFamily="34" charset="0"/>
              </a:rPr>
              <a:t>daily calendars and to-do </a:t>
            </a:r>
            <a:r>
              <a:rPr lang="en-US" sz="2100" dirty="0" smtClean="0">
                <a:latin typeface="Calibri" pitchFamily="34" charset="0"/>
              </a:rPr>
              <a:t>lists</a:t>
            </a:r>
            <a:endParaRPr lang="en-US" sz="21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300" y="3075185"/>
            <a:ext cx="84328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eaLnBrk="1" hangingPunct="1">
              <a:buFont typeface="Arial" charset="0"/>
              <a:buNone/>
            </a:pPr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The Problem:</a:t>
            </a:r>
          </a:p>
          <a:p>
            <a:pPr marL="571500" indent="-571500" eaLnBrk="1" hangingPunct="1">
              <a:buFont typeface="Arial" charset="0"/>
              <a:buNone/>
            </a:pPr>
            <a:endParaRPr lang="en-US" sz="1000" dirty="0" smtClean="0">
              <a:latin typeface="+mn-lt"/>
            </a:endParaRPr>
          </a:p>
          <a:p>
            <a:pPr marL="571500" indent="-571500">
              <a:spcAft>
                <a:spcPct val="40000"/>
              </a:spcAft>
              <a:buFontTx/>
              <a:buChar char="•"/>
            </a:pPr>
            <a:r>
              <a:rPr lang="en-US" sz="2000" b="0" dirty="0" smtClean="0">
                <a:latin typeface="+mn-lt"/>
              </a:rPr>
              <a:t>Individuals often have </a:t>
            </a:r>
            <a:r>
              <a:rPr lang="en-US" sz="2000" b="0" dirty="0" smtClean="0">
                <a:latin typeface="+mn-lt"/>
              </a:rPr>
              <a:t>multiple different, disjoint calendars (professional, personal, education etc.) across several platforms.</a:t>
            </a:r>
          </a:p>
          <a:p>
            <a:pPr marL="571500" indent="-571500">
              <a:spcAft>
                <a:spcPct val="40000"/>
              </a:spcAft>
              <a:buFontTx/>
              <a:buChar char="•"/>
            </a:pPr>
            <a:r>
              <a:rPr lang="en-US" sz="2000" b="0" dirty="0" smtClean="0">
                <a:latin typeface="+mn-lt"/>
              </a:rPr>
              <a:t>Almost all of us have routine chores and errands as well as larger tasks that make-up a formal or informal to-do list</a:t>
            </a:r>
            <a:r>
              <a:rPr lang="en-US" sz="2000" b="0" dirty="0" smtClean="0">
                <a:latin typeface="+mn-lt"/>
              </a:rPr>
              <a:t>.</a:t>
            </a:r>
            <a:endParaRPr lang="en-US" sz="2000" b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Solution &amp; Challenges</a:t>
            </a:r>
            <a:endParaRPr lang="en-US" sz="4000" dirty="0" smtClean="0"/>
          </a:p>
        </p:txBody>
      </p:sp>
      <p:sp>
        <p:nvSpPr>
          <p:cNvPr id="10242" name="Rectangle 3"/>
          <p:cNvSpPr>
            <a:spLocks/>
          </p:cNvSpPr>
          <p:nvPr/>
        </p:nvSpPr>
        <p:spPr bwMode="auto">
          <a:xfrm>
            <a:off x="266700" y="1052513"/>
            <a:ext cx="8432800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 defTabSz="4572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600" dirty="0" smtClean="0">
                <a:latin typeface="Calibri" pitchFamily="34" charset="0"/>
              </a:rPr>
              <a:t>Solution:</a:t>
            </a:r>
            <a:r>
              <a:rPr lang="en-US" sz="2600" b="0" dirty="0" smtClean="0">
                <a:latin typeface="Calibri" pitchFamily="34" charset="0"/>
              </a:rPr>
              <a:t> </a:t>
            </a:r>
            <a:endParaRPr lang="en-US" sz="2600" b="0" dirty="0">
              <a:latin typeface="Calibri" pitchFamily="34" charset="0"/>
            </a:endParaRPr>
          </a:p>
          <a:p>
            <a:pPr marL="571500" indent="-571500" defTabSz="4572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000" b="0" dirty="0">
              <a:latin typeface="Calibri" pitchFamily="34" charset="0"/>
            </a:endParaRPr>
          </a:p>
          <a:p>
            <a:pPr marL="571500" indent="-571500" algn="ctr" defTabSz="457200">
              <a:spcBef>
                <a:spcPct val="20000"/>
              </a:spcBef>
            </a:pPr>
            <a:r>
              <a:rPr lang="en-US" sz="2400" b="0" dirty="0">
                <a:latin typeface="Calibri" pitchFamily="34" charset="0"/>
              </a:rPr>
              <a:t>Integrate all of a user’s calendars into a single web</a:t>
            </a:r>
          </a:p>
          <a:p>
            <a:pPr marL="571500" indent="-571500" algn="ctr" defTabSz="457200">
              <a:spcBef>
                <a:spcPct val="20000"/>
              </a:spcBef>
            </a:pPr>
            <a:r>
              <a:rPr lang="en-US" sz="2400" b="0" dirty="0">
                <a:latin typeface="Calibri" pitchFamily="34" charset="0"/>
              </a:rPr>
              <a:t>interface and juxtapose it with the user’s to-do </a:t>
            </a:r>
            <a:r>
              <a:rPr lang="en-US" sz="2400" b="0" dirty="0" smtClean="0">
                <a:latin typeface="Calibri" pitchFamily="34" charset="0"/>
              </a:rPr>
              <a:t>list</a:t>
            </a:r>
            <a:endParaRPr lang="en-US" sz="2200" b="0" dirty="0">
              <a:latin typeface="Calibri" pitchFamily="34" charset="0"/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79400" y="2895600"/>
            <a:ext cx="8432800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600" dirty="0" smtClean="0">
                <a:latin typeface="Calibri" pitchFamily="34" charset="0"/>
              </a:rPr>
              <a:t>Challenges of Converting from Web to Mobile:</a:t>
            </a:r>
            <a:endParaRPr lang="en-US" sz="2600" dirty="0">
              <a:latin typeface="Calibri" pitchFamily="34" charset="0"/>
            </a:endParaRPr>
          </a:p>
          <a:p>
            <a:pPr marL="457200" indent="-457200"/>
            <a:endParaRPr lang="en-US" sz="2600" dirty="0" smtClean="0">
              <a:latin typeface="Calibri" pitchFamily="34" charset="0"/>
            </a:endParaRPr>
          </a:p>
          <a:p>
            <a:pPr marL="457200" indent="-457200">
              <a:buFontTx/>
              <a:buChar char="•"/>
            </a:pPr>
            <a:r>
              <a:rPr lang="en-US" sz="2200" dirty="0" smtClean="0">
                <a:solidFill>
                  <a:srgbClr val="008000"/>
                </a:solidFill>
                <a:latin typeface="Calibri" pitchFamily="34" charset="0"/>
              </a:rPr>
              <a:t>Translation of the User Experience</a:t>
            </a:r>
          </a:p>
          <a:p>
            <a:pPr marL="914400" lvl="1" indent="-457200">
              <a:buFontTx/>
              <a:buChar char="•"/>
            </a:pPr>
            <a:r>
              <a:rPr lang="en-US" sz="2000" b="0" dirty="0" smtClean="0">
                <a:latin typeface="Calibri" pitchFamily="34" charset="0"/>
              </a:rPr>
              <a:t>The user should enjoy the mobile experience at least as much as their online one.</a:t>
            </a:r>
          </a:p>
          <a:p>
            <a:pPr marL="914400" lvl="1" indent="-457200">
              <a:buFontTx/>
              <a:buChar char="•"/>
            </a:pPr>
            <a:r>
              <a:rPr lang="en-US" sz="2000" b="0" dirty="0" smtClean="0">
                <a:latin typeface="Calibri" pitchFamily="34" charset="0"/>
              </a:rPr>
              <a:t>Leverage mobile specific capabilities (e.g. gestures</a:t>
            </a:r>
            <a:r>
              <a:rPr lang="en-US" sz="2000" b="0" dirty="0" smtClean="0">
                <a:latin typeface="Calibri" pitchFamily="34" charset="0"/>
              </a:rPr>
              <a:t>)</a:t>
            </a:r>
          </a:p>
          <a:p>
            <a:pPr marL="914400" lvl="1" indent="-457200"/>
            <a:endParaRPr lang="en-US" sz="2600" dirty="0" smtClean="0">
              <a:latin typeface="Calibri" pitchFamily="34" charset="0"/>
            </a:endParaRPr>
          </a:p>
          <a:p>
            <a:pPr marL="457200" indent="-457200">
              <a:buFontTx/>
              <a:buChar char="•"/>
            </a:pPr>
            <a:r>
              <a:rPr lang="en-US" sz="2200" dirty="0" smtClean="0">
                <a:solidFill>
                  <a:srgbClr val="008000"/>
                </a:solidFill>
                <a:latin typeface="Calibri" pitchFamily="34" charset="0"/>
              </a:rPr>
              <a:t>Maintain brand cohesion  </a:t>
            </a:r>
          </a:p>
          <a:p>
            <a:pPr marL="914400" lvl="1" indent="-457200">
              <a:buFontTx/>
              <a:buChar char="•"/>
            </a:pPr>
            <a:r>
              <a:rPr lang="en-US" sz="2000" b="0" dirty="0" smtClean="0">
                <a:latin typeface="Calibri" pitchFamily="34" charset="0"/>
              </a:rPr>
              <a:t>Users should be able to quickly link the two platforms in their minds.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Design Patterns &amp; Techniques</a:t>
            </a:r>
          </a:p>
        </p:txBody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90000"/>
              </a:lnSpc>
              <a:buFont typeface="Arial" charset="0"/>
              <a:buNone/>
            </a:pPr>
            <a:r>
              <a:rPr lang="en-US" sz="2200" b="1" dirty="0" smtClean="0">
                <a:solidFill>
                  <a:srgbClr val="000066"/>
                </a:solidFill>
              </a:rPr>
              <a:t>Design patterns and techniques used include: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003300"/>
                </a:solidFill>
              </a:rPr>
              <a:t>Color Standardization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solidFill>
                  <a:srgbClr val="003300"/>
                </a:solidFill>
              </a:rPr>
              <a:t>Concept presented by guest lecturer Robert Nicholson</a:t>
            </a:r>
          </a:p>
          <a:p>
            <a:pPr lvl="1"/>
            <a:r>
              <a:rPr lang="en-US" b="1" dirty="0" smtClean="0">
                <a:solidFill>
                  <a:srgbClr val="003300"/>
                </a:solidFill>
              </a:rPr>
              <a:t>Alternate Views</a:t>
            </a:r>
          </a:p>
          <a:p>
            <a:pPr lvl="2"/>
            <a:r>
              <a:rPr lang="en-US" sz="1800" dirty="0" smtClean="0">
                <a:solidFill>
                  <a:srgbClr val="003300"/>
                </a:solidFill>
              </a:rPr>
              <a:t>Mobile friendly version of day, week, and month calendar views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003300"/>
                </a:solidFill>
              </a:rPr>
              <a:t>Persistent Navigation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solidFill>
                  <a:srgbClr val="003300"/>
                </a:solidFill>
              </a:rPr>
              <a:t>Cognitive Science: Rely on recognition rather than recall.</a:t>
            </a:r>
            <a:endParaRPr lang="en-US" sz="2000" b="1" dirty="0" smtClean="0">
              <a:solidFill>
                <a:srgbClr val="0033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003300"/>
                </a:solidFill>
              </a:rPr>
              <a:t>Good Defaults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Prevent Form Abandonment: Pre-populate forms for users when possible</a:t>
            </a:r>
            <a:endParaRPr lang="en-US" sz="2000" b="1" dirty="0" smtClean="0">
              <a:solidFill>
                <a:srgbClr val="0033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003300"/>
                </a:solidFill>
              </a:rPr>
              <a:t>Dropdown Chooser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Date Chooser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Time Chooser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003300"/>
                </a:solidFill>
              </a:rPr>
              <a:t>Inlay List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Reduce the visual cognitive load in a to-do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Design Patterns &amp; Techniques (Continued)</a:t>
            </a:r>
          </a:p>
        </p:txBody>
      </p:sp>
      <p:sp>
        <p:nvSpPr>
          <p:cNvPr id="1229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Arial" charset="0"/>
              <a:buNone/>
            </a:pPr>
            <a:r>
              <a:rPr lang="en-US" sz="2800" b="1" dirty="0" smtClean="0">
                <a:solidFill>
                  <a:srgbClr val="000066"/>
                </a:solidFill>
              </a:rPr>
              <a:t>Additional design patterns and techniques used: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lvl="1"/>
            <a:r>
              <a:rPr lang="en-US" b="1" dirty="0" smtClean="0">
                <a:solidFill>
                  <a:srgbClr val="003300"/>
                </a:solidFill>
              </a:rPr>
              <a:t>Making Error Messages Easier to See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solidFill>
                  <a:srgbClr val="003300"/>
                </a:solidFill>
              </a:rPr>
              <a:t>Motion and coloring of errors</a:t>
            </a:r>
          </a:p>
          <a:p>
            <a:pPr lvl="1"/>
            <a:r>
              <a:rPr lang="en-US" b="1" dirty="0" smtClean="0">
                <a:solidFill>
                  <a:srgbClr val="003300"/>
                </a:solidFill>
              </a:rPr>
              <a:t>“Toast” Modal Dialogs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solidFill>
                  <a:srgbClr val="003300"/>
                </a:solidFill>
              </a:rPr>
              <a:t>Mobile friendly</a:t>
            </a:r>
          </a:p>
          <a:p>
            <a:pPr lvl="1"/>
            <a:r>
              <a:rPr lang="en-US" b="1" dirty="0" smtClean="0">
                <a:solidFill>
                  <a:srgbClr val="003300"/>
                </a:solidFill>
              </a:rPr>
              <a:t>Pyramid Navigation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solidFill>
                  <a:srgbClr val="003300"/>
                </a:solidFill>
              </a:rPr>
              <a:t>Calendar navigation</a:t>
            </a:r>
          </a:p>
          <a:p>
            <a:pPr lvl="1"/>
            <a:r>
              <a:rPr lang="en-US" b="1" dirty="0" smtClean="0">
                <a:solidFill>
                  <a:srgbClr val="003300"/>
                </a:solidFill>
              </a:rPr>
              <a:t>Prompting Text Fields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solidFill>
                  <a:srgbClr val="003300"/>
                </a:solidFill>
              </a:rPr>
              <a:t>Don’t make ‘</a:t>
            </a:r>
            <a:r>
              <a:rPr lang="en-US" sz="1800" dirty="0" err="1" smtClean="0">
                <a:solidFill>
                  <a:srgbClr val="003300"/>
                </a:solidFill>
              </a:rPr>
              <a:t>em</a:t>
            </a:r>
            <a:r>
              <a:rPr lang="en-US" sz="1800" dirty="0" smtClean="0">
                <a:solidFill>
                  <a:srgbClr val="003300"/>
                </a:solidFill>
              </a:rPr>
              <a:t> think!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SJSU Zayd Template</Template>
  <TotalTime>3917</TotalTime>
  <Words>237</Words>
  <Application>Microsoft Office PowerPoint</Application>
  <PresentationFormat>On-screen Show 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sjsu_powerpoint template 1</vt:lpstr>
      <vt:lpstr>Slide 1</vt:lpstr>
      <vt:lpstr> Calendar &amp; To-Do List App Review</vt:lpstr>
      <vt:lpstr>Solution &amp; Challenges</vt:lpstr>
      <vt:lpstr>Design Patterns &amp; Techniques</vt:lpstr>
      <vt:lpstr>Design Patterns &amp; Techniques (Continued)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zhammoud</dc:creator>
  <cp:lastModifiedBy>Zayd</cp:lastModifiedBy>
  <cp:revision>306</cp:revision>
  <dcterms:created xsi:type="dcterms:W3CDTF">2014-07-03T16:55:19Z</dcterms:created>
  <dcterms:modified xsi:type="dcterms:W3CDTF">2015-04-19T03:38:08Z</dcterms:modified>
</cp:coreProperties>
</file>