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66"/>
    <a:srgbClr val="008000"/>
    <a:srgbClr val="1C1C1C"/>
    <a:srgbClr val="0033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100" d="100"/>
          <a:sy n="100" d="100"/>
        </p:scale>
        <p:origin x="-127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fld id="{D5A23C53-705A-491F-A9B6-108B336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3500"/>
            <a:ext cx="6896100" cy="622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6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3374"/>
            <a:ext cx="4040188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6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3374"/>
            <a:ext cx="4041775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D11CE9F-2AF3-4F59-A6D7-3D3804C76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 b="32963"/>
          <a:stretch>
            <a:fillRect/>
          </a:stretch>
        </p:blipFill>
        <p:spPr bwMode="auto">
          <a:xfrm>
            <a:off x="19050" y="0"/>
            <a:ext cx="91249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n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/>
          </p:cNvSpPr>
          <p:nvPr/>
        </p:nvSpPr>
        <p:spPr bwMode="auto">
          <a:xfrm>
            <a:off x="514350" y="6238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 dirty="0" smtClean="0">
                <a:solidFill>
                  <a:srgbClr val="0070C0"/>
                </a:solidFill>
                <a:latin typeface="Calibri" pitchFamily="34" charset="0"/>
              </a:rPr>
              <a:t>Olympics History</a:t>
            </a:r>
            <a:r>
              <a:rPr lang="en-US" sz="3800" dirty="0">
                <a:latin typeface="Calibri" pitchFamily="34" charset="0"/>
              </a:rPr>
              <a:t/>
            </a:r>
            <a:br>
              <a:rPr lang="en-US" sz="3800" dirty="0">
                <a:latin typeface="Calibri" pitchFamily="34" charset="0"/>
              </a:rPr>
            </a:br>
            <a:r>
              <a:rPr lang="en-US" sz="3800" dirty="0" smtClean="0">
                <a:latin typeface="Calibri" pitchFamily="34" charset="0"/>
              </a:rPr>
              <a:t>A Data Visualization Application</a:t>
            </a:r>
            <a:endParaRPr lang="en-US" sz="3800" dirty="0">
              <a:latin typeface="Calibri" pitchFamily="34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71600" y="56007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</a:rPr>
              <a:t>&amp; Zayd </a:t>
            </a: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Hammoudeh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23C53-705A-491F-A9B6-108B336645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Olympics are held every two years as a </a:t>
            </a:r>
            <a:r>
              <a:rPr lang="en-US" dirty="0" smtClean="0"/>
              <a:t>global celebration </a:t>
            </a:r>
            <a:r>
              <a:rPr lang="en-US" dirty="0" smtClean="0"/>
              <a:t>of amateur sports.</a:t>
            </a:r>
          </a:p>
          <a:p>
            <a:endParaRPr lang="en-US" dirty="0" smtClean="0"/>
          </a:p>
          <a:p>
            <a:r>
              <a:rPr lang="en-US" dirty="0" smtClean="0"/>
              <a:t>Over 219 million Americans watched </a:t>
            </a:r>
            <a:r>
              <a:rPr lang="en-US" dirty="0" smtClean="0"/>
              <a:t>the </a:t>
            </a:r>
            <a:r>
              <a:rPr lang="en-US" dirty="0" smtClean="0"/>
              <a:t>London 2012 games.</a:t>
            </a:r>
          </a:p>
          <a:p>
            <a:endParaRPr lang="en-US" dirty="0" smtClean="0"/>
          </a:p>
          <a:p>
            <a:r>
              <a:rPr lang="en-US" dirty="0" smtClean="0"/>
              <a:t>The United States won more medals than any </a:t>
            </a:r>
            <a:r>
              <a:rPr lang="en-US" dirty="0" smtClean="0"/>
              <a:t>other country </a:t>
            </a:r>
            <a:r>
              <a:rPr lang="en-US" dirty="0" smtClean="0"/>
              <a:t>in 2012, and NBC gleefully spoke of American Olympic dominance.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Fundamental Question: </a:t>
            </a:r>
            <a:r>
              <a:rPr lang="en-US" dirty="0" smtClean="0"/>
              <a:t>How can one </a:t>
            </a:r>
            <a:r>
              <a:rPr lang="en-US" dirty="0" smtClean="0"/>
              <a:t>objectively determine </a:t>
            </a:r>
            <a:r>
              <a:rPr lang="en-US" dirty="0" smtClean="0"/>
              <a:t>which country performed the best at an Olympic games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The Olympic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Medals Alone are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viewers are unaware of the </a:t>
            </a:r>
            <a:r>
              <a:rPr lang="en-US" dirty="0" smtClean="0"/>
              <a:t>various factors </a:t>
            </a:r>
            <a:r>
              <a:rPr lang="en-US" dirty="0" smtClean="0"/>
              <a:t>that affect country medal totals. 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66FF"/>
                </a:solidFill>
              </a:rPr>
              <a:t>Goal: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smtClean="0"/>
              <a:t>Design a web based, data visualization application that educates users regarding </a:t>
            </a:r>
            <a:r>
              <a:rPr lang="en-US" dirty="0" smtClean="0"/>
              <a:t>these </a:t>
            </a:r>
            <a:r>
              <a:rPr lang="en-US" dirty="0" smtClean="0"/>
              <a:t>key </a:t>
            </a:r>
            <a:r>
              <a:rPr lang="en-US" dirty="0" smtClean="0"/>
              <a:t>dynamics including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Geopolitics</a:t>
            </a:r>
          </a:p>
          <a:p>
            <a:pPr lvl="1"/>
            <a:r>
              <a:rPr lang="en-US" dirty="0" smtClean="0"/>
              <a:t>National Economic </a:t>
            </a:r>
            <a:r>
              <a:rPr lang="en-US" dirty="0" smtClean="0"/>
              <a:t>Power/Output</a:t>
            </a:r>
            <a:endParaRPr lang="en-US" dirty="0" smtClean="0"/>
          </a:p>
          <a:p>
            <a:pPr lvl="1"/>
            <a:r>
              <a:rPr lang="en-US" dirty="0" smtClean="0"/>
              <a:t>National Population</a:t>
            </a:r>
          </a:p>
          <a:p>
            <a:pPr lvl="1"/>
            <a:r>
              <a:rPr lang="en-US" dirty="0" smtClean="0"/>
              <a:t>Host </a:t>
            </a:r>
            <a:r>
              <a:rPr lang="en-US" dirty="0" smtClean="0"/>
              <a:t>City Selection</a:t>
            </a:r>
            <a:endParaRPr lang="en-US" dirty="0" smtClean="0"/>
          </a:p>
          <a:p>
            <a:pPr lvl="1"/>
            <a:r>
              <a:rPr lang="en-US" dirty="0" smtClean="0"/>
              <a:t>Number of Participating Athletes</a:t>
            </a:r>
          </a:p>
          <a:p>
            <a:pPr lvl="1"/>
            <a:r>
              <a:rPr lang="en-US" dirty="0" smtClean="0"/>
              <a:t>Event Bias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Application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application’s user base is broad.</a:t>
            </a:r>
          </a:p>
          <a:p>
            <a:endParaRPr lang="en-US" sz="1400" dirty="0" smtClean="0"/>
          </a:p>
          <a:p>
            <a:r>
              <a:rPr lang="en-US" dirty="0" smtClean="0"/>
              <a:t>Geared primarily, but not exclusively, towards those that have an existing interest in the Olympics and want to learn about the games at a much greater depth.</a:t>
            </a:r>
          </a:p>
          <a:p>
            <a:endParaRPr lang="en-US" dirty="0" smtClean="0"/>
          </a:p>
          <a:p>
            <a:r>
              <a:rPr lang="en-US" dirty="0" smtClean="0"/>
              <a:t>Much of the analysis in the application is United States focused.  The reasons we did this include:</a:t>
            </a:r>
          </a:p>
          <a:p>
            <a:pPr lvl="1"/>
            <a:r>
              <a:rPr lang="en-US" dirty="0" smtClean="0"/>
              <a:t>The US has one of the most extensive and compelling Olympic histories.</a:t>
            </a:r>
          </a:p>
          <a:p>
            <a:pPr lvl="1"/>
            <a:r>
              <a:rPr lang="en-US" dirty="0" smtClean="0"/>
              <a:t>Increased relevance for class discussion and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Desire to enlighten ourselves regarding the biases in American Olympic television coverage.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clarity of data presentation, this project focused </a:t>
            </a:r>
            <a:r>
              <a:rPr lang="en-US" b="1" dirty="0" smtClean="0">
                <a:solidFill>
                  <a:srgbClr val="0070C0"/>
                </a:solidFill>
              </a:rPr>
              <a:t>solely</a:t>
            </a:r>
            <a:r>
              <a:rPr lang="en-US" dirty="0" smtClean="0"/>
              <a:t> on the summer Olympics. </a:t>
            </a:r>
          </a:p>
          <a:p>
            <a:endParaRPr lang="en-US" dirty="0" smtClean="0"/>
          </a:p>
          <a:p>
            <a:r>
              <a:rPr lang="en-US" dirty="0" smtClean="0"/>
              <a:t>Since the winter Olympics are generally smaller with fewer participating nations and athletes, some of the nuances of the analysis would not have been possible.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Any general references to the “Olympics” in the subsequent discussion applies to the summer games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Web 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>
          <a:xfrm>
            <a:off x="457200" y="989012"/>
            <a:ext cx="8229600" cy="5487987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dirty="0" smtClean="0">
                <a:solidFill>
                  <a:srgbClr val="000066"/>
                </a:solidFill>
              </a:rPr>
              <a:t>Web design patterns 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Feature Search Browse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</a:rPr>
              <a:t>Visual Framework with Persistent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Bonus: Built-in images to enable recognition rather than recall.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</a:rPr>
              <a:t>Breadcrumbs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“You are Here”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Escape Hatch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Carousel</a:t>
            </a:r>
          </a:p>
          <a:p>
            <a:pPr lvl="2"/>
            <a:r>
              <a:rPr lang="en-US" sz="1800" dirty="0" smtClean="0">
                <a:solidFill>
                  <a:srgbClr val="003300"/>
                </a:solidFill>
              </a:rPr>
              <a:t>Iconic Olympic images on the home page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Taglines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Hover Tools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3300"/>
                </a:solidFill>
              </a:rPr>
              <a:t>Menu selection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3300"/>
                </a:solidFill>
              </a:rPr>
              <a:t>Data visualization tools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Grid of Equals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Concept presented by guest lecturer Robert Nicholson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endParaRPr lang="en-US" dirty="0" smtClean="0">
              <a:solidFill>
                <a:srgbClr val="003300"/>
              </a:solidFill>
            </a:endParaRPr>
          </a:p>
          <a:p>
            <a:pPr lvl="2">
              <a:lnSpc>
                <a:spcPct val="90000"/>
              </a:lnSpc>
            </a:pP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endParaRPr lang="en-US" sz="1800" dirty="0" smtClean="0">
              <a:solidFill>
                <a:srgbClr val="00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Visualization Design Patterns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2" indent="0" algn="ctr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Data visualization design patterns and techniques used: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8000"/>
                </a:solidFill>
              </a:rPr>
              <a:t>Schneiderman’s</a:t>
            </a:r>
            <a:r>
              <a:rPr lang="en-US" b="1" dirty="0" smtClean="0">
                <a:solidFill>
                  <a:srgbClr val="008000"/>
                </a:solidFill>
              </a:rPr>
              <a:t> Mantra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“Overview first, zoom and filter, then details-on-demand.”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Dynamic Queries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Give ‘</a:t>
            </a:r>
            <a:r>
              <a:rPr lang="en-US" sz="1800" dirty="0" err="1" smtClean="0"/>
              <a:t>em</a:t>
            </a:r>
            <a:r>
              <a:rPr lang="en-US" sz="1800" dirty="0" smtClean="0"/>
              <a:t> what they want</a:t>
            </a:r>
          </a:p>
          <a:p>
            <a:pPr algn="ctr">
              <a:buFont typeface="Arial" charset="0"/>
              <a:buNone/>
            </a:pPr>
            <a:endParaRPr lang="en-US" sz="14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Data Spotlighting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“Focus Plus Context”</a:t>
            </a:r>
          </a:p>
          <a:p>
            <a:pPr lvl="2">
              <a:lnSpc>
                <a:spcPct val="90000"/>
              </a:lnSpc>
              <a:buNone/>
            </a:pP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Data Tips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Provide additional relevant context and data.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Multi-Y Graphs</a:t>
            </a:r>
          </a:p>
          <a:p>
            <a:pPr lvl="1"/>
            <a:endParaRPr lang="en-US" sz="1800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err="1" smtClean="0">
                <a:solidFill>
                  <a:srgbClr val="008000"/>
                </a:solidFill>
              </a:rPr>
              <a:t>Sortable</a:t>
            </a:r>
            <a:r>
              <a:rPr lang="en-US" b="1" dirty="0" smtClean="0">
                <a:solidFill>
                  <a:srgbClr val="008000"/>
                </a:solidFill>
              </a:rPr>
              <a:t> Tables</a:t>
            </a:r>
            <a:endParaRPr lang="en-US" b="1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partial misnomer but sorting is the key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4133</TotalTime>
  <Words>321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sjsu_powerpoint template 1</vt:lpstr>
      <vt:lpstr>Slide 1</vt:lpstr>
      <vt:lpstr>The Olympic Games</vt:lpstr>
      <vt:lpstr>Medals Alone are not Enough</vt:lpstr>
      <vt:lpstr>Typical Application User</vt:lpstr>
      <vt:lpstr>Scope Disclosure</vt:lpstr>
      <vt:lpstr>Web Design Patterns &amp; Techniques</vt:lpstr>
      <vt:lpstr>Data Visualization Design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378</cp:revision>
  <dcterms:created xsi:type="dcterms:W3CDTF">2014-07-03T16:55:19Z</dcterms:created>
  <dcterms:modified xsi:type="dcterms:W3CDTF">2015-05-11T14:40:04Z</dcterms:modified>
</cp:coreProperties>
</file>