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14" r:id="rId4"/>
    <p:sldId id="316" r:id="rId5"/>
    <p:sldId id="319" r:id="rId6"/>
    <p:sldId id="322" r:id="rId7"/>
    <p:sldId id="326" r:id="rId8"/>
    <p:sldId id="331" r:id="rId9"/>
    <p:sldId id="324" r:id="rId10"/>
    <p:sldId id="327" r:id="rId11"/>
    <p:sldId id="328" r:id="rId12"/>
    <p:sldId id="325" r:id="rId13"/>
    <p:sldId id="320" r:id="rId14"/>
    <p:sldId id="321" r:id="rId15"/>
    <p:sldId id="318" r:id="rId16"/>
    <p:sldId id="323" r:id="rId17"/>
    <p:sldId id="329" r:id="rId18"/>
    <p:sldId id="33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BF"/>
    <a:srgbClr val="B71D11"/>
    <a:srgbClr val="008000"/>
    <a:srgbClr val="0000FF"/>
    <a:srgbClr val="070BB9"/>
    <a:srgbClr val="0257BE"/>
    <a:srgbClr val="0066FF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4/11/2016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3D612-DC36-4F3B-B5D9-541A91DFC7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haskell_in_the_jvm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i="1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HamSkill</a:t>
            </a:r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: Run Haskell Anywhere </a:t>
            </a:r>
          </a:p>
          <a:p>
            <a:pPr algn="ctr"/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with ANTLR and Scala</a:t>
            </a:r>
          </a:p>
          <a:p>
            <a:pPr algn="ctr"/>
            <a:endParaRPr lang="en-US" sz="1600" dirty="0" smtClean="0">
              <a:latin typeface="Palatino Linotype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Palatino Linotype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Palatino Linotype" pitchFamily="18" charset="0"/>
                <a:cs typeface="Times New Roman" pitchFamily="18" charset="0"/>
              </a:rPr>
              <a:t>Zayd Hammoudeh</a:t>
            </a:r>
          </a:p>
          <a:p>
            <a:pPr algn="ctr"/>
            <a:r>
              <a:rPr lang="en-US" sz="1600" dirty="0" smtClean="0">
                <a:latin typeface="Palatino Linotype" pitchFamily="18" charset="0"/>
                <a:cs typeface="Times New Roman" pitchFamily="18" charset="0"/>
              </a:rPr>
              <a:t>May 9, 2016</a:t>
            </a:r>
            <a:endParaRPr lang="en-US" sz="16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Monad Code </a:t>
            </a:r>
            <a:r>
              <a:rPr lang="en-US" dirty="0" err="1" smtClean="0"/>
              <a:t>Transpiled</a:t>
            </a:r>
            <a:r>
              <a:rPr lang="en-US" dirty="0" smtClean="0"/>
              <a:t> to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79" y="924361"/>
            <a:ext cx="8876146" cy="513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maybe_monad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(___0___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&lt; 0)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+ 1))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lang="en-US" sz="1300" b="1" dirty="0" smtClean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(___0___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(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y &lt;- 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z &lt;- 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Array[String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(3)).toString())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Haskell function to object method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(-1)).toString())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Converting the Output from Scala to Haskell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output of the program in Scala is: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dirty="0" smtClean="0"/>
              <a:t>This is run through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grammar and Java class to convert the output to Haskell format: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endParaRPr lang="en-US" b="1" dirty="0">
              <a:solidFill>
                <a:srgbClr val="0165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Testing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57292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Strategy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989012"/>
            <a:ext cx="7829551" cy="53927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architecture has components written in Java, Haskell, Scala, bash, and ANTLR.  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These heterogeneous components complicate testing.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Solution: </a:t>
            </a:r>
            <a:r>
              <a:rPr lang="en-US" dirty="0" smtClean="0"/>
              <a:t>Perform </a:t>
            </a:r>
            <a:r>
              <a:rPr lang="en-US" b="1" i="1" dirty="0" smtClean="0"/>
              <a:t>black-box system-level </a:t>
            </a:r>
            <a:r>
              <a:rPr lang="en-US" dirty="0" smtClean="0"/>
              <a:t>testing where code is run in Haskell and </a:t>
            </a:r>
            <a:r>
              <a:rPr lang="en-US" i="1" dirty="0" err="1" smtClean="0"/>
              <a:t>HamSkill</a:t>
            </a:r>
            <a:r>
              <a:rPr lang="en-US" dirty="0" smtClean="0"/>
              <a:t> and the outputs compared.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8000"/>
                </a:solidFill>
              </a:rPr>
              <a:t>Key Requirement</a:t>
            </a:r>
            <a:r>
              <a:rPr lang="en-US" dirty="0" smtClean="0"/>
              <a:t>: Make testing as easy and painless as possible.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Test Architecture: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bash Script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Each test case is a single Haskell program.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add a new test case, only need to add a single line to the bash file.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 each major feature is added, rerun the entire test bench as a means of </a:t>
            </a:r>
            <a:r>
              <a:rPr lang="en-US" b="1" i="1" dirty="0" smtClean="0"/>
              <a:t>regression testing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Future Improvements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229600" cy="54784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solidFill>
                  <a:srgbClr val="0165BF"/>
                </a:solidFill>
              </a:rPr>
              <a:t>Ideal Improvement: </a:t>
            </a:r>
            <a:r>
              <a:rPr lang="en-US" dirty="0" smtClean="0"/>
              <a:t>Rather than </a:t>
            </a:r>
            <a:r>
              <a:rPr lang="en-US" dirty="0" err="1" smtClean="0"/>
              <a:t>transpiling</a:t>
            </a:r>
            <a:r>
              <a:rPr lang="en-US" dirty="0" smtClean="0"/>
              <a:t> to Scala, compile the Haskell code to Java bytecode.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This would eliminate the dependence on the whims of a third party language (Scala)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Provide maximum feature support with the least number of limitations.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Useful features that could be added to the </a:t>
            </a:r>
            <a:r>
              <a:rPr lang="en-US" b="1" i="1" dirty="0" smtClean="0">
                <a:solidFill>
                  <a:srgbClr val="0165BF"/>
                </a:solidFill>
              </a:rPr>
              <a:t>current architecture </a:t>
            </a:r>
            <a:r>
              <a:rPr lang="en-US" dirty="0" smtClean="0"/>
              <a:t>(in approximate order of importance):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 user-friendly code analyzer that can detect incompatibilities in the input Haskell code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Support for multiple, linked Haskell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Command-line support similar to </a:t>
            </a:r>
            <a:r>
              <a:rPr lang="en-US" dirty="0" err="1" smtClean="0"/>
              <a:t>GHCi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Interested in my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600" dirty="0" smtClean="0"/>
              <a:t>If </a:t>
            </a:r>
            <a:r>
              <a:rPr lang="en-US" sz="3600" dirty="0"/>
              <a:t>you want to get a copy of the source </a:t>
            </a:r>
            <a:r>
              <a:rPr lang="en-US" sz="3600" dirty="0" smtClean="0"/>
              <a:t>code, run the tool for yourself, </a:t>
            </a:r>
            <a:r>
              <a:rPr lang="en-US" sz="3600" dirty="0"/>
              <a:t>or are just bored, visit </a:t>
            </a:r>
            <a:r>
              <a:rPr lang="en-US" sz="3600" dirty="0" smtClean="0"/>
              <a:t>my </a:t>
            </a:r>
            <a:r>
              <a:rPr lang="en-US" sz="3600" dirty="0"/>
              <a:t>GitHub repository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165BF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rgbClr val="0165BF"/>
                </a:solidFill>
                <a:hlinkClick r:id="rId2"/>
              </a:rPr>
              <a:t>github.com/ZaydH/haskell_in_the_jvm.git</a:t>
            </a:r>
            <a:r>
              <a:rPr lang="en-US" sz="2800" b="1" dirty="0" smtClean="0">
                <a:solidFill>
                  <a:srgbClr val="0165B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10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17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rgbClr val="0165BF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sz="5400" dirty="0">
              <a:solidFill>
                <a:srgbClr val="0165B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Run </a:t>
            </a:r>
            <a:r>
              <a:rPr lang="en-US" sz="3600" i="1" dirty="0" err="1" smtClean="0"/>
              <a:t>HamSkill</a:t>
            </a:r>
            <a:r>
              <a:rPr lang="en-US" sz="3600" i="1" dirty="0" smtClean="0"/>
              <a:t>, </a:t>
            </a:r>
            <a:r>
              <a:rPr lang="en-US" sz="3600" dirty="0" smtClean="0"/>
              <a:t>Run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989013"/>
            <a:ext cx="8362950" cy="51355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 smtClean="0"/>
              <a:t>Scala is a compiled language and has limited support in Java for runtime compilation.  To best handle this limitation, two </a:t>
            </a:r>
            <a:r>
              <a:rPr lang="en-US" sz="1900" i="1" dirty="0" err="1" smtClean="0"/>
              <a:t>HamSkill</a:t>
            </a:r>
            <a:r>
              <a:rPr lang="en-US" sz="1900" dirty="0" smtClean="0"/>
              <a:t> run modes were created: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900" b="1" i="1" dirty="0" err="1" smtClean="0">
                <a:solidFill>
                  <a:srgbClr val="0165BF"/>
                </a:solidFill>
              </a:rPr>
              <a:t>HamSkill</a:t>
            </a:r>
            <a:r>
              <a:rPr lang="en-US" sz="1900" b="1" dirty="0" smtClean="0">
                <a:solidFill>
                  <a:srgbClr val="0165BF"/>
                </a:solidFill>
              </a:rPr>
              <a:t> Standard: </a:t>
            </a:r>
            <a:r>
              <a:rPr lang="en-US" sz="1900" dirty="0" smtClean="0"/>
              <a:t>Uses Twitter’s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util-eval</a:t>
            </a:r>
            <a:r>
              <a:rPr lang="en-US" sz="1900" dirty="0" smtClean="0"/>
              <a:t> library to perform runtime compilation.  Benefits of this approach include: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Scala does not need to be installed in the user’s environment.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All </a:t>
            </a:r>
            <a:r>
              <a:rPr lang="en-US" sz="1700" i="1" dirty="0" err="1" smtClean="0"/>
              <a:t>HamSkill</a:t>
            </a:r>
            <a:r>
              <a:rPr lang="en-US" sz="1700" dirty="0" smtClean="0"/>
              <a:t> functionality incorporated into a single command line call.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endParaRPr lang="en-US" sz="800" dirty="0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900" b="1" i="1" dirty="0" err="1" smtClean="0">
                <a:solidFill>
                  <a:srgbClr val="0165BF"/>
                </a:solidFill>
              </a:rPr>
              <a:t>HamSkill</a:t>
            </a:r>
            <a:r>
              <a:rPr lang="en-US" sz="1900" b="1" dirty="0" smtClean="0">
                <a:solidFill>
                  <a:srgbClr val="0165BF"/>
                </a:solidFill>
              </a:rPr>
              <a:t>+: </a:t>
            </a:r>
            <a:r>
              <a:rPr lang="en-US" sz="1900" dirty="0" smtClean="0"/>
              <a:t>Output the </a:t>
            </a:r>
            <a:r>
              <a:rPr lang="en-US" sz="1900" dirty="0" err="1" smtClean="0"/>
              <a:t>transpiled</a:t>
            </a:r>
            <a:r>
              <a:rPr lang="en-US" sz="1900" dirty="0" smtClean="0"/>
              <a:t> Scala code to a text file.  Then compile and run that text file using Scala command line operations (e.g.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scalac</a:t>
            </a:r>
            <a:r>
              <a:rPr lang="en-US" sz="1900" dirty="0" smtClean="0"/>
              <a:t> and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1900" dirty="0" smtClean="0"/>
              <a:t>).</a:t>
            </a:r>
            <a:endParaRPr lang="en-US" sz="19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No reliance on a third-party library and developers (e.g. Twitter)</a:t>
            </a:r>
            <a:endParaRPr lang="en-US" sz="17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Increased feature set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Haskell and the JVM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5503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Two Major </a:t>
            </a:r>
            <a:r>
              <a:rPr lang="en-US" sz="2800" b="1" dirty="0" smtClean="0"/>
              <a:t>Cross-Platform Paradigms:</a:t>
            </a:r>
            <a:endParaRPr lang="en-US" sz="2800" b="1" dirty="0" smtClean="0"/>
          </a:p>
          <a:p>
            <a:pPr lvl="1">
              <a:lnSpc>
                <a:spcPct val="130000"/>
              </a:lnSpc>
            </a:pPr>
            <a:r>
              <a:rPr lang="en-US" sz="2600" b="1" dirty="0" smtClean="0">
                <a:solidFill>
                  <a:srgbClr val="0257BE"/>
                </a:solidFill>
              </a:rPr>
              <a:t>Write Once, </a:t>
            </a:r>
            <a:r>
              <a:rPr lang="en-US" sz="2600" b="1" i="1" dirty="0" smtClean="0">
                <a:solidFill>
                  <a:srgbClr val="0257BE"/>
                </a:solidFill>
              </a:rPr>
              <a:t>Compile</a:t>
            </a:r>
            <a:r>
              <a:rPr lang="en-US" sz="2600" b="1" dirty="0" smtClean="0">
                <a:solidFill>
                  <a:srgbClr val="0257BE"/>
                </a:solidFill>
              </a:rPr>
              <a:t> Anywhere</a:t>
            </a:r>
            <a:endParaRPr lang="en-US" sz="26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Benefit:</a:t>
            </a:r>
            <a:r>
              <a:rPr lang="en-US" sz="2400" dirty="0" smtClean="0"/>
              <a:t> Often superior performance</a:t>
            </a:r>
          </a:p>
          <a:p>
            <a:pPr lvl="2">
              <a:lnSpc>
                <a:spcPct val="13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C/C</a:t>
            </a:r>
            <a:r>
              <a:rPr lang="en-US" sz="2400" dirty="0" smtClean="0"/>
              <a:t>++, Pascal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en-US" sz="2400" dirty="0" smtClean="0"/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rgbClr val="0257BE"/>
                </a:solidFill>
              </a:rPr>
              <a:t>Write Once, </a:t>
            </a:r>
            <a:r>
              <a:rPr lang="en-US" sz="2600" b="1" i="1" dirty="0">
                <a:solidFill>
                  <a:srgbClr val="0257BE"/>
                </a:solidFill>
              </a:rPr>
              <a:t>Run </a:t>
            </a:r>
            <a:r>
              <a:rPr lang="en-US" sz="2600" b="1" dirty="0">
                <a:solidFill>
                  <a:srgbClr val="0257BE"/>
                </a:solidFill>
              </a:rPr>
              <a:t>Anywhere</a:t>
            </a:r>
          </a:p>
          <a:p>
            <a:pPr lvl="2">
              <a:lnSpc>
                <a:spcPct val="13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Benefit: </a:t>
            </a:r>
            <a:r>
              <a:rPr lang="en-US" sz="2400" dirty="0" smtClean="0"/>
              <a:t>Greater machine independence</a:t>
            </a:r>
            <a:endParaRPr lang="en-US" sz="24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Java (via the Java Virtual Machine – JVM), JavaScript, Squeak (A Smalltalk dialect)</a:t>
            </a:r>
          </a:p>
          <a:p>
            <a:pPr>
              <a:lnSpc>
                <a:spcPct val="130000"/>
              </a:lnSpc>
            </a:pP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Developers have leveraged the JVM’s “run anywhere” architecture for languages other than Java.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Examples: </a:t>
            </a:r>
            <a:r>
              <a:rPr lang="en-US" sz="2600" dirty="0" smtClean="0"/>
              <a:t>Python, Ruby, R, and </a:t>
            </a:r>
            <a:r>
              <a:rPr lang="en-US" sz="2600" b="1" i="1" dirty="0" smtClean="0">
                <a:solidFill>
                  <a:srgbClr val="FF0000"/>
                </a:solidFill>
              </a:rPr>
              <a:t>Scala</a:t>
            </a:r>
          </a:p>
          <a:p>
            <a:pPr lvl="1">
              <a:lnSpc>
                <a:spcPct val="130000"/>
              </a:lnSpc>
            </a:pP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Project Goal:</a:t>
            </a:r>
            <a:r>
              <a:rPr lang="en-US" sz="2800" dirty="0" smtClean="0"/>
              <a:t> Develop </a:t>
            </a:r>
            <a:r>
              <a:rPr lang="en-US" sz="2800" i="1" dirty="0" err="1" smtClean="0"/>
              <a:t>HamSkill</a:t>
            </a:r>
            <a:r>
              <a:rPr lang="en-US" sz="2800" dirty="0" smtClean="0"/>
              <a:t>, an architecture to run Haskell programs inside the JVM.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Key Goals for </a:t>
            </a:r>
            <a:r>
              <a:rPr lang="en-US" sz="3600" i="1" dirty="0" err="1" smtClean="0"/>
              <a:t>HamSkill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Runnable in the JVM: </a:t>
            </a:r>
            <a:r>
              <a:rPr lang="en-US" dirty="0" smtClean="0"/>
              <a:t>This is the primary goal; by using the JVM, Haskell will become more machine independent.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Minimal JVM Requirements: </a:t>
            </a:r>
            <a:r>
              <a:rPr lang="en-US" dirty="0" smtClean="0"/>
              <a:t>Allow the architecture to be as standalone as possible even within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Identical Inputs and Outputs between Haskell and the JVM</a:t>
            </a:r>
            <a:r>
              <a:rPr lang="en-US" dirty="0" smtClean="0"/>
              <a:t>: </a:t>
            </a:r>
            <a:r>
              <a:rPr lang="en-US" dirty="0" smtClean="0"/>
              <a:t>Used to overcome any language/implementation specific differences when running 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Human Readable Output Code</a:t>
            </a:r>
            <a:r>
              <a:rPr lang="en-US" dirty="0" smtClean="0"/>
              <a:t> – Not a requirement for the system to function, but this can greatly improve the utility of the tool.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Key </a:t>
            </a:r>
            <a:r>
              <a:rPr lang="en-US" sz="3000" i="1" dirty="0" err="1" smtClean="0"/>
              <a:t>HamSkill</a:t>
            </a:r>
            <a:r>
              <a:rPr lang="en-US" sz="3000" dirty="0" smtClean="0"/>
              <a:t> Architecture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ANTLR</a:t>
            </a:r>
            <a:r>
              <a:rPr lang="en-US" dirty="0" smtClean="0">
                <a:solidFill>
                  <a:srgbClr val="070BB9"/>
                </a:solidFill>
              </a:rPr>
              <a:t> </a:t>
            </a:r>
            <a:r>
              <a:rPr lang="en-US" dirty="0" smtClean="0"/>
              <a:t>– A Java-based LL(*) parser that </a:t>
            </a:r>
            <a:r>
              <a:rPr lang="en-US" dirty="0" smtClean="0"/>
              <a:t>parses </a:t>
            </a:r>
            <a:r>
              <a:rPr lang="en-US" dirty="0" smtClean="0"/>
              <a:t>a structured </a:t>
            </a:r>
            <a:r>
              <a:rPr lang="en-US" dirty="0" smtClean="0"/>
              <a:t>corpus based off a user-defined grammar.  </a:t>
            </a:r>
            <a:r>
              <a:rPr lang="en-US" i="1" dirty="0" err="1" smtClean="0"/>
              <a:t>HamSkill</a:t>
            </a:r>
            <a:r>
              <a:rPr lang="en-US" dirty="0" smtClean="0"/>
              <a:t> uses </a:t>
            </a:r>
            <a:r>
              <a:rPr lang="en-US" dirty="0" smtClean="0"/>
              <a:t>two separate </a:t>
            </a:r>
            <a:r>
              <a:rPr lang="en-US" dirty="0" smtClean="0"/>
              <a:t>grammars, namely: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Haskell.g4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Instructs ANTLR </a:t>
            </a:r>
            <a:r>
              <a:rPr lang="en-US" dirty="0" smtClean="0"/>
              <a:t>how to parse Haskell code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ScalaOutput.g4</a:t>
            </a:r>
            <a:r>
              <a:rPr lang="en-US" dirty="0" smtClean="0"/>
              <a:t> – </a:t>
            </a:r>
            <a:r>
              <a:rPr lang="en-US" dirty="0" smtClean="0"/>
              <a:t>Defines </a:t>
            </a:r>
            <a:r>
              <a:rPr lang="en-US" dirty="0" smtClean="0"/>
              <a:t>the </a:t>
            </a:r>
            <a:r>
              <a:rPr lang="en-US" dirty="0" smtClean="0"/>
              <a:t>differences </a:t>
            </a:r>
            <a:r>
              <a:rPr lang="en-US" dirty="0" smtClean="0"/>
              <a:t>between </a:t>
            </a: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unformatted output and </a:t>
            </a:r>
            <a:r>
              <a:rPr lang="en-US" dirty="0" smtClean="0"/>
              <a:t>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HamskillMain</a:t>
            </a:r>
            <a:r>
              <a:rPr lang="en-US" dirty="0" smtClean="0"/>
              <a:t> – Java class that extends an ANTLR listener class to </a:t>
            </a:r>
            <a:r>
              <a:rPr lang="en-US" dirty="0" err="1" smtClean="0"/>
              <a:t>transpile</a:t>
            </a:r>
            <a:r>
              <a:rPr lang="en-US" dirty="0" smtClean="0"/>
              <a:t> Haskell code to </a:t>
            </a:r>
            <a:r>
              <a:rPr lang="en-US" dirty="0" smtClean="0"/>
              <a:t>Scala.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Scala </a:t>
            </a:r>
            <a:r>
              <a:rPr lang="en-US" dirty="0" smtClean="0"/>
              <a:t>– JVM-based, functional </a:t>
            </a:r>
            <a:r>
              <a:rPr lang="en-US" dirty="0" smtClean="0"/>
              <a:t>programming language whose feature set overlaps well with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Java class that extends an ANTLR listener class to format the output from Scala to match the formatting of Haskell.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1" y="894675"/>
            <a:ext cx="5356860" cy="5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: A Haskell Dialect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14112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/>
              <a:t>HamSkill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165BF"/>
                </a:solidFill>
              </a:rPr>
              <a:t>dialect</a:t>
            </a:r>
            <a:r>
              <a:rPr lang="en-US" dirty="0" smtClean="0">
                <a:solidFill>
                  <a:srgbClr val="0165BF"/>
                </a:solidFill>
              </a:rPr>
              <a:t> </a:t>
            </a:r>
            <a:r>
              <a:rPr lang="en-US" dirty="0" smtClean="0"/>
              <a:t>of Haskell meaning supports only a subset of Haskell’s features (with special formatting).  Haskell features that are supported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2766"/>
              </p:ext>
            </p:extLst>
          </p:nvPr>
        </p:nvGraphicFramePr>
        <p:xfrm>
          <a:off x="838195" y="2536824"/>
          <a:ext cx="77978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5"/>
                <a:gridCol w="4051299"/>
              </a:tblGrid>
              <a:tr h="384175">
                <a:tc>
                  <a:txBody>
                    <a:bodyPr/>
                    <a:lstStyle/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Currying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Calling a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(complicated by Haskell’s lack of obvious argument notation)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Higher Order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Partially Applied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Lambda (Anonymous)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Conversion of Haskell Functions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to Scala Object Methods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-Based Scoping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Statements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Conditionals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Maybe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Monad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Lazy Evaluation and Immutability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Right Associative Operator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Preservation for Increased Readability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884180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: A Haskell Dialect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14112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/>
              <a:t>HamSkill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165BF"/>
                </a:solidFill>
              </a:rPr>
              <a:t>dialect</a:t>
            </a:r>
            <a:r>
              <a:rPr lang="en-US" dirty="0" smtClean="0">
                <a:solidFill>
                  <a:srgbClr val="0165BF"/>
                </a:solidFill>
              </a:rPr>
              <a:t> </a:t>
            </a:r>
            <a:r>
              <a:rPr lang="en-US" dirty="0" smtClean="0"/>
              <a:t>of Haskell meaning supports only a subset of Haskell’s features (with special formatting).  Haskell features that are supported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55845"/>
              </p:ext>
            </p:extLst>
          </p:nvPr>
        </p:nvGraphicFramePr>
        <p:xfrm>
          <a:off x="838195" y="2536824"/>
          <a:ext cx="7797804" cy="386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5"/>
                <a:gridCol w="4051299"/>
              </a:tblGrid>
              <a:tr h="384175">
                <a:tc>
                  <a:txBody>
                    <a:bodyPr/>
                    <a:lstStyle/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Currying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Calling a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(complicated by Haskell’s lack of obvious argument notation)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Higher Order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Partially Applied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(Anonymous)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Conversion of Haskell Functions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to Scala Object Methods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-Based Scoping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Conditionals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Maybe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Monad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Lazy Evaluation and Immutability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Right Associative Operator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Comment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Preservation for Increased Readability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Haskell Monad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+ 1))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y &lt;-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z &lt;-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(y)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:: IO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doubleIncrementMonad(3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21"/>
      </p:ext>
    </p:extLst>
  </p:cSld>
  <p:clrMapOvr>
    <a:masterClrMapping/>
  </p:clrMapOvr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9773</TotalTime>
  <Words>1180</Words>
  <Application>Microsoft Office PowerPoint</Application>
  <PresentationFormat>On-screen Show (4:3)</PresentationFormat>
  <Paragraphs>185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Haskell and the JVM</vt:lpstr>
      <vt:lpstr>Key Goals for HamSkill</vt:lpstr>
      <vt:lpstr>Key HamSkill Architecture Components</vt:lpstr>
      <vt:lpstr>HamSkill Software Architecture</vt:lpstr>
      <vt:lpstr>HamSkill: A Haskell Dialect</vt:lpstr>
      <vt:lpstr>PowerPoint Presentation</vt:lpstr>
      <vt:lpstr>HamSkill: A Haskell Dialect</vt:lpstr>
      <vt:lpstr>Example Haskell Monad Code</vt:lpstr>
      <vt:lpstr>Example Monad Code Transpiled to Scala</vt:lpstr>
      <vt:lpstr>Converting the Output from Scala to Haskell</vt:lpstr>
      <vt:lpstr>PowerPoint Presentation</vt:lpstr>
      <vt:lpstr>Testing Strategy and Architecture</vt:lpstr>
      <vt:lpstr>Future Improvements</vt:lpstr>
      <vt:lpstr>Interested in my Work?</vt:lpstr>
      <vt:lpstr>PowerPoint Presentation</vt:lpstr>
      <vt:lpstr>PowerPoint Presentation</vt:lpstr>
      <vt:lpstr>Run HamSkill,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1603</cp:revision>
  <dcterms:created xsi:type="dcterms:W3CDTF">2014-07-03T16:55:19Z</dcterms:created>
  <dcterms:modified xsi:type="dcterms:W3CDTF">2016-04-11T11:27:17Z</dcterms:modified>
</cp:coreProperties>
</file>