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4" r:id="rId3"/>
    <p:sldId id="314" r:id="rId4"/>
    <p:sldId id="319" r:id="rId5"/>
    <p:sldId id="316" r:id="rId6"/>
    <p:sldId id="327" r:id="rId7"/>
    <p:sldId id="330" r:id="rId8"/>
    <p:sldId id="328" r:id="rId9"/>
    <p:sldId id="318" r:id="rId10"/>
    <p:sldId id="323" r:id="rId11"/>
    <p:sldId id="332" r:id="rId12"/>
    <p:sldId id="333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165BF"/>
    <a:srgbClr val="B71D11"/>
    <a:srgbClr val="0000FF"/>
    <a:srgbClr val="070BB9"/>
    <a:srgbClr val="0257BE"/>
    <a:srgbClr val="0066FF"/>
    <a:srgbClr val="943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0" autoAdjust="0"/>
    <p:restoredTop sz="91991" autoAdjust="0"/>
  </p:normalViewPr>
  <p:slideViewPr>
    <p:cSldViewPr snapToGrid="0">
      <p:cViewPr varScale="1">
        <p:scale>
          <a:sx n="103" d="100"/>
          <a:sy n="103" d="100"/>
        </p:scale>
        <p:origin x="-2250" y="-10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AA7024-A481-4DC9-A533-0AFACF87889A}" type="datetimeFigureOut">
              <a:rPr lang="en-US"/>
              <a:pPr>
                <a:defRPr/>
              </a:pPr>
              <a:t>5/7/2016</a:t>
            </a:fld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0C4CB4F-90B3-4AE3-9A1D-7E772C7A3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96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4FD3D612-DC36-4F3B-B5D9-541A91DFC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8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3D612-DC36-4F3B-B5D9-541A91DFC71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65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2C66FDA-AECA-4467-B9AB-7D04AAB4D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spect="1"/>
          </p:cNvSpPr>
          <p:nvPr>
            <p:ph type="sldNum" sz="quarter" idx="11"/>
          </p:nvPr>
        </p:nvSpPr>
        <p:spPr>
          <a:xfrm>
            <a:off x="8021638" y="6356350"/>
            <a:ext cx="969962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C3FDD-057D-474A-9872-6BB25CD8D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DBDE7-6BE3-436F-816A-7EF60EF28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7AAD1-2408-4AC8-ACEF-5F3C66E84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6"/>
          <a:srcRect b="37083"/>
          <a:stretch>
            <a:fillRect/>
          </a:stretch>
        </p:blipFill>
        <p:spPr bwMode="auto">
          <a:xfrm>
            <a:off x="19050" y="0"/>
            <a:ext cx="91249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200" b="1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7E53C5D4-3295-4CBA-A799-2AD344949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4" r:id="rId3"/>
    <p:sldLayoutId id="214748365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aydH/haskell_in_the_jvm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B801EF-5719-45A9-ADAE-91B392020DF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822325" y="4544295"/>
            <a:ext cx="7826375" cy="19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i="1" dirty="0" err="1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HamSkill</a:t>
            </a:r>
            <a:r>
              <a:rPr lang="en-US" sz="32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: Run Haskell Anywhere </a:t>
            </a:r>
          </a:p>
          <a:p>
            <a:pPr algn="ctr"/>
            <a:r>
              <a:rPr lang="en-US" sz="32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with ANTLR and Scala</a:t>
            </a:r>
          </a:p>
          <a:p>
            <a:pPr algn="ctr"/>
            <a:endParaRPr lang="en-US" sz="1600" dirty="0" smtClean="0">
              <a:latin typeface="Palatino Linotype" pitchFamily="18" charset="0"/>
              <a:cs typeface="Times New Roman" pitchFamily="18" charset="0"/>
            </a:endParaRPr>
          </a:p>
          <a:p>
            <a:pPr algn="ctr"/>
            <a:endParaRPr lang="en-US" sz="1600" dirty="0">
              <a:latin typeface="Palatino Linotype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Palatino Linotype" pitchFamily="18" charset="0"/>
                <a:cs typeface="Times New Roman" pitchFamily="18" charset="0"/>
              </a:rPr>
              <a:t>Zayd Hammoudeh</a:t>
            </a:r>
          </a:p>
          <a:p>
            <a:pPr algn="ctr"/>
            <a:r>
              <a:rPr lang="en-US" sz="1600" dirty="0" smtClean="0">
                <a:latin typeface="Palatino Linotype" pitchFamily="18" charset="0"/>
                <a:cs typeface="Times New Roman" pitchFamily="18" charset="0"/>
              </a:rPr>
              <a:t>May 9, 2016</a:t>
            </a:r>
            <a:endParaRPr lang="en-US" sz="1600" dirty="0">
              <a:latin typeface="Palatino Linotype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B801EF-5719-45A9-ADAE-91B392020DF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822325" y="4544295"/>
            <a:ext cx="7826375" cy="19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301041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B801EF-5719-45A9-ADAE-91B392020DF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822325" y="4544295"/>
            <a:ext cx="7826375" cy="19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Appendix</a:t>
            </a:r>
            <a:endParaRPr lang="en-US" sz="6000" dirty="0" smtClean="0">
              <a:solidFill>
                <a:srgbClr val="0165BF"/>
              </a:solidFill>
              <a:latin typeface="Palatino Linotype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0671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Strategy and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989012"/>
            <a:ext cx="7829551" cy="53927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i="1" dirty="0" err="1" smtClean="0"/>
              <a:t>HamSkill</a:t>
            </a:r>
            <a:r>
              <a:rPr lang="en-US" dirty="0" err="1" smtClean="0"/>
              <a:t>’s</a:t>
            </a:r>
            <a:r>
              <a:rPr lang="en-US" dirty="0" smtClean="0"/>
              <a:t> architecture has components written in Java, Haskell, Scala,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en-US" dirty="0" smtClean="0"/>
              <a:t>, and ANTLR.  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These heterogeneous components complicate testing.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rgbClr val="0165BF"/>
                </a:solidFill>
              </a:rPr>
              <a:t>Solution: </a:t>
            </a:r>
            <a:r>
              <a:rPr lang="en-US" dirty="0" smtClean="0"/>
              <a:t>Perform </a:t>
            </a:r>
            <a:r>
              <a:rPr lang="en-US" b="1" i="1" dirty="0" smtClean="0"/>
              <a:t>black-box system-level </a:t>
            </a:r>
            <a:r>
              <a:rPr lang="en-US" dirty="0" smtClean="0"/>
              <a:t>testing where code is run in Haskell and </a:t>
            </a:r>
            <a:r>
              <a:rPr lang="en-US" i="1" dirty="0" err="1" smtClean="0"/>
              <a:t>HamSkill</a:t>
            </a:r>
            <a:r>
              <a:rPr lang="en-US" dirty="0" smtClean="0"/>
              <a:t> and the outputs compared.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008000"/>
                </a:solidFill>
              </a:rPr>
              <a:t>Key Requirement</a:t>
            </a:r>
            <a:r>
              <a:rPr lang="en-US" dirty="0" smtClean="0"/>
              <a:t>: Make testing as easy and painless as possible.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rgbClr val="0165BF"/>
                </a:solidFill>
              </a:rPr>
              <a:t>Test Architecture: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en-US" dirty="0" smtClean="0"/>
              <a:t> Script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Each test case is a single Haskell program.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To add a new test case, only need to add a single line to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en-US" dirty="0" smtClean="0"/>
              <a:t> file.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As each major feature is added, rerun the entire test bench as a means of </a:t>
            </a:r>
            <a:r>
              <a:rPr lang="en-US" b="1" i="1" dirty="0" smtClean="0"/>
              <a:t>regression testing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2162175" y="122380"/>
            <a:ext cx="6838950" cy="550863"/>
          </a:xfrm>
        </p:spPr>
        <p:txBody>
          <a:bodyPr>
            <a:noAutofit/>
          </a:bodyPr>
          <a:lstStyle/>
          <a:p>
            <a:r>
              <a:rPr lang="en-US" sz="3600" dirty="0" smtClean="0"/>
              <a:t>Haskell and the JVM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186738" cy="555033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</a:pPr>
            <a:r>
              <a:rPr lang="en-US" sz="2800" b="1" dirty="0" smtClean="0"/>
              <a:t>Two Major Cross-Platform Paradigms:</a:t>
            </a:r>
          </a:p>
          <a:p>
            <a:pPr lvl="1">
              <a:lnSpc>
                <a:spcPct val="130000"/>
              </a:lnSpc>
            </a:pPr>
            <a:r>
              <a:rPr lang="en-US" sz="2600" b="1" dirty="0" smtClean="0">
                <a:solidFill>
                  <a:srgbClr val="0257BE"/>
                </a:solidFill>
              </a:rPr>
              <a:t>Write Once, </a:t>
            </a:r>
            <a:r>
              <a:rPr lang="en-US" sz="2600" b="1" i="1" dirty="0" smtClean="0">
                <a:solidFill>
                  <a:srgbClr val="0257BE"/>
                </a:solidFill>
              </a:rPr>
              <a:t>Compile</a:t>
            </a:r>
            <a:r>
              <a:rPr lang="en-US" sz="2600" b="1" dirty="0" smtClean="0">
                <a:solidFill>
                  <a:srgbClr val="0257BE"/>
                </a:solidFill>
              </a:rPr>
              <a:t> Anywhere</a:t>
            </a:r>
            <a:endParaRPr lang="en-US" sz="2600" b="1" dirty="0" smtClean="0"/>
          </a:p>
          <a:p>
            <a:pPr lvl="2">
              <a:lnSpc>
                <a:spcPct val="130000"/>
              </a:lnSpc>
            </a:pPr>
            <a:r>
              <a:rPr lang="en-US" sz="2400" b="1" dirty="0" smtClean="0">
                <a:solidFill>
                  <a:srgbClr val="008000"/>
                </a:solidFill>
              </a:rPr>
              <a:t>Benefit:</a:t>
            </a:r>
            <a:r>
              <a:rPr lang="en-US" sz="2400" dirty="0" smtClean="0"/>
              <a:t> Often superior performance</a:t>
            </a:r>
          </a:p>
          <a:p>
            <a:pPr lvl="2">
              <a:lnSpc>
                <a:spcPct val="130000"/>
              </a:lnSpc>
            </a:pPr>
            <a:r>
              <a:rPr lang="en-US" sz="2400" b="1" dirty="0"/>
              <a:t>Examples: </a:t>
            </a:r>
            <a:r>
              <a:rPr lang="en-US" sz="2400" dirty="0"/>
              <a:t>C/C</a:t>
            </a:r>
            <a:r>
              <a:rPr lang="en-US" sz="2400" dirty="0" smtClean="0"/>
              <a:t>++</a:t>
            </a:r>
          </a:p>
          <a:p>
            <a:pPr lvl="2">
              <a:lnSpc>
                <a:spcPct val="130000"/>
              </a:lnSpc>
            </a:pPr>
            <a:endParaRPr lang="en-US" sz="2400" dirty="0" smtClean="0"/>
          </a:p>
          <a:p>
            <a:pPr lvl="1">
              <a:lnSpc>
                <a:spcPct val="130000"/>
              </a:lnSpc>
            </a:pPr>
            <a:r>
              <a:rPr lang="en-US" sz="2600" b="1" dirty="0">
                <a:solidFill>
                  <a:srgbClr val="0257BE"/>
                </a:solidFill>
              </a:rPr>
              <a:t>Write Once, </a:t>
            </a:r>
            <a:r>
              <a:rPr lang="en-US" sz="2600" b="1" i="1" dirty="0">
                <a:solidFill>
                  <a:srgbClr val="0257BE"/>
                </a:solidFill>
              </a:rPr>
              <a:t>Run </a:t>
            </a:r>
            <a:r>
              <a:rPr lang="en-US" sz="2600" b="1" dirty="0">
                <a:solidFill>
                  <a:srgbClr val="0257BE"/>
                </a:solidFill>
              </a:rPr>
              <a:t>Anywhere</a:t>
            </a:r>
          </a:p>
          <a:p>
            <a:pPr lvl="2">
              <a:lnSpc>
                <a:spcPct val="130000"/>
              </a:lnSpc>
            </a:pPr>
            <a:r>
              <a:rPr lang="en-US" sz="2400" b="1" dirty="0">
                <a:solidFill>
                  <a:srgbClr val="008000"/>
                </a:solidFill>
              </a:rPr>
              <a:t>Benefit: </a:t>
            </a:r>
            <a:r>
              <a:rPr lang="en-US" sz="2400" dirty="0" smtClean="0"/>
              <a:t>Greater machine independence</a:t>
            </a:r>
            <a:endParaRPr lang="en-US" sz="2400" b="1" dirty="0" smtClean="0"/>
          </a:p>
          <a:p>
            <a:pPr lvl="2">
              <a:lnSpc>
                <a:spcPct val="130000"/>
              </a:lnSpc>
            </a:pPr>
            <a:r>
              <a:rPr lang="en-US" sz="2400" b="1" dirty="0" smtClean="0"/>
              <a:t>Examples:</a:t>
            </a:r>
            <a:r>
              <a:rPr lang="en-US" sz="2400" dirty="0" smtClean="0"/>
              <a:t> Java </a:t>
            </a:r>
            <a:r>
              <a:rPr lang="en-US" sz="2400" dirty="0" smtClean="0"/>
              <a:t>JavaScript</a:t>
            </a:r>
            <a:r>
              <a:rPr lang="en-US" sz="2400" dirty="0" smtClean="0"/>
              <a:t>, </a:t>
            </a:r>
            <a:r>
              <a:rPr lang="en-US" sz="2400" dirty="0" smtClean="0"/>
              <a:t>Squeak</a:t>
            </a:r>
          </a:p>
          <a:p>
            <a:pPr lvl="2">
              <a:lnSpc>
                <a:spcPct val="130000"/>
              </a:lnSpc>
            </a:pPr>
            <a:endParaRPr lang="en-US" sz="2800" dirty="0" smtClean="0"/>
          </a:p>
          <a:p>
            <a:pPr>
              <a:lnSpc>
                <a:spcPct val="130000"/>
              </a:lnSpc>
            </a:pPr>
            <a:r>
              <a:rPr lang="en-US" sz="2800" dirty="0" smtClean="0"/>
              <a:t>Developers have leveraged the JVM’s “run anywhere” architecture for languages other than Java.</a:t>
            </a:r>
          </a:p>
          <a:p>
            <a:pPr lvl="1">
              <a:lnSpc>
                <a:spcPct val="130000"/>
              </a:lnSpc>
            </a:pPr>
            <a:r>
              <a:rPr lang="en-US" sz="2600" b="1" dirty="0" smtClean="0"/>
              <a:t>Examples: </a:t>
            </a:r>
            <a:r>
              <a:rPr lang="en-US" sz="2600" dirty="0" smtClean="0"/>
              <a:t>Python, Ruby, R, </a:t>
            </a:r>
            <a:r>
              <a:rPr lang="en-US" sz="2600" b="1" i="1" dirty="0" smtClean="0">
                <a:solidFill>
                  <a:srgbClr val="FF0000"/>
                </a:solidFill>
              </a:rPr>
              <a:t>Scala</a:t>
            </a:r>
            <a:endParaRPr lang="en-US" sz="2600" b="1" i="1" dirty="0" smtClean="0">
              <a:solidFill>
                <a:srgbClr val="FF0000"/>
              </a:solidFill>
            </a:endParaRPr>
          </a:p>
          <a:p>
            <a:pPr lvl="1">
              <a:lnSpc>
                <a:spcPct val="130000"/>
              </a:lnSpc>
            </a:pPr>
            <a:endParaRPr lang="en-US" sz="2600" dirty="0"/>
          </a:p>
          <a:p>
            <a:pPr>
              <a:lnSpc>
                <a:spcPct val="130000"/>
              </a:lnSpc>
            </a:pPr>
            <a:r>
              <a:rPr lang="en-US" sz="2800" b="1" dirty="0" smtClean="0"/>
              <a:t>Project Goal:</a:t>
            </a:r>
            <a:r>
              <a:rPr lang="en-US" sz="2800" dirty="0" smtClean="0"/>
              <a:t> Develop </a:t>
            </a:r>
            <a:r>
              <a:rPr lang="en-US" sz="2800" i="1" dirty="0" err="1" smtClean="0"/>
              <a:t>HamSkill</a:t>
            </a:r>
            <a:r>
              <a:rPr lang="en-US" sz="2800" dirty="0" smtClean="0"/>
              <a:t>, an architecture to run Haskell programs inside the JVM.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0827F4-E932-4FBD-905A-A490BF6F86FD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150088"/>
            <a:ext cx="6838950" cy="550863"/>
          </a:xfrm>
        </p:spPr>
        <p:txBody>
          <a:bodyPr>
            <a:noAutofit/>
          </a:bodyPr>
          <a:lstStyle/>
          <a:p>
            <a:r>
              <a:rPr lang="en-US" sz="3600" dirty="0" smtClean="0"/>
              <a:t>Key Goals for </a:t>
            </a:r>
            <a:r>
              <a:rPr lang="en-US" sz="3600" i="1" dirty="0" err="1" smtClean="0"/>
              <a:t>HamSkill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Runnable in the JVM: </a:t>
            </a:r>
            <a:r>
              <a:rPr lang="en-US" dirty="0" smtClean="0"/>
              <a:t>This is the primary goal; by using the JVM, Haskell will become more machine independent.</a:t>
            </a:r>
            <a:endParaRPr lang="en-US" b="1" dirty="0" smtClean="0"/>
          </a:p>
          <a:p>
            <a:pPr>
              <a:lnSpc>
                <a:spcPct val="110000"/>
              </a:lnSpc>
            </a:pPr>
            <a:endParaRPr lang="en-US" b="1" dirty="0"/>
          </a:p>
          <a:p>
            <a:pPr>
              <a:lnSpc>
                <a:spcPct val="110000"/>
              </a:lnSpc>
            </a:pPr>
            <a:r>
              <a:rPr lang="en-US" b="1" dirty="0" smtClean="0"/>
              <a:t>Minimal JVM Requirements: </a:t>
            </a:r>
            <a:r>
              <a:rPr lang="en-US" dirty="0" smtClean="0"/>
              <a:t>Allow the architecture to be as standalone as possible even within the JVM.</a:t>
            </a:r>
            <a:endParaRPr lang="en-US" b="1" dirty="0" smtClean="0"/>
          </a:p>
          <a:p>
            <a:pPr>
              <a:lnSpc>
                <a:spcPct val="110000"/>
              </a:lnSpc>
            </a:pPr>
            <a:endParaRPr lang="en-US" b="1" dirty="0"/>
          </a:p>
          <a:p>
            <a:pPr>
              <a:lnSpc>
                <a:spcPct val="110000"/>
              </a:lnSpc>
            </a:pPr>
            <a:r>
              <a:rPr lang="en-US" b="1" dirty="0" smtClean="0"/>
              <a:t>Identical Inputs and Outputs between Haskell and the JVM</a:t>
            </a:r>
            <a:r>
              <a:rPr lang="en-US" dirty="0" smtClean="0"/>
              <a:t>: Used to overcome any language/implementation specific differences when running in the JVM.</a:t>
            </a:r>
            <a:endParaRPr lang="en-US" b="1" dirty="0" smtClean="0"/>
          </a:p>
          <a:p>
            <a:pPr>
              <a:lnSpc>
                <a:spcPct val="110000"/>
              </a:lnSpc>
            </a:pPr>
            <a:endParaRPr lang="en-US" b="1" dirty="0" smtClean="0"/>
          </a:p>
          <a:p>
            <a:pPr>
              <a:lnSpc>
                <a:spcPct val="110000"/>
              </a:lnSpc>
            </a:pPr>
            <a:r>
              <a:rPr lang="en-US" b="1" dirty="0" smtClean="0"/>
              <a:t>Human Readable Output Code</a:t>
            </a:r>
            <a:r>
              <a:rPr lang="en-US" dirty="0" smtClean="0"/>
              <a:t> – Not a requirement for the system to function, but this can greatly improve the utility of the tool.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i="1" dirty="0" err="1" smtClean="0"/>
              <a:t>HamSkill</a:t>
            </a:r>
            <a:r>
              <a:rPr lang="en-US" dirty="0" smtClean="0"/>
              <a:t> Software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41" y="894675"/>
            <a:ext cx="5356860" cy="589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2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Key </a:t>
            </a:r>
            <a:r>
              <a:rPr lang="en-US" sz="3000" i="1" dirty="0" err="1" smtClean="0"/>
              <a:t>HamSkill</a:t>
            </a:r>
            <a:r>
              <a:rPr lang="en-US" sz="3000" dirty="0" smtClean="0"/>
              <a:t> Architecture Components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9012"/>
            <a:ext cx="8229600" cy="52670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en-US" b="1" dirty="0" smtClean="0">
                <a:solidFill>
                  <a:srgbClr val="070BB9"/>
                </a:solidFill>
              </a:rPr>
              <a:t>ANTLR</a:t>
            </a:r>
            <a:r>
              <a:rPr lang="en-US" dirty="0" smtClean="0">
                <a:solidFill>
                  <a:srgbClr val="070BB9"/>
                </a:solidFill>
              </a:rPr>
              <a:t> </a:t>
            </a:r>
            <a:r>
              <a:rPr lang="en-US" dirty="0" smtClean="0"/>
              <a:t>– A Java-based LL(*) parser that parses a structured corpus based off a user-defined grammar.  </a:t>
            </a:r>
            <a:r>
              <a:rPr lang="en-US" i="1" dirty="0" err="1" smtClean="0"/>
              <a:t>HamSkill</a:t>
            </a:r>
            <a:r>
              <a:rPr lang="en-US" dirty="0" smtClean="0"/>
              <a:t> uses two separate grammars, namely:</a:t>
            </a:r>
          </a:p>
          <a:p>
            <a:pPr lvl="1">
              <a:lnSpc>
                <a:spcPct val="140000"/>
              </a:lnSpc>
            </a:pP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Haskell.g4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– Defines how to parse Haskell code</a:t>
            </a:r>
          </a:p>
          <a:p>
            <a:pPr lvl="1">
              <a:lnSpc>
                <a:spcPct val="140000"/>
              </a:lnSpc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ScalaOutput.g4</a:t>
            </a:r>
            <a:r>
              <a:rPr lang="en-US" dirty="0" smtClean="0"/>
              <a:t> – Defines how to reformat </a:t>
            </a:r>
            <a:r>
              <a:rPr lang="en-US" i="1" dirty="0" err="1" smtClean="0"/>
              <a:t>HamSkill</a:t>
            </a:r>
            <a:r>
              <a:rPr lang="en-US" dirty="0" err="1" smtClean="0"/>
              <a:t>’s</a:t>
            </a:r>
            <a:r>
              <a:rPr lang="en-US" dirty="0" smtClean="0"/>
              <a:t> default output to match Haskell’s standard output</a:t>
            </a:r>
          </a:p>
          <a:p>
            <a:pPr>
              <a:lnSpc>
                <a:spcPct val="140000"/>
              </a:lnSpc>
            </a:pPr>
            <a:endParaRPr lang="en-US" sz="1900" dirty="0"/>
          </a:p>
          <a:p>
            <a:pPr>
              <a:lnSpc>
                <a:spcPct val="140000"/>
              </a:lnSpc>
            </a:pPr>
            <a:r>
              <a:rPr lang="en-US" b="1" dirty="0" err="1" smtClean="0">
                <a:solidFill>
                  <a:srgbClr val="070B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HamskillMain</a:t>
            </a:r>
            <a:r>
              <a:rPr lang="en-US" dirty="0" smtClean="0"/>
              <a:t> – Java class that extends an ANTLR listener class to </a:t>
            </a:r>
            <a:r>
              <a:rPr lang="en-US" dirty="0" err="1" smtClean="0"/>
              <a:t>transpile</a:t>
            </a:r>
            <a:r>
              <a:rPr lang="en-US" dirty="0" smtClean="0"/>
              <a:t> Haskell code to Scala.</a:t>
            </a:r>
          </a:p>
          <a:p>
            <a:pPr>
              <a:lnSpc>
                <a:spcPct val="140000"/>
              </a:lnSpc>
            </a:pPr>
            <a:endParaRPr lang="en-US" sz="1900" dirty="0"/>
          </a:p>
          <a:p>
            <a:pPr>
              <a:lnSpc>
                <a:spcPct val="140000"/>
              </a:lnSpc>
            </a:pPr>
            <a:r>
              <a:rPr lang="en-US" b="1" dirty="0" smtClean="0">
                <a:solidFill>
                  <a:srgbClr val="070BB9"/>
                </a:solidFill>
              </a:rPr>
              <a:t>Scala </a:t>
            </a:r>
            <a:r>
              <a:rPr lang="en-US" dirty="0" smtClean="0"/>
              <a:t>– JVM-based, functional programming language whose feature set overlaps well with Haskell.</a:t>
            </a:r>
          </a:p>
          <a:p>
            <a:pPr>
              <a:lnSpc>
                <a:spcPct val="140000"/>
              </a:lnSpc>
            </a:pPr>
            <a:endParaRPr lang="en-US" sz="1900" dirty="0"/>
          </a:p>
          <a:p>
            <a:pPr>
              <a:lnSpc>
                <a:spcPct val="140000"/>
              </a:lnSpc>
            </a:pPr>
            <a:r>
              <a:rPr lang="en-US" b="1" dirty="0" err="1" smtClean="0">
                <a:solidFill>
                  <a:srgbClr val="070B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ScalaOutput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Java class that extends an ANTLR listener class to format the output from Scala to match the formatting of Haskell.</a:t>
            </a:r>
            <a:endParaRPr lang="en-US" dirty="0"/>
          </a:p>
          <a:p>
            <a:pPr>
              <a:lnSpc>
                <a:spcPct val="140000"/>
              </a:lnSpc>
            </a:pPr>
            <a:endParaRPr lang="en-US" dirty="0" smtClean="0"/>
          </a:p>
          <a:p>
            <a:pPr lvl="1"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0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B801EF-5719-45A9-ADAE-91B392020DF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822325" y="4544295"/>
            <a:ext cx="7826375" cy="19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Testing and 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9804989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Parsing Using ANTLR – A Good Decision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9012"/>
            <a:ext cx="8229600" cy="5267007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Why </a:t>
            </a:r>
            <a:r>
              <a:rPr lang="en-US" b="1" dirty="0">
                <a:solidFill>
                  <a:srgbClr val="008000"/>
                </a:solidFill>
              </a:rPr>
              <a:t>the Original Decision may be Better </a:t>
            </a:r>
            <a:endParaRPr lang="en-US" b="1" dirty="0" smtClean="0">
              <a:solidFill>
                <a:srgbClr val="008000"/>
              </a:solidFill>
            </a:endParaRPr>
          </a:p>
          <a:p>
            <a:pPr lvl="1">
              <a:lnSpc>
                <a:spcPct val="140000"/>
              </a:lnSpc>
            </a:pPr>
            <a:r>
              <a:rPr lang="en-US" dirty="0" smtClean="0"/>
              <a:t>Runs inside the JVM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Simple interface through grammar files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Easy to learn and use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High flexibility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Expanding the grammar is fast</a:t>
            </a:r>
            <a:endParaRPr lang="en-US" dirty="0" smtClean="0"/>
          </a:p>
          <a:p>
            <a:pPr>
              <a:lnSpc>
                <a:spcPct val="140000"/>
              </a:lnSpc>
            </a:pPr>
            <a:endParaRPr lang="en-US" sz="1900" dirty="0"/>
          </a:p>
          <a:p>
            <a:pPr>
              <a:lnSpc>
                <a:spcPct val="140000"/>
              </a:lnSpc>
            </a:pPr>
            <a:r>
              <a:rPr lang="en-US" b="1" dirty="0">
                <a:solidFill>
                  <a:srgbClr val="C00000"/>
                </a:solidFill>
              </a:rPr>
              <a:t>Why the Original Decision </a:t>
            </a:r>
            <a:r>
              <a:rPr lang="en-US" b="1" dirty="0" smtClean="0">
                <a:solidFill>
                  <a:srgbClr val="C00000"/>
                </a:solidFill>
              </a:rPr>
              <a:t>may be Poor</a:t>
            </a:r>
            <a:endParaRPr lang="en-US" b="1" dirty="0" smtClean="0">
              <a:solidFill>
                <a:srgbClr val="008000"/>
              </a:solidFill>
            </a:endParaRPr>
          </a:p>
          <a:p>
            <a:pPr lvl="1">
              <a:lnSpc>
                <a:spcPct val="140000"/>
              </a:lnSpc>
            </a:pPr>
            <a:r>
              <a:rPr lang="en-US" dirty="0" smtClean="0"/>
              <a:t>Reduced low level control and flexibility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Performance is not optimized for this specific application/grammar</a:t>
            </a:r>
            <a:endParaRPr lang="en-US" dirty="0" smtClean="0"/>
          </a:p>
          <a:p>
            <a:pPr lvl="1"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1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err="1" smtClean="0"/>
              <a:t>Transpilin</a:t>
            </a:r>
            <a:r>
              <a:rPr lang="en-US" sz="3000" dirty="0" err="1" smtClean="0"/>
              <a:t>g</a:t>
            </a:r>
            <a:r>
              <a:rPr lang="en-US" sz="3000" dirty="0" smtClean="0"/>
              <a:t> to Scala </a:t>
            </a:r>
            <a:r>
              <a:rPr lang="en-US" sz="3000" dirty="0" smtClean="0"/>
              <a:t>– A Bad Decision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9012"/>
            <a:ext cx="8229600" cy="526700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Why the Original Decision is Poor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Architecture dependent on the implementation of another language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Reduced low level control and flexibility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Requires additional libraries be deployed with the tool</a:t>
            </a:r>
            <a:endParaRPr lang="en-US" dirty="0" smtClean="0"/>
          </a:p>
          <a:p>
            <a:pPr>
              <a:lnSpc>
                <a:spcPct val="140000"/>
              </a:lnSpc>
            </a:pPr>
            <a:endParaRPr lang="en-US" sz="1900" dirty="0"/>
          </a:p>
          <a:p>
            <a:pPr>
              <a:lnSpc>
                <a:spcPct val="14000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Why the Original Decision may be Better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Simpler</a:t>
            </a:r>
            <a:endParaRPr lang="en-US" dirty="0" smtClean="0"/>
          </a:p>
          <a:p>
            <a:pPr lvl="1">
              <a:lnSpc>
                <a:spcPct val="140000"/>
              </a:lnSpc>
            </a:pPr>
            <a:r>
              <a:rPr lang="en-US" dirty="0" smtClean="0"/>
              <a:t>Quicker to implement basic features</a:t>
            </a:r>
          </a:p>
          <a:p>
            <a:pPr lvl="1"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b="1" dirty="0">
                <a:solidFill>
                  <a:srgbClr val="070BB9"/>
                </a:solidFill>
              </a:rPr>
              <a:t>A Better Approach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Compile to a lower level language like Java </a:t>
            </a:r>
            <a:r>
              <a:rPr lang="en-US" dirty="0" smtClean="0"/>
              <a:t>bytecode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3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113144"/>
            <a:ext cx="6838950" cy="550863"/>
          </a:xfrm>
        </p:spPr>
        <p:txBody>
          <a:bodyPr>
            <a:noAutofit/>
          </a:bodyPr>
          <a:lstStyle/>
          <a:p>
            <a:r>
              <a:rPr lang="en-US" sz="3600" dirty="0" smtClean="0"/>
              <a:t>Interested in my Work?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3600" dirty="0" smtClean="0"/>
              <a:t>If </a:t>
            </a:r>
            <a:r>
              <a:rPr lang="en-US" sz="3600" dirty="0"/>
              <a:t>you want to get </a:t>
            </a:r>
            <a:r>
              <a:rPr lang="en-US" sz="3600" dirty="0" smtClean="0"/>
              <a:t>the </a:t>
            </a:r>
            <a:r>
              <a:rPr lang="en-US" sz="3600" dirty="0"/>
              <a:t>source </a:t>
            </a:r>
            <a:r>
              <a:rPr lang="en-US" sz="3600" dirty="0" smtClean="0"/>
              <a:t>code, run </a:t>
            </a: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the </a:t>
            </a:r>
            <a:r>
              <a:rPr lang="en-US" sz="3600" dirty="0" smtClean="0"/>
              <a:t>tool for yourself, </a:t>
            </a:r>
            <a:r>
              <a:rPr lang="en-US" sz="3600" dirty="0"/>
              <a:t>or are just bored, </a:t>
            </a: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visit </a:t>
            </a:r>
            <a:r>
              <a:rPr lang="en-US" sz="3600" dirty="0" smtClean="0"/>
              <a:t>my </a:t>
            </a:r>
            <a:r>
              <a:rPr lang="en-US" sz="3600" dirty="0"/>
              <a:t>GitHub repository</a:t>
            </a:r>
            <a:r>
              <a:rPr lang="en-US" sz="3600" dirty="0" smtClean="0"/>
              <a:t>: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b="1" dirty="0">
                <a:solidFill>
                  <a:srgbClr val="0165BF"/>
                </a:solidFill>
                <a:hlinkClick r:id="rId2"/>
              </a:rPr>
              <a:t>https://</a:t>
            </a:r>
            <a:r>
              <a:rPr lang="en-US" sz="2800" b="1" dirty="0" smtClean="0">
                <a:solidFill>
                  <a:srgbClr val="0165BF"/>
                </a:solidFill>
                <a:hlinkClick r:id="rId2"/>
              </a:rPr>
              <a:t>github.com/ZaydH/haskell_in_the_jvm.git</a:t>
            </a:r>
            <a:r>
              <a:rPr lang="en-US" sz="2800" b="1" dirty="0" smtClean="0">
                <a:solidFill>
                  <a:srgbClr val="0165BF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SJSU Zayd Template</Template>
  <TotalTime>9944</TotalTime>
  <Words>582</Words>
  <Application>Microsoft Office PowerPoint</Application>
  <PresentationFormat>On-screen Show (4:3)</PresentationFormat>
  <Paragraphs>100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sjsu_powerpoint template 1</vt:lpstr>
      <vt:lpstr>PowerPoint Presentation</vt:lpstr>
      <vt:lpstr>Haskell and the JVM</vt:lpstr>
      <vt:lpstr>Key Goals for HamSkill</vt:lpstr>
      <vt:lpstr>HamSkill Software Architecture</vt:lpstr>
      <vt:lpstr>Key HamSkill Architecture Components</vt:lpstr>
      <vt:lpstr>PowerPoint Presentation</vt:lpstr>
      <vt:lpstr>Parsing Using ANTLR – A Good Decision</vt:lpstr>
      <vt:lpstr>Transpiling to Scala – A Bad Decision</vt:lpstr>
      <vt:lpstr>Interested in my Work?</vt:lpstr>
      <vt:lpstr>PowerPoint Presentation</vt:lpstr>
      <vt:lpstr>PowerPoint Presentation</vt:lpstr>
      <vt:lpstr>Testing Strategy and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zhammoud</dc:creator>
  <cp:lastModifiedBy>Zayd</cp:lastModifiedBy>
  <cp:revision>1636</cp:revision>
  <dcterms:created xsi:type="dcterms:W3CDTF">2014-07-03T16:55:19Z</dcterms:created>
  <dcterms:modified xsi:type="dcterms:W3CDTF">2016-05-08T00:55:33Z</dcterms:modified>
</cp:coreProperties>
</file>