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314" r:id="rId4"/>
    <p:sldId id="316" r:id="rId5"/>
    <p:sldId id="319" r:id="rId6"/>
    <p:sldId id="322" r:id="rId7"/>
    <p:sldId id="326" r:id="rId8"/>
    <p:sldId id="331" r:id="rId9"/>
    <p:sldId id="324" r:id="rId10"/>
    <p:sldId id="327" r:id="rId11"/>
    <p:sldId id="328" r:id="rId12"/>
    <p:sldId id="325" r:id="rId13"/>
    <p:sldId id="320" r:id="rId14"/>
    <p:sldId id="321" r:id="rId15"/>
    <p:sldId id="318" r:id="rId16"/>
    <p:sldId id="323" r:id="rId17"/>
    <p:sldId id="329" r:id="rId18"/>
    <p:sldId id="33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5BF"/>
    <a:srgbClr val="B71D11"/>
    <a:srgbClr val="008000"/>
    <a:srgbClr val="0000FF"/>
    <a:srgbClr val="070BB9"/>
    <a:srgbClr val="0257BE"/>
    <a:srgbClr val="0066FF"/>
    <a:srgbClr val="943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1991" autoAdjust="0"/>
  </p:normalViewPr>
  <p:slideViewPr>
    <p:cSldViewPr snapToGrid="0">
      <p:cViewPr varScale="1">
        <p:scale>
          <a:sx n="103" d="100"/>
          <a:sy n="103" d="100"/>
        </p:scale>
        <p:origin x="-2250" y="-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AA7024-A481-4DC9-A533-0AFACF87889A}" type="datetimeFigureOut">
              <a:rPr lang="en-US"/>
              <a:pPr>
                <a:defRPr/>
              </a:pPr>
              <a:t>4/16/2016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C4CB4F-90B3-4AE3-9A1D-7E772C7A3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6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4FD3D612-DC36-4F3B-B5D9-541A91DFC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Tree can be very large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D612-DC36-4F3B-B5D9-541A91DFC7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65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itle Placeholder 1"/>
          <p:cNvSpPr>
            <a:spLocks noGrp="1"/>
          </p:cNvSpPr>
          <p:nvPr>
            <p:ph type="ctrTitle"/>
          </p:nvPr>
        </p:nvSpPr>
        <p:spPr>
          <a:xfrm>
            <a:off x="685800" y="4076700"/>
            <a:ext cx="7772400" cy="942975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652" name="Text Placeholder 2"/>
          <p:cNvSpPr>
            <a:spLocks noGrp="1"/>
          </p:cNvSpPr>
          <p:nvPr>
            <p:ph type="subTitle" idx="1"/>
          </p:nvPr>
        </p:nvSpPr>
        <p:spPr>
          <a:xfrm>
            <a:off x="1371600" y="5219700"/>
            <a:ext cx="6400800" cy="879475"/>
          </a:xfrm>
        </p:spPr>
        <p:txBody>
          <a:bodyPr anchor="ctr" anchorCtr="1">
            <a:normAutofit/>
          </a:bodyPr>
          <a:lstStyle>
            <a:lvl1pPr marL="0" indent="0" algn="ctr">
              <a:buFont typeface="Arial" charset="0"/>
              <a:buNone/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3638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76250"/>
          </a:xfrm>
        </p:spPr>
        <p:txBody>
          <a:bodyPr/>
          <a:lstStyle>
            <a:lvl1pPr>
              <a:defRPr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2C66FDA-AECA-4467-B9AB-7D04AAB4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spect="1"/>
          </p:cNvSpPr>
          <p:nvPr>
            <p:ph type="sldNum" sz="quarter" idx="11"/>
          </p:nvPr>
        </p:nvSpPr>
        <p:spPr>
          <a:xfrm>
            <a:off x="8021638" y="6356350"/>
            <a:ext cx="969962" cy="3635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C3FDD-057D-474A-9872-6BB25CD8D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DBDE7-6BE3-436F-816A-7EF60EF28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175" y="76200"/>
            <a:ext cx="6838950" cy="550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9013"/>
            <a:ext cx="4038600" cy="51355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7AAD1-2408-4AC8-ACEF-5F3C66E84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6"/>
          <a:srcRect b="37083"/>
          <a:stretch>
            <a:fillRect/>
          </a:stretch>
        </p:blipFill>
        <p:spPr bwMode="auto">
          <a:xfrm>
            <a:off x="19050" y="0"/>
            <a:ext cx="91249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162175" y="76200"/>
            <a:ext cx="6838950" cy="55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89013"/>
            <a:ext cx="8229600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8" y="6356350"/>
            <a:ext cx="6705600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rgbClr val="898989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16838" y="6356350"/>
            <a:ext cx="969962" cy="3635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200" b="1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7E53C5D4-3295-4CBA-A799-2AD344949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aydH/haskell_in_the_jvm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i="1" dirty="0" err="1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HamSkill</a:t>
            </a:r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: Run Haskell Anywhere </a:t>
            </a:r>
          </a:p>
          <a:p>
            <a:pPr algn="ctr"/>
            <a:r>
              <a:rPr lang="en-US" sz="32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with ANTLR and Scala</a:t>
            </a:r>
          </a:p>
          <a:p>
            <a:pPr algn="ctr"/>
            <a:endParaRPr lang="en-US" sz="1600" dirty="0" smtClean="0">
              <a:latin typeface="Palatino Linotype" pitchFamily="18" charset="0"/>
              <a:cs typeface="Times New Roman" pitchFamily="18" charset="0"/>
            </a:endParaRPr>
          </a:p>
          <a:p>
            <a:pPr algn="ctr"/>
            <a:endParaRPr lang="en-US" sz="1600" dirty="0">
              <a:latin typeface="Palatino Linotype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Palatino Linotype" pitchFamily="18" charset="0"/>
                <a:cs typeface="Times New Roman" pitchFamily="18" charset="0"/>
              </a:rPr>
              <a:t>Zayd Hammoudeh</a:t>
            </a:r>
          </a:p>
          <a:p>
            <a:pPr algn="ctr"/>
            <a:r>
              <a:rPr lang="en-US" sz="1600" dirty="0" smtClean="0">
                <a:latin typeface="Palatino Linotype" pitchFamily="18" charset="0"/>
                <a:cs typeface="Times New Roman" pitchFamily="18" charset="0"/>
              </a:rPr>
              <a:t>May 9, 2016</a:t>
            </a:r>
            <a:endParaRPr lang="en-US" sz="1600" dirty="0">
              <a:latin typeface="Palatino Linotyp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Monad Code </a:t>
            </a:r>
            <a:r>
              <a:rPr lang="en-US" dirty="0" err="1" smtClean="0"/>
              <a:t>Transpiled</a:t>
            </a:r>
            <a:r>
              <a:rPr lang="en-US" dirty="0" smtClean="0"/>
              <a:t> to Scala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779" y="924361"/>
            <a:ext cx="8876146" cy="5135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maybe_monad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(___0___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&lt; 0)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((x + 1))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def </a:t>
            </a:r>
            <a:r>
              <a:rPr lang="en-US" sz="1300" b="1" dirty="0" smtClean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(___0___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(___0___)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 =&gt;  (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y &lt;- 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z &lt;- 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(y))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</a:p>
          <a:p>
            <a:pPr marL="0" indent="0">
              <a:buNone/>
            </a:pP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300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Array[String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]){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(3)).toString()) </a:t>
            </a:r>
            <a:r>
              <a:rPr lang="en-US" sz="1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Haskell function to object method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300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(-1)).toString())</a:t>
            </a: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3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End of function</a:t>
            </a:r>
            <a:endParaRPr lang="en-US" sz="1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Converting the Output from Scala to Haskell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The output of the program in Scala is: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1828800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>
              <a:lnSpc>
                <a:spcPct val="110000"/>
              </a:lnSpc>
            </a:pPr>
            <a:r>
              <a:rPr lang="en-US" dirty="0" smtClean="0"/>
              <a:t>This is run through the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grammar and Java class to convert the output to Haskell format:</a:t>
            </a:r>
          </a:p>
          <a:p>
            <a:pPr>
              <a:lnSpc>
                <a:spcPct val="110000"/>
              </a:lnSpc>
            </a:pPr>
            <a:endParaRPr lang="en-US" sz="1000" dirty="0" smtClean="0"/>
          </a:p>
          <a:p>
            <a:pPr>
              <a:lnSpc>
                <a:spcPct val="110000"/>
              </a:lnSpc>
            </a:pPr>
            <a:endParaRPr lang="en-US" sz="1000" dirty="0"/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1773238" indent="0">
              <a:lnSpc>
                <a:spcPct val="110000"/>
              </a:lnSpc>
              <a:buNone/>
            </a:pPr>
            <a:r>
              <a:rPr lang="en-US" b="1" dirty="0" smtClean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endParaRPr lang="en-US" b="1" dirty="0">
              <a:solidFill>
                <a:srgbClr val="0165B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Testing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5572929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Strategy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989012"/>
            <a:ext cx="7829551" cy="53927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architecture has components written in Java, Haskell, Scala, bash, and ANTLR.  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These heterogeneous components complicate testing.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Solution: </a:t>
            </a:r>
            <a:r>
              <a:rPr lang="en-US" dirty="0" smtClean="0"/>
              <a:t>Perform </a:t>
            </a:r>
            <a:r>
              <a:rPr lang="en-US" b="1" i="1" dirty="0" smtClean="0"/>
              <a:t>black-box system-level </a:t>
            </a:r>
            <a:r>
              <a:rPr lang="en-US" dirty="0" smtClean="0"/>
              <a:t>testing where code is run in Haskell and </a:t>
            </a:r>
            <a:r>
              <a:rPr lang="en-US" i="1" dirty="0" err="1" smtClean="0"/>
              <a:t>HamSkill</a:t>
            </a:r>
            <a:r>
              <a:rPr lang="en-US" dirty="0" smtClean="0"/>
              <a:t> and the outputs compared.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8000"/>
                </a:solidFill>
              </a:rPr>
              <a:t>Key Requirement</a:t>
            </a:r>
            <a:r>
              <a:rPr lang="en-US" dirty="0" smtClean="0"/>
              <a:t>: Make testing as easy and painless as possible.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rgbClr val="0165BF"/>
                </a:solidFill>
              </a:rPr>
              <a:t>Test Architecture: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Script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Each test case is a single Haskell program.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To add a new test case, only need to add a single line to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file.</a:t>
            </a:r>
          </a:p>
          <a:p>
            <a:pPr lvl="1"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endParaRPr lang="en-US" sz="1500" dirty="0"/>
          </a:p>
          <a:p>
            <a:pPr>
              <a:lnSpc>
                <a:spcPct val="13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As each major feature is added, rerun the entire test bench as a means of </a:t>
            </a:r>
            <a:r>
              <a:rPr lang="en-US" b="1" i="1" dirty="0" smtClean="0"/>
              <a:t>regression testing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Future Improvements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229600" cy="54784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b="1" dirty="0" smtClean="0">
                <a:solidFill>
                  <a:srgbClr val="0165BF"/>
                </a:solidFill>
              </a:rPr>
              <a:t>Ideal Improvement: </a:t>
            </a:r>
            <a:r>
              <a:rPr lang="en-US" dirty="0" smtClean="0"/>
              <a:t>Rather than </a:t>
            </a:r>
            <a:r>
              <a:rPr lang="en-US" dirty="0" err="1" smtClean="0"/>
              <a:t>transpiling</a:t>
            </a:r>
            <a:r>
              <a:rPr lang="en-US" dirty="0" smtClean="0"/>
              <a:t> to Scala, compile the Haskell code to Java bytecode.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This would eliminate the dependence on the whims of a third party language (Scala)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Provide maximum feature support with the least number of limitations.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sz="16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Useful features that could be added to the </a:t>
            </a:r>
            <a:r>
              <a:rPr lang="en-US" b="1" i="1" dirty="0" smtClean="0">
                <a:solidFill>
                  <a:srgbClr val="0165BF"/>
                </a:solidFill>
              </a:rPr>
              <a:t>current architecture </a:t>
            </a:r>
            <a:r>
              <a:rPr lang="en-US" dirty="0" smtClean="0"/>
              <a:t>(in approximate order of importance):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A user-friendly code analyzer that can detect incompatibilities in the input Haskell code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Support for multiple, linked Haskell files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 smtClean="0"/>
              <a:t>Command-line support similar to </a:t>
            </a:r>
            <a:r>
              <a:rPr lang="en-US" dirty="0" err="1" smtClean="0"/>
              <a:t>GHCi</a:t>
            </a:r>
            <a:endParaRPr lang="en-US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Interested in my Work?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3600" dirty="0" smtClean="0"/>
              <a:t>If </a:t>
            </a:r>
            <a:r>
              <a:rPr lang="en-US" sz="3600" dirty="0"/>
              <a:t>you want to get a copy of the source </a:t>
            </a:r>
            <a:r>
              <a:rPr lang="en-US" sz="3600" dirty="0" smtClean="0"/>
              <a:t>code, run the tool for yourself, </a:t>
            </a:r>
            <a:r>
              <a:rPr lang="en-US" sz="3600" dirty="0"/>
              <a:t>or are just bored, visit </a:t>
            </a:r>
            <a:r>
              <a:rPr lang="en-US" sz="3600" dirty="0" smtClean="0"/>
              <a:t>my </a:t>
            </a:r>
            <a:r>
              <a:rPr lang="en-US" sz="3600" dirty="0"/>
              <a:t>GitHub repository</a:t>
            </a:r>
            <a:r>
              <a:rPr lang="en-US" sz="3600" dirty="0" smtClean="0"/>
              <a:t>: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0165BF"/>
                </a:solidFill>
                <a:hlinkClick r:id="rId2"/>
              </a:rPr>
              <a:t>https://</a:t>
            </a:r>
            <a:r>
              <a:rPr lang="en-US" sz="2800" b="1" dirty="0" smtClean="0">
                <a:solidFill>
                  <a:srgbClr val="0165BF"/>
                </a:solidFill>
                <a:hlinkClick r:id="rId2"/>
              </a:rPr>
              <a:t>github.com/ZaydH/haskell_in_the_jvm.git</a:t>
            </a:r>
            <a:r>
              <a:rPr lang="en-US" sz="2800" b="1" dirty="0" smtClean="0">
                <a:solidFill>
                  <a:srgbClr val="0165BF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0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30104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243638"/>
            <a:ext cx="2133600" cy="47625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r">
              <a:defRPr/>
            </a:pPr>
            <a:fld id="{461A371C-171F-4E20-B0FF-839288CBD4F9}" type="slidenum">
              <a:rPr lang="en-US" sz="1200" b="0">
                <a:solidFill>
                  <a:srgbClr val="898989"/>
                </a:solidFill>
                <a:latin typeface="+mn-lt"/>
              </a:rPr>
              <a:pPr algn="r">
                <a:defRPr/>
              </a:pPr>
              <a:t>17</a:t>
            </a:fld>
            <a:endParaRPr lang="en-US" sz="1200" b="0" dirty="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58370" name="Rectangle 4"/>
          <p:cNvSpPr>
            <a:spLocks/>
          </p:cNvSpPr>
          <p:nvPr/>
        </p:nvSpPr>
        <p:spPr bwMode="auto">
          <a:xfrm>
            <a:off x="1246188" y="4527550"/>
            <a:ext cx="68453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5400" dirty="0" smtClean="0">
                <a:solidFill>
                  <a:srgbClr val="0165BF"/>
                </a:solidFill>
                <a:latin typeface="Times New Roman" pitchFamily="18" charset="0"/>
                <a:cs typeface="Times New Roman" pitchFamily="18" charset="0"/>
              </a:rPr>
              <a:t>Appendix</a:t>
            </a:r>
            <a:endParaRPr lang="en-US" sz="5400" dirty="0">
              <a:solidFill>
                <a:srgbClr val="0165B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4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Run </a:t>
            </a:r>
            <a:r>
              <a:rPr lang="en-US" sz="3600" i="1" dirty="0" err="1" smtClean="0"/>
              <a:t>HamSkill</a:t>
            </a:r>
            <a:r>
              <a:rPr lang="en-US" sz="3600" i="1" dirty="0" smtClean="0"/>
              <a:t>, </a:t>
            </a:r>
            <a:r>
              <a:rPr lang="en-US" sz="3600" dirty="0" smtClean="0"/>
              <a:t>Run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989013"/>
            <a:ext cx="8362950" cy="513556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900" dirty="0" smtClean="0"/>
              <a:t>Scala is a compiled language and has limited support in Java for runtime compilation.  To best handle this limitation, two </a:t>
            </a:r>
            <a:r>
              <a:rPr lang="en-US" sz="1900" i="1" dirty="0" err="1" smtClean="0"/>
              <a:t>HamSkill</a:t>
            </a:r>
            <a:r>
              <a:rPr lang="en-US" sz="1900" dirty="0" smtClean="0"/>
              <a:t> run modes were created: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endParaRPr lang="en-US" sz="8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b="1" i="1" dirty="0" err="1" smtClean="0">
                <a:solidFill>
                  <a:srgbClr val="0165BF"/>
                </a:solidFill>
              </a:rPr>
              <a:t>HamSkill</a:t>
            </a:r>
            <a:r>
              <a:rPr lang="en-US" sz="1900" b="1" dirty="0" smtClean="0">
                <a:solidFill>
                  <a:srgbClr val="0165BF"/>
                </a:solidFill>
              </a:rPr>
              <a:t> Standard: </a:t>
            </a:r>
            <a:r>
              <a:rPr lang="en-US" sz="1900" dirty="0" smtClean="0"/>
              <a:t>Uses Twitter’s </a:t>
            </a: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util-eval</a:t>
            </a:r>
            <a:r>
              <a:rPr lang="en-US" sz="1900" dirty="0" smtClean="0"/>
              <a:t> library to perform runtime compilation.  Benefits of this approach include: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Scala does not need to be installed in the user’s environment.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All </a:t>
            </a:r>
            <a:r>
              <a:rPr lang="en-US" sz="1700" i="1" dirty="0" err="1" smtClean="0"/>
              <a:t>HamSkill</a:t>
            </a:r>
            <a:r>
              <a:rPr lang="en-US" sz="1700" dirty="0" smtClean="0"/>
              <a:t> functionality incorporated into a single command line call.</a:t>
            </a: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</a:pPr>
            <a:endParaRPr lang="en-US" sz="800" dirty="0">
              <a:ea typeface="+mn-ea"/>
              <a:cs typeface="+mn-cs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900" b="1" i="1" dirty="0" err="1" smtClean="0">
                <a:solidFill>
                  <a:srgbClr val="0165BF"/>
                </a:solidFill>
              </a:rPr>
              <a:t>HamSkill</a:t>
            </a:r>
            <a:r>
              <a:rPr lang="en-US" sz="1900" b="1" dirty="0" smtClean="0">
                <a:solidFill>
                  <a:srgbClr val="0165BF"/>
                </a:solidFill>
              </a:rPr>
              <a:t>+: </a:t>
            </a:r>
            <a:r>
              <a:rPr lang="en-US" sz="1900" dirty="0" smtClean="0"/>
              <a:t>Output the </a:t>
            </a:r>
            <a:r>
              <a:rPr lang="en-US" sz="1900" dirty="0" err="1" smtClean="0"/>
              <a:t>transpiled</a:t>
            </a:r>
            <a:r>
              <a:rPr lang="en-US" sz="1900" dirty="0" smtClean="0"/>
              <a:t> Scala code to a text file.  Then compile and run that text file using Scala command line operations (e.g.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scalac</a:t>
            </a:r>
            <a:r>
              <a:rPr lang="en-US" sz="1900" dirty="0" smtClean="0"/>
              <a:t> and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US" sz="1900" dirty="0" smtClean="0"/>
              <a:t>).</a:t>
            </a:r>
            <a:endParaRPr lang="en-US" sz="19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No reliance on a third-party library and developers (e.g. Twitter)</a:t>
            </a:r>
            <a:endParaRPr lang="en-US" sz="17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smtClean="0"/>
              <a:t>Increased feature set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Haskell and the JVM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57200" y="989013"/>
            <a:ext cx="8186738" cy="555033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/>
              <a:t>Two Major Cross-Platform Paradigms: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>
                <a:solidFill>
                  <a:srgbClr val="0257BE"/>
                </a:solidFill>
              </a:rPr>
              <a:t>Write Once, </a:t>
            </a:r>
            <a:r>
              <a:rPr lang="en-US" sz="2600" b="1" i="1" dirty="0" smtClean="0">
                <a:solidFill>
                  <a:srgbClr val="0257BE"/>
                </a:solidFill>
              </a:rPr>
              <a:t>Compile</a:t>
            </a:r>
            <a:r>
              <a:rPr lang="en-US" sz="2600" b="1" dirty="0" smtClean="0">
                <a:solidFill>
                  <a:srgbClr val="0257BE"/>
                </a:solidFill>
              </a:rPr>
              <a:t> Anywhere</a:t>
            </a:r>
            <a:endParaRPr lang="en-US" sz="26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>
                <a:solidFill>
                  <a:srgbClr val="008000"/>
                </a:solidFill>
              </a:rPr>
              <a:t>Benefit:</a:t>
            </a:r>
            <a:r>
              <a:rPr lang="en-US" sz="2400" dirty="0" smtClean="0"/>
              <a:t> Often superior performance</a:t>
            </a:r>
          </a:p>
          <a:p>
            <a:pPr lvl="2">
              <a:lnSpc>
                <a:spcPct val="13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C/C</a:t>
            </a:r>
            <a:r>
              <a:rPr lang="en-US" sz="2400" dirty="0" smtClean="0"/>
              <a:t>++, Pascal</a:t>
            </a:r>
          </a:p>
          <a:p>
            <a:pPr marL="914400" lvl="2" indent="0">
              <a:lnSpc>
                <a:spcPct val="130000"/>
              </a:lnSpc>
              <a:buNone/>
            </a:pPr>
            <a:endParaRPr lang="en-US" sz="2400" dirty="0" smtClean="0"/>
          </a:p>
          <a:p>
            <a:pPr lvl="1">
              <a:lnSpc>
                <a:spcPct val="130000"/>
              </a:lnSpc>
            </a:pPr>
            <a:r>
              <a:rPr lang="en-US" sz="2600" b="1" dirty="0">
                <a:solidFill>
                  <a:srgbClr val="0257BE"/>
                </a:solidFill>
              </a:rPr>
              <a:t>Write Once, </a:t>
            </a:r>
            <a:r>
              <a:rPr lang="en-US" sz="2600" b="1" i="1" dirty="0">
                <a:solidFill>
                  <a:srgbClr val="0257BE"/>
                </a:solidFill>
              </a:rPr>
              <a:t>Run </a:t>
            </a:r>
            <a:r>
              <a:rPr lang="en-US" sz="2600" b="1" dirty="0">
                <a:solidFill>
                  <a:srgbClr val="0257BE"/>
                </a:solidFill>
              </a:rPr>
              <a:t>Anywhere</a:t>
            </a:r>
          </a:p>
          <a:p>
            <a:pPr lvl="2">
              <a:lnSpc>
                <a:spcPct val="130000"/>
              </a:lnSpc>
            </a:pPr>
            <a:r>
              <a:rPr lang="en-US" sz="2400" b="1" dirty="0">
                <a:solidFill>
                  <a:srgbClr val="008000"/>
                </a:solidFill>
              </a:rPr>
              <a:t>Benefit: </a:t>
            </a:r>
            <a:r>
              <a:rPr lang="en-US" sz="2400" dirty="0" smtClean="0"/>
              <a:t>Greater machine independence</a:t>
            </a:r>
            <a:endParaRPr lang="en-US" sz="2400" b="1" dirty="0" smtClean="0"/>
          </a:p>
          <a:p>
            <a:pPr lvl="2">
              <a:lnSpc>
                <a:spcPct val="130000"/>
              </a:lnSpc>
            </a:pPr>
            <a:r>
              <a:rPr lang="en-US" sz="2400" b="1" dirty="0" smtClean="0"/>
              <a:t>Examples:</a:t>
            </a:r>
            <a:r>
              <a:rPr lang="en-US" sz="2400" dirty="0" smtClean="0"/>
              <a:t> Java (via the Java Virtual Machine – JVM), JavaScript, Squeak (A Smalltalk dialect)</a:t>
            </a:r>
          </a:p>
          <a:p>
            <a:pPr>
              <a:lnSpc>
                <a:spcPct val="130000"/>
              </a:lnSpc>
            </a:pPr>
            <a:endParaRPr lang="en-US" sz="2800" dirty="0" smtClean="0"/>
          </a:p>
          <a:p>
            <a:pPr>
              <a:lnSpc>
                <a:spcPct val="130000"/>
              </a:lnSpc>
            </a:pPr>
            <a:r>
              <a:rPr lang="en-US" sz="2800" dirty="0" smtClean="0"/>
              <a:t>Developers have leveraged the JVM’s “run anywhere” architecture for languages other than Java.</a:t>
            </a:r>
          </a:p>
          <a:p>
            <a:pPr lvl="1">
              <a:lnSpc>
                <a:spcPct val="130000"/>
              </a:lnSpc>
            </a:pPr>
            <a:r>
              <a:rPr lang="en-US" sz="2600" b="1" dirty="0" smtClean="0"/>
              <a:t>Examples: </a:t>
            </a:r>
            <a:r>
              <a:rPr lang="en-US" sz="2600" dirty="0" smtClean="0"/>
              <a:t>Python, Ruby, R, and </a:t>
            </a:r>
            <a:r>
              <a:rPr lang="en-US" sz="2600" b="1" i="1" dirty="0" smtClean="0">
                <a:solidFill>
                  <a:srgbClr val="FF0000"/>
                </a:solidFill>
              </a:rPr>
              <a:t>Scala</a:t>
            </a:r>
          </a:p>
          <a:p>
            <a:pPr lvl="1">
              <a:lnSpc>
                <a:spcPct val="130000"/>
              </a:lnSpc>
            </a:pP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800" b="1" dirty="0" smtClean="0"/>
              <a:t>Project Goal:</a:t>
            </a:r>
            <a:r>
              <a:rPr lang="en-US" sz="2800" dirty="0" smtClean="0"/>
              <a:t> Develop </a:t>
            </a:r>
            <a:r>
              <a:rPr lang="en-US" sz="2800" i="1" dirty="0" err="1" smtClean="0"/>
              <a:t>HamSkill</a:t>
            </a:r>
            <a:r>
              <a:rPr lang="en-US" sz="2800" dirty="0" smtClean="0"/>
              <a:t>, an architecture to run Haskell programs inside the JVM.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0827F4-E932-4FBD-905A-A490BF6F86F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Key Goals for </a:t>
            </a:r>
            <a:r>
              <a:rPr lang="en-US" sz="3600" i="1" dirty="0" err="1" smtClean="0"/>
              <a:t>HamSkill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Runnable in the JVM: </a:t>
            </a:r>
            <a:r>
              <a:rPr lang="en-US" dirty="0" smtClean="0"/>
              <a:t>This is the primary goal; by using the JVM, Haskell will become more machine independent.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Minimal JVM Requirements: </a:t>
            </a:r>
            <a:r>
              <a:rPr lang="en-US" dirty="0" smtClean="0"/>
              <a:t>Allow the architecture to be as standalone as possible even within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Identical Inputs and Outputs between Haskell and the JVM</a:t>
            </a:r>
            <a:r>
              <a:rPr lang="en-US" dirty="0" smtClean="0"/>
              <a:t>: Used to overcome any language/implementation specific differences when running in the JVM.</a:t>
            </a:r>
            <a:endParaRPr lang="en-US" b="1" dirty="0" smtClean="0"/>
          </a:p>
          <a:p>
            <a:pPr>
              <a:lnSpc>
                <a:spcPct val="110000"/>
              </a:lnSpc>
            </a:pPr>
            <a:endParaRPr lang="en-US" b="1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Human Readable Output Code</a:t>
            </a:r>
            <a:r>
              <a:rPr lang="en-US" dirty="0" smtClean="0"/>
              <a:t> – Not a requirement for the system to function, but this can greatly improve the utility of the tool.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3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Key </a:t>
            </a:r>
            <a:r>
              <a:rPr lang="en-US" sz="3000" i="1" dirty="0" err="1" smtClean="0"/>
              <a:t>HamSkill</a:t>
            </a:r>
            <a:r>
              <a:rPr lang="en-US" sz="3000" dirty="0" smtClean="0"/>
              <a:t> Architecture Components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9012"/>
            <a:ext cx="8229600" cy="52670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ANTLR</a:t>
            </a:r>
            <a:r>
              <a:rPr lang="en-US" dirty="0" smtClean="0">
                <a:solidFill>
                  <a:srgbClr val="070BB9"/>
                </a:solidFill>
              </a:rPr>
              <a:t> </a:t>
            </a:r>
            <a:r>
              <a:rPr lang="en-US" dirty="0" smtClean="0"/>
              <a:t>– A Java-based LL(*) parser that parses a structured corpus based off a user-defined grammar.  </a:t>
            </a:r>
            <a:r>
              <a:rPr lang="en-US" i="1" dirty="0" err="1" smtClean="0"/>
              <a:t>HamSkill</a:t>
            </a:r>
            <a:r>
              <a:rPr lang="en-US" dirty="0" smtClean="0"/>
              <a:t> uses two separate grammars, namely:</a:t>
            </a:r>
          </a:p>
          <a:p>
            <a:pPr lvl="1">
              <a:lnSpc>
                <a:spcPct val="140000"/>
              </a:lnSpc>
            </a:pPr>
            <a:r>
              <a:rPr 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Haskell.g4</a:t>
            </a:r>
            <a:r>
              <a:rPr lang="en-US" b="1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– </a:t>
            </a:r>
            <a:r>
              <a:rPr lang="en-US" dirty="0" smtClean="0"/>
              <a:t>Defines how to </a:t>
            </a:r>
            <a:r>
              <a:rPr lang="en-US" dirty="0" smtClean="0"/>
              <a:t>parse Haskell code</a:t>
            </a:r>
          </a:p>
          <a:p>
            <a:pPr lvl="1">
              <a:lnSpc>
                <a:spcPct val="140000"/>
              </a:lnSpc>
            </a:pP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ScalaOutput.g4</a:t>
            </a:r>
            <a:r>
              <a:rPr lang="en-US" dirty="0" smtClean="0"/>
              <a:t> – Defines the differences between </a:t>
            </a:r>
            <a:r>
              <a:rPr lang="en-US" i="1" dirty="0" err="1" smtClean="0"/>
              <a:t>HamSkill</a:t>
            </a:r>
            <a:r>
              <a:rPr lang="en-US" dirty="0" err="1" smtClean="0"/>
              <a:t>’s</a:t>
            </a:r>
            <a:r>
              <a:rPr lang="en-US" dirty="0" smtClean="0"/>
              <a:t> unformatted output and </a:t>
            </a:r>
            <a:r>
              <a:rPr lang="en-US" dirty="0" smtClean="0"/>
              <a:t>Haskell’s output.</a:t>
            </a:r>
            <a:endParaRPr lang="en-US" dirty="0" smtClean="0"/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HamskillMain</a:t>
            </a:r>
            <a:r>
              <a:rPr lang="en-US" dirty="0" smtClean="0"/>
              <a:t> – Java class that extends an ANTLR listener class to </a:t>
            </a:r>
            <a:r>
              <a:rPr lang="en-US" dirty="0" err="1" smtClean="0"/>
              <a:t>transpile</a:t>
            </a:r>
            <a:r>
              <a:rPr lang="en-US" dirty="0" smtClean="0"/>
              <a:t> Haskell code to Scala.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smtClean="0">
                <a:solidFill>
                  <a:srgbClr val="070BB9"/>
                </a:solidFill>
              </a:rPr>
              <a:t>Scala </a:t>
            </a:r>
            <a:r>
              <a:rPr lang="en-US" dirty="0" smtClean="0"/>
              <a:t>– JVM-based, functional programming language whose feature set overlaps well with Haskell.</a:t>
            </a:r>
          </a:p>
          <a:p>
            <a:pPr>
              <a:lnSpc>
                <a:spcPct val="140000"/>
              </a:lnSpc>
            </a:pPr>
            <a:endParaRPr lang="en-US" sz="1900" dirty="0"/>
          </a:p>
          <a:p>
            <a:pPr>
              <a:lnSpc>
                <a:spcPct val="140000"/>
              </a:lnSpc>
            </a:pPr>
            <a:r>
              <a:rPr lang="en-US" b="1" dirty="0" err="1" smtClean="0">
                <a:solidFill>
                  <a:srgbClr val="070BB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ScalaOutput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Java class that extends an ANTLR listener class to format the output from Scala to match the formatting of Haskell.</a:t>
            </a:r>
            <a:endParaRPr lang="en-US" dirty="0"/>
          </a:p>
          <a:p>
            <a:pPr>
              <a:lnSpc>
                <a:spcPct val="140000"/>
              </a:lnSpc>
            </a:pPr>
            <a:endParaRPr lang="en-US" dirty="0" smtClean="0"/>
          </a:p>
          <a:p>
            <a:pPr lvl="1">
              <a:lnSpc>
                <a:spcPct val="140000"/>
              </a:lnSpc>
            </a:pPr>
            <a:endParaRPr lang="en-US" dirty="0" smtClean="0"/>
          </a:p>
          <a:p>
            <a:pPr>
              <a:lnSpc>
                <a:spcPct val="14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0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 Software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1" y="894675"/>
            <a:ext cx="5356860" cy="58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2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supports only a subset of Haskell’s features (with special formatting).  Haskell features that are </a:t>
            </a:r>
            <a:r>
              <a:rPr lang="en-US" dirty="0" smtClean="0"/>
              <a:t>supported by </a:t>
            </a:r>
            <a:r>
              <a:rPr lang="en-US" i="1" dirty="0" err="1" smtClean="0"/>
              <a:t>HamSkill</a:t>
            </a:r>
            <a:r>
              <a:rPr lang="en-US" dirty="0" smtClean="0"/>
              <a:t> </a:t>
            </a:r>
            <a:r>
              <a:rPr lang="en-US" dirty="0" smtClean="0"/>
              <a:t>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34796"/>
              </p:ext>
            </p:extLst>
          </p:nvPr>
        </p:nvGraphicFramePr>
        <p:xfrm>
          <a:off x="838195" y="2536824"/>
          <a:ext cx="7797804" cy="3864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explicit argument 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99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4B801EF-5719-45A9-ADAE-91B392020DF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4" name="Rectangle 4"/>
          <p:cNvSpPr>
            <a:spLocks/>
          </p:cNvSpPr>
          <p:nvPr/>
        </p:nvSpPr>
        <p:spPr bwMode="auto">
          <a:xfrm>
            <a:off x="822325" y="4544295"/>
            <a:ext cx="7826375" cy="197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400" dirty="0" smtClean="0">
                <a:solidFill>
                  <a:srgbClr val="0165BF"/>
                </a:solidFill>
                <a:latin typeface="Palatino Linotype" pitchFamily="18" charset="0"/>
                <a:cs typeface="Times New Roman" pitchFamily="18" charset="0"/>
              </a:rPr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884180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 smtClean="0"/>
              <a:t>HamSkill</a:t>
            </a:r>
            <a:r>
              <a:rPr lang="en-US" dirty="0" smtClean="0"/>
              <a:t>: A Haskell Dialect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5513"/>
            <a:ext cx="8229600" cy="141128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i="1" dirty="0" err="1" smtClean="0"/>
              <a:t>HamSkill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0165BF"/>
                </a:solidFill>
              </a:rPr>
              <a:t>dialect</a:t>
            </a:r>
            <a:r>
              <a:rPr lang="en-US" dirty="0" smtClean="0">
                <a:solidFill>
                  <a:srgbClr val="0165BF"/>
                </a:solidFill>
              </a:rPr>
              <a:t> </a:t>
            </a:r>
            <a:r>
              <a:rPr lang="en-US" dirty="0" smtClean="0"/>
              <a:t>of Haskell meaning supports only a subset of Haskell’s features (with special formatting).  Haskell features that are supported include: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55845"/>
              </p:ext>
            </p:extLst>
          </p:nvPr>
        </p:nvGraphicFramePr>
        <p:xfrm>
          <a:off x="838195" y="2536824"/>
          <a:ext cx="77978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5"/>
                <a:gridCol w="4051299"/>
              </a:tblGrid>
              <a:tr h="384175">
                <a:tc>
                  <a:txBody>
                    <a:bodyPr/>
                    <a:lstStyle/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Currying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Calling a function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(complicated by Haskell’s lack of obvious argument notation)</a:t>
                      </a:r>
                    </a:p>
                    <a:p>
                      <a:pPr marL="285750" indent="-285750" defTabSz="7429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Higher Order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Partially Applied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Lambda (Anonymous) Functions</a:t>
                      </a:r>
                    </a:p>
                    <a:p>
                      <a:pPr marL="285750" marR="0" indent="-285750" algn="l" defTabSz="74295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Conversion of Haskell Functions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 to Scala Object Methods (e.g.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-Based Scoping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Statements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Conditionals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Maybe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Monad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Lazy Evaluation and Immutability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spcAft>
                          <a:spcPts val="1200"/>
                        </a:spcAft>
                        <a:buFont typeface="Arial" charset="0"/>
                        <a:buChar char="•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Right Associative Operator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Comment</a:t>
                      </a:r>
                      <a:r>
                        <a:rPr lang="en-US" b="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Preservation for Increased Readability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Haskell Monad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&lt; 0)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+ 1))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-&gt; (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y &lt;-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z &lt;-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maybeAddOne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(y)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=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putStrLn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  <a:r>
              <a:rPr lang="en-US" b="1" dirty="0">
                <a:solidFill>
                  <a:srgbClr val="0165B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B71D1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doubleIncrementMonad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(-1)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5C3FDD-057D-474A-9872-6BB25CD8D5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8621"/>
      </p:ext>
    </p:extLst>
  </p:cSld>
  <p:clrMapOvr>
    <a:masterClrMapping/>
  </p:clrMapOvr>
</p:sld>
</file>

<file path=ppt/theme/theme1.xml><?xml version="1.0" encoding="utf-8"?>
<a:theme xmlns:a="http://schemas.openxmlformats.org/drawingml/2006/main" name="sjsu_powerpoint template 1">
  <a:themeElements>
    <a:clrScheme name="sjsu_powerpoint template 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sjsu_powerpoint template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jsu_powerpoint template 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SJSU Zayd Template</Template>
  <TotalTime>9894</TotalTime>
  <Words>1182</Words>
  <Application>Microsoft Office PowerPoint</Application>
  <PresentationFormat>On-screen Show (4:3)</PresentationFormat>
  <Paragraphs>185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sjsu_powerpoint template 1</vt:lpstr>
      <vt:lpstr>PowerPoint Presentation</vt:lpstr>
      <vt:lpstr>Haskell and the JVM</vt:lpstr>
      <vt:lpstr>Key Goals for HamSkill</vt:lpstr>
      <vt:lpstr>Key HamSkill Architecture Components</vt:lpstr>
      <vt:lpstr>HamSkill Software Architecture</vt:lpstr>
      <vt:lpstr>HamSkill: A Haskell Dialect</vt:lpstr>
      <vt:lpstr>PowerPoint Presentation</vt:lpstr>
      <vt:lpstr>HamSkill: A Haskell Dialect</vt:lpstr>
      <vt:lpstr>Example Haskell Monad Code</vt:lpstr>
      <vt:lpstr>Example Monad Code Transpiled to Scala</vt:lpstr>
      <vt:lpstr>Converting the Output from Scala to Haskell</vt:lpstr>
      <vt:lpstr>PowerPoint Presentation</vt:lpstr>
      <vt:lpstr>Testing Strategy and Architecture</vt:lpstr>
      <vt:lpstr>Future Improvements</vt:lpstr>
      <vt:lpstr>Interested in my Work?</vt:lpstr>
      <vt:lpstr>PowerPoint Presentation</vt:lpstr>
      <vt:lpstr>PowerPoint Presentation</vt:lpstr>
      <vt:lpstr>Run HamSkill,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zhammoud</dc:creator>
  <cp:lastModifiedBy>Zayd</cp:lastModifiedBy>
  <cp:revision>1608</cp:revision>
  <dcterms:created xsi:type="dcterms:W3CDTF">2014-07-03T16:55:19Z</dcterms:created>
  <dcterms:modified xsi:type="dcterms:W3CDTF">2016-04-17T06:23:19Z</dcterms:modified>
</cp:coreProperties>
</file>