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0"/>
  </p:notesMasterIdLst>
  <p:sldIdLst>
    <p:sldId id="256" r:id="rId2"/>
    <p:sldId id="264" r:id="rId3"/>
    <p:sldId id="306" r:id="rId4"/>
    <p:sldId id="297" r:id="rId5"/>
    <p:sldId id="298" r:id="rId6"/>
    <p:sldId id="312" r:id="rId7"/>
    <p:sldId id="308" r:id="rId8"/>
    <p:sldId id="307" r:id="rId9"/>
    <p:sldId id="309" r:id="rId10"/>
    <p:sldId id="299" r:id="rId11"/>
    <p:sldId id="300" r:id="rId12"/>
    <p:sldId id="301" r:id="rId13"/>
    <p:sldId id="311" r:id="rId14"/>
    <p:sldId id="302" r:id="rId15"/>
    <p:sldId id="303" r:id="rId16"/>
    <p:sldId id="296" r:id="rId17"/>
    <p:sldId id="305" r:id="rId18"/>
    <p:sldId id="291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08000"/>
    <a:srgbClr val="0066FF"/>
    <a:srgbClr val="0257BE"/>
    <a:srgbClr val="0165BF"/>
    <a:srgbClr val="0000FF"/>
    <a:srgbClr val="070BB9"/>
    <a:srgbClr val="FF0000"/>
    <a:srgbClr val="000066"/>
    <a:srgbClr val="1C1C1C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1991" autoAdjust="0"/>
  </p:normalViewPr>
  <p:slideViewPr>
    <p:cSldViewPr snapToGrid="0">
      <p:cViewPr>
        <p:scale>
          <a:sx n="100" d="100"/>
          <a:sy n="100" d="100"/>
        </p:scale>
        <p:origin x="-2340" y="-16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1B03344A-3D4A-4325-A042-FF792B10B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63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5290041-EBD5-4ECF-93E2-DB158FD20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spect="1"/>
          </p:cNvSpPr>
          <p:nvPr>
            <p:ph type="sldNum" sz="quarter" idx="11"/>
          </p:nvPr>
        </p:nvSpPr>
        <p:spPr>
          <a:xfrm>
            <a:off x="8021638" y="6356350"/>
            <a:ext cx="969962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AE338-3B6A-4037-90D8-94F2438351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2DEB2-1A28-4E3D-BE80-C7859824F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910C7-EABF-4B50-9B4C-228D46744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6" cstate="print"/>
          <a:srcRect b="37083"/>
          <a:stretch>
            <a:fillRect/>
          </a:stretch>
        </p:blipFill>
        <p:spPr bwMode="auto">
          <a:xfrm>
            <a:off x="19050" y="0"/>
            <a:ext cx="91249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200" b="1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364FBC57-E742-42BB-A7F9-E63BB001BC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5" r:id="rId3"/>
    <p:sldLayoutId id="214748365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ccard_index" TargetMode="External"/><Relationship Id="rId2" Type="http://schemas.openxmlformats.org/officeDocument/2006/relationships/hyperlink" Target="https://www.kaggle.com/c/whats-coo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ven.apache.org/guides/getting-started/maven-in-five-minutes.html" TargetMode="External"/><Relationship Id="rId5" Type="http://schemas.openxmlformats.org/officeDocument/2006/relationships/hyperlink" Target="https://www.mapr.com/blog/spinning-hadoop-cluster-cloud" TargetMode="External"/><Relationship Id="rId4" Type="http://schemas.openxmlformats.org/officeDocument/2006/relationships/hyperlink" Target="https://github.com/google/gso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B8F84-187E-4FA8-973B-1FD40194808B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736599" y="443229"/>
            <a:ext cx="7826375" cy="164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 smtClean="0">
                <a:latin typeface="Palatino Linotype" pitchFamily="18" charset="0"/>
                <a:cs typeface="Times New Roman" pitchFamily="18" charset="0"/>
              </a:rPr>
              <a:t>Speeding Up an Ensemble Classifier using </a:t>
            </a:r>
            <a:r>
              <a:rPr lang="en-US" sz="3600" dirty="0" err="1" smtClean="0">
                <a:latin typeface="Palatino Linotype" pitchFamily="18" charset="0"/>
                <a:cs typeface="Times New Roman" pitchFamily="18" charset="0"/>
              </a:rPr>
              <a:t>Oozie</a:t>
            </a:r>
            <a:r>
              <a:rPr lang="en-US" sz="3600" smtClean="0">
                <a:latin typeface="Palatino Linotype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3600" smtClean="0">
                <a:latin typeface="Palatino Linotype" pitchFamily="18" charset="0"/>
                <a:cs typeface="Times New Roman" pitchFamily="18" charset="0"/>
              </a:rPr>
              <a:t>and Amazon </a:t>
            </a:r>
            <a:r>
              <a:rPr lang="en-US" sz="3600" dirty="0" smtClean="0">
                <a:latin typeface="Palatino Linotype" pitchFamily="18" charset="0"/>
                <a:cs typeface="Times New Roman" pitchFamily="18" charset="0"/>
              </a:rPr>
              <a:t>AWS</a:t>
            </a:r>
            <a:endParaRPr lang="en-US" sz="3600" dirty="0">
              <a:latin typeface="Palatino Linotype" pitchFamily="18" charset="0"/>
              <a:cs typeface="Times New Roman" pitchFamily="18" charset="0"/>
            </a:endParaRPr>
          </a:p>
        </p:txBody>
      </p:sp>
      <p:sp>
        <p:nvSpPr>
          <p:cNvPr id="8195" name="Rectangle 5"/>
          <p:cNvSpPr>
            <a:spLocks/>
          </p:cNvSpPr>
          <p:nvPr/>
        </p:nvSpPr>
        <p:spPr bwMode="auto">
          <a:xfrm>
            <a:off x="2317750" y="5210176"/>
            <a:ext cx="4510088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Shubhangi Rakhonde</a:t>
            </a: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Yashi Kamboj</a:t>
            </a:r>
            <a:endParaRPr lang="en-US" sz="2000" dirty="0">
              <a:solidFill>
                <a:srgbClr val="1C1C1C"/>
              </a:solidFill>
              <a:latin typeface="Georgia" pitchFamily="18" charset="0"/>
              <a:cs typeface="Times New Roman" pitchFamily="18" charset="0"/>
            </a:endParaRP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Zayd </a:t>
            </a:r>
            <a:r>
              <a:rPr lang="en-US" sz="2000" dirty="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Hammoudeh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461A371C-171F-4E20-B0FF-839288CBD4F9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10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58370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62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Algorithm Execution </a:t>
            </a:r>
            <a:r>
              <a:rPr lang="en-US" dirty="0" smtClean="0">
                <a:latin typeface="+mj-lt"/>
              </a:rPr>
              <a:t>Time Comparison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sz="1200" dirty="0">
              <a:latin typeface="Palatino Linotype" panose="02040502050505030304" pitchFamily="18" charset="0"/>
            </a:endParaRPr>
          </a:p>
          <a:p>
            <a:endParaRPr lang="en-US" sz="1200" dirty="0">
              <a:latin typeface="Palatino Linotype" panose="0204050205050503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05324" y="1160463"/>
            <a:ext cx="4495801" cy="5135562"/>
          </a:xfrm>
        </p:spPr>
        <p:txBody>
          <a:bodyPr/>
          <a:lstStyle/>
          <a:p>
            <a:r>
              <a:rPr lang="en-US" sz="2400" b="1" dirty="0" smtClean="0">
                <a:latin typeface="+mj-lt"/>
              </a:rPr>
              <a:t>AWS Speed-up: </a:t>
            </a:r>
            <a:r>
              <a:rPr lang="en-US" sz="2400" b="1" dirty="0" smtClean="0">
                <a:solidFill>
                  <a:srgbClr val="C00000"/>
                </a:solidFill>
                <a:latin typeface="+mj-lt"/>
              </a:rPr>
              <a:t>48%</a:t>
            </a:r>
            <a:endParaRPr lang="en-US" sz="2400" b="1" dirty="0" smtClean="0">
              <a:solidFill>
                <a:srgbClr val="C00000"/>
              </a:solidFill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While this speed-up is good, we had hoped for more. </a:t>
            </a:r>
          </a:p>
          <a:p>
            <a:pPr lvl="1"/>
            <a:r>
              <a:rPr lang="en-US" sz="1800" dirty="0" smtClean="0">
                <a:latin typeface="+mj-lt"/>
              </a:rPr>
              <a:t>On a cluster with more nodes, we expect we could reduce the execution time an additional </a:t>
            </a:r>
            <a:r>
              <a:rPr lang="en-US" sz="1800" dirty="0" smtClean="0">
                <a:latin typeface="+mj-lt"/>
              </a:rPr>
              <a:t>15-20%.</a:t>
            </a:r>
            <a:endParaRPr lang="en-US" sz="18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Using an </a:t>
            </a:r>
            <a:r>
              <a:rPr lang="en-US" sz="2000" dirty="0" err="1" smtClean="0">
                <a:latin typeface="+mj-lt"/>
              </a:rPr>
              <a:t>Oozie</a:t>
            </a:r>
            <a:r>
              <a:rPr lang="en-US" sz="2000" dirty="0" smtClean="0">
                <a:latin typeface="+mj-lt"/>
              </a:rPr>
              <a:t> fork was about </a:t>
            </a:r>
            <a:r>
              <a:rPr lang="en-US" sz="2000" b="1" dirty="0" smtClean="0">
                <a:solidFill>
                  <a:srgbClr val="C00000"/>
                </a:solidFill>
                <a:latin typeface="+mj-lt"/>
              </a:rPr>
              <a:t>27% </a:t>
            </a:r>
            <a:r>
              <a:rPr lang="en-US" sz="2000" dirty="0" smtClean="0">
                <a:latin typeface="+mj-lt"/>
              </a:rPr>
              <a:t>slower than using successive execution.</a:t>
            </a:r>
          </a:p>
          <a:p>
            <a:pPr lvl="1"/>
            <a:r>
              <a:rPr lang="en-US" sz="1800" dirty="0" smtClean="0">
                <a:latin typeface="+mj-lt"/>
              </a:rPr>
              <a:t>We believe this slowdown was caused by the limited resources in our debug cluster.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018543"/>
              </p:ext>
            </p:extLst>
          </p:nvPr>
        </p:nvGraphicFramePr>
        <p:xfrm>
          <a:off x="133350" y="1730375"/>
          <a:ext cx="4257675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404"/>
                <a:gridCol w="17392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Environment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Runtime</a:t>
                      </a:r>
                    </a:p>
                    <a:p>
                      <a:pPr algn="ctr"/>
                      <a:r>
                        <a:rPr lang="en-US" sz="2000" dirty="0" smtClean="0"/>
                        <a:t>(in</a:t>
                      </a:r>
                      <a:r>
                        <a:rPr lang="en-US" sz="2000" baseline="0" dirty="0" smtClean="0"/>
                        <a:t> Minutes)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Original Algorithm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183</a:t>
                      </a:r>
                      <a:endParaRPr lang="en-US" sz="2000" dirty="0"/>
                    </a:p>
                  </a:txBody>
                  <a:tcPr anchor="ctr"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Class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smtClean="0"/>
                        <a:t>Sandbox </a:t>
                      </a:r>
                    </a:p>
                    <a:p>
                      <a:pPr algn="ctr"/>
                      <a:r>
                        <a:rPr lang="en-US" sz="2000" smtClean="0"/>
                        <a:t>with</a:t>
                      </a:r>
                      <a:r>
                        <a:rPr lang="en-US" sz="2000" baseline="0" smtClean="0"/>
                        <a:t> Fork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Deadlock</a:t>
                      </a:r>
                      <a:endParaRPr lang="en-US" sz="2000" dirty="0"/>
                    </a:p>
                  </a:txBody>
                  <a:tcPr anchor="ctr"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Class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Sandbox </a:t>
                      </a:r>
                    </a:p>
                    <a:p>
                      <a:pPr algn="ctr"/>
                      <a:r>
                        <a:rPr lang="en-US" sz="2000" dirty="0" smtClean="0"/>
                        <a:t>Successive Execution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161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AWS with Fork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135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AWS Successive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 Execution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95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46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461A371C-171F-4E20-B0FF-839288CBD4F9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12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58370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Important</a:t>
            </a:r>
          </a:p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Takeaways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88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94672"/>
            <a:ext cx="6838950" cy="5508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>
                <a:latin typeface="+mj-lt"/>
              </a:rPr>
              <a:t>AWS Cluster Administration – Not So Easy</a:t>
            </a:r>
            <a:endParaRPr lang="en-US" sz="2800" dirty="0">
              <a:latin typeface="+mj-lt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199" y="989013"/>
            <a:ext cx="8239126" cy="540416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Configuring an AWS cluster was more difficult than we had anticipated.</a:t>
            </a: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+mj-lt"/>
              </a:rPr>
              <a:t>In our sandbox, we only setup a single instance (and some of use even struggled with that).  Bringing up and managing multiple, parallel instances is more complicated</a:t>
            </a:r>
            <a:r>
              <a:rPr lang="en-US" dirty="0" smtClean="0">
                <a:latin typeface="+mj-lt"/>
              </a:rPr>
              <a:t>.</a:t>
            </a: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Amazon’s Elastic MapReduce (EMR) service should make this process simpler, but we went with EC2 instances due to their lower cost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Takeaways: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If your future company has a system admin, become his/her friend as it is can be pain to figure out how to configure AWS yourself.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dirty="0" smtClean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If you need to do the system administration yourself, do not despair as you learn a lot of new (and unexpected) things along the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CE8203-E40A-46AD-9381-6C8CB0064A1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7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94672"/>
            <a:ext cx="6838950" cy="5508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err="1" smtClean="0">
                <a:latin typeface="+mj-lt"/>
              </a:rPr>
              <a:t>MapR</a:t>
            </a:r>
            <a:r>
              <a:rPr lang="en-US" sz="2800" dirty="0" smtClean="0">
                <a:latin typeface="+mj-lt"/>
              </a:rPr>
              <a:t>-FS – You Don’t Miss it Until Its Gone</a:t>
            </a:r>
            <a:endParaRPr lang="en-US" sz="2800" dirty="0">
              <a:latin typeface="+mj-lt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186738" cy="540416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When originally debugging on AWS, we were not able to get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 running on our cluster so we used standard HDFS.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Operations that just worked on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 required different, more complicated procedures on standard HDFS.</a:t>
            </a:r>
            <a:endParaRPr lang="en-US" b="1" dirty="0" smtClean="0">
              <a:latin typeface="+mj-lt"/>
            </a:endParaRPr>
          </a:p>
          <a:p>
            <a:pPr>
              <a:lnSpc>
                <a:spcPct val="110000"/>
              </a:lnSpc>
            </a:pPr>
            <a:endParaRPr lang="en-US" b="1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Takeaways: 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 is more useful than we knew since we have never worked with the alterative.</a:t>
            </a:r>
          </a:p>
          <a:p>
            <a:pPr lvl="1"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+mj-lt"/>
              </a:rPr>
              <a:t>Consider getting experience with standard HDFS environments as many employers may not run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-FS, and you probably do not realize what you take for granted.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CE8203-E40A-46AD-9381-6C8CB0064A1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5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>
                <a:latin typeface="+mj-lt"/>
              </a:rPr>
              <a:t>Fall-In Love with Custom </a:t>
            </a:r>
            <a:br>
              <a:rPr lang="en-US" sz="2800" dirty="0" smtClean="0">
                <a:latin typeface="+mj-lt"/>
              </a:rPr>
            </a:br>
            <a:r>
              <a:rPr lang="en-US" sz="2800" dirty="0" smtClean="0">
                <a:latin typeface="+mj-lt"/>
              </a:rPr>
              <a:t>MapReduce Configurations</a:t>
            </a:r>
            <a:endParaRPr lang="en-US" sz="2800" dirty="0">
              <a:latin typeface="+mj-lt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sz="half" idx="1"/>
          </p:nvPr>
        </p:nvSpPr>
        <p:spPr>
          <a:xfrm>
            <a:off x="73890" y="1081373"/>
            <a:ext cx="4608945" cy="5135562"/>
          </a:xfrm>
          <a:noFill/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In our class lab exercises, we did not have to use custom MapReduce configurations.</a:t>
            </a: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Custom MapReduce </a:t>
            </a:r>
            <a:r>
              <a:rPr lang="en-US" dirty="0" smtClean="0">
                <a:latin typeface="+mj-lt"/>
              </a:rPr>
              <a:t>configurations are </a:t>
            </a:r>
            <a:r>
              <a:rPr lang="en-US" dirty="0" smtClean="0">
                <a:latin typeface="+mj-lt"/>
              </a:rPr>
              <a:t>very powerful.  Specific uses of them in our project include: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Passing the training set file location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Strategy pattern selection of distance metric for KNN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Takeaway: </a:t>
            </a:r>
            <a:r>
              <a:rPr lang="en-US" dirty="0" smtClean="0">
                <a:latin typeface="+mj-lt"/>
              </a:rPr>
              <a:t>Custom </a:t>
            </a:r>
            <a:r>
              <a:rPr lang="en-US" dirty="0" smtClean="0">
                <a:latin typeface="+mj-lt"/>
              </a:rPr>
              <a:t>configurations can streamline implementation schemes and enable significant flexibility.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999183" y="1857230"/>
            <a:ext cx="4038600" cy="2807132"/>
          </a:xfrm>
          <a:solidFill>
            <a:schemeClr val="bg1"/>
          </a:solidFill>
          <a:ln w="25400">
            <a:solidFill>
              <a:srgbClr val="008000"/>
            </a:solidFill>
          </a:ln>
        </p:spPr>
        <p:txBody>
          <a:bodyPr/>
          <a:lstStyle/>
          <a:p>
            <a:pPr marL="0" indent="0">
              <a:buNone/>
              <a:tabLst>
                <a:tab pos="461963" algn="l"/>
              </a:tabLst>
            </a:pPr>
            <a:r>
              <a:rPr lang="en-US" sz="1600" b="1" dirty="0" smtClean="0">
                <a:latin typeface="Palatino Linotype" panose="02040502050505030304" pitchFamily="18" charset="0"/>
              </a:rPr>
              <a:t>&lt;property&gt;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sz="1600" b="1" dirty="0" smtClean="0">
                <a:latin typeface="Palatino Linotype" panose="02040502050505030304" pitchFamily="18" charset="0"/>
              </a:rPr>
              <a:t>	&lt;name</a:t>
            </a:r>
            <a:r>
              <a:rPr lang="en-US" sz="1600" b="1" dirty="0" smtClean="0">
                <a:latin typeface="Palatino Linotype" panose="02040502050505030304" pitchFamily="18" charset="0"/>
              </a:rPr>
              <a:t>&gt; </a:t>
            </a:r>
            <a:r>
              <a:rPr lang="en-US" sz="1600" b="1" dirty="0" err="1" smtClean="0">
                <a:latin typeface="Palatino Linotype" panose="02040502050505030304" pitchFamily="18" charset="0"/>
              </a:rPr>
              <a:t>trainingFile</a:t>
            </a:r>
            <a:r>
              <a:rPr lang="en-US" sz="1600" b="1" dirty="0" smtClean="0">
                <a:latin typeface="Palatino Linotype" panose="02040502050505030304" pitchFamily="18" charset="0"/>
              </a:rPr>
              <a:t> &lt;/</a:t>
            </a:r>
            <a:r>
              <a:rPr lang="en-US" sz="1600" b="1" dirty="0" smtClean="0">
                <a:latin typeface="Palatino Linotype" panose="02040502050505030304" pitchFamily="18" charset="0"/>
              </a:rPr>
              <a:t>name&gt;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sz="1600" b="1" dirty="0" smtClean="0">
                <a:latin typeface="Palatino Linotype" panose="02040502050505030304" pitchFamily="18" charset="0"/>
              </a:rPr>
              <a:t>	&lt;value</a:t>
            </a:r>
            <a:r>
              <a:rPr lang="en-US" sz="1600" b="1" dirty="0" smtClean="0">
                <a:latin typeface="Palatino Linotype" panose="02040502050505030304" pitchFamily="18" charset="0"/>
              </a:rPr>
              <a:t>&gt; ${</a:t>
            </a:r>
            <a:r>
              <a:rPr lang="en-US" sz="1600" b="1" dirty="0" err="1" smtClean="0">
                <a:latin typeface="Palatino Linotype" panose="02040502050505030304" pitchFamily="18" charset="0"/>
              </a:rPr>
              <a:t>trainingSetFile</a:t>
            </a:r>
            <a:r>
              <a:rPr lang="en-US" sz="1600" b="1" dirty="0" smtClean="0">
                <a:latin typeface="Palatino Linotype" panose="02040502050505030304" pitchFamily="18" charset="0"/>
              </a:rPr>
              <a:t>} &lt;/</a:t>
            </a:r>
            <a:r>
              <a:rPr lang="en-US" sz="1600" b="1" dirty="0" smtClean="0">
                <a:latin typeface="Palatino Linotype" panose="02040502050505030304" pitchFamily="18" charset="0"/>
              </a:rPr>
              <a:t>value&gt;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sz="1600" b="1" dirty="0" smtClean="0">
                <a:latin typeface="Palatino Linotype" panose="02040502050505030304" pitchFamily="18" charset="0"/>
              </a:rPr>
              <a:t>&lt;/property&gt;</a:t>
            </a:r>
          </a:p>
          <a:p>
            <a:pPr marL="0" indent="0">
              <a:buNone/>
              <a:tabLst>
                <a:tab pos="461963" algn="l"/>
              </a:tabLst>
            </a:pPr>
            <a:endParaRPr lang="en-US" sz="1600" b="1" dirty="0" smtClean="0">
              <a:latin typeface="Palatino Linotype" panose="02040502050505030304" pitchFamily="18" charset="0"/>
            </a:endParaRPr>
          </a:p>
          <a:p>
            <a:pPr marL="0" indent="0">
              <a:buNone/>
              <a:tabLst>
                <a:tab pos="461963" algn="l"/>
              </a:tabLst>
            </a:pPr>
            <a:r>
              <a:rPr lang="en-US" sz="1600" b="1" dirty="0" smtClean="0">
                <a:latin typeface="Palatino Linotype" panose="02040502050505030304" pitchFamily="18" charset="0"/>
              </a:rPr>
              <a:t>&lt;property&gt;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sz="1600" b="1" dirty="0" smtClean="0">
                <a:latin typeface="Palatino Linotype" panose="02040502050505030304" pitchFamily="18" charset="0"/>
              </a:rPr>
              <a:t>	&lt;</a:t>
            </a:r>
            <a:r>
              <a:rPr lang="en-US" sz="1600" b="1" dirty="0" smtClean="0">
                <a:latin typeface="Palatino Linotype" panose="02040502050505030304" pitchFamily="18" charset="0"/>
              </a:rPr>
              <a:t>name&gt; </a:t>
            </a:r>
            <a:r>
              <a:rPr lang="en-US" sz="1600" b="1" dirty="0" err="1" smtClean="0">
                <a:latin typeface="Palatino Linotype" panose="02040502050505030304" pitchFamily="18" charset="0"/>
              </a:rPr>
              <a:t>NaiveBayesModel</a:t>
            </a:r>
            <a:r>
              <a:rPr lang="en-US" sz="1600" b="1" dirty="0" smtClean="0">
                <a:latin typeface="Palatino Linotype" panose="02040502050505030304" pitchFamily="18" charset="0"/>
              </a:rPr>
              <a:t> &lt;/</a:t>
            </a:r>
            <a:r>
              <a:rPr lang="en-US" sz="1600" b="1" dirty="0" smtClean="0">
                <a:latin typeface="Palatino Linotype" panose="02040502050505030304" pitchFamily="18" charset="0"/>
              </a:rPr>
              <a:t>name&gt;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sz="1600" b="1" dirty="0" smtClean="0">
                <a:latin typeface="Palatino Linotype" panose="02040502050505030304" pitchFamily="18" charset="0"/>
              </a:rPr>
              <a:t>	&lt;value</a:t>
            </a:r>
            <a:r>
              <a:rPr lang="en-US" sz="1600" b="1" dirty="0" smtClean="0">
                <a:latin typeface="Palatino Linotype" panose="02040502050505030304" pitchFamily="18" charset="0"/>
              </a:rPr>
              <a:t>&gt; </a:t>
            </a:r>
            <a:r>
              <a:rPr lang="en-US" sz="1600" b="1" dirty="0" err="1" smtClean="0">
                <a:latin typeface="Palatino Linotype" panose="02040502050505030304" pitchFamily="18" charset="0"/>
              </a:rPr>
              <a:t>bernoulli</a:t>
            </a:r>
            <a:r>
              <a:rPr lang="en-US" sz="1600" b="1" dirty="0" smtClean="0">
                <a:latin typeface="Palatino Linotype" panose="02040502050505030304" pitchFamily="18" charset="0"/>
              </a:rPr>
              <a:t> &lt;/</a:t>
            </a:r>
            <a:r>
              <a:rPr lang="en-US" sz="1600" b="1" dirty="0" smtClean="0">
                <a:latin typeface="Palatino Linotype" panose="02040502050505030304" pitchFamily="18" charset="0"/>
              </a:rPr>
              <a:t>value&gt;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sz="1600" b="1" dirty="0" smtClean="0">
                <a:latin typeface="Palatino Linotype" panose="02040502050505030304" pitchFamily="18" charset="0"/>
              </a:rPr>
              <a:t>&lt;/property&gt;</a:t>
            </a:r>
            <a:endParaRPr lang="en-US" sz="1600" b="1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CE8203-E40A-46AD-9381-6C8CB0064A1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86845" y="4881465"/>
            <a:ext cx="4025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Custom MapReduce Configuration</a:t>
            </a:r>
          </a:p>
          <a:p>
            <a:pPr algn="ctr"/>
            <a:r>
              <a:rPr lang="en-US" sz="1600" b="0" dirty="0" smtClean="0"/>
              <a:t>from our </a:t>
            </a:r>
            <a:r>
              <a:rPr lang="en-US" sz="1600" dirty="0" err="1" smtClean="0">
                <a:solidFill>
                  <a:srgbClr val="008000"/>
                </a:solidFill>
              </a:rPr>
              <a:t>Oozie</a:t>
            </a:r>
            <a:r>
              <a:rPr lang="en-US" sz="1600" dirty="0" smtClean="0">
                <a:solidFill>
                  <a:srgbClr val="008000"/>
                </a:solidFill>
              </a:rPr>
              <a:t> XML </a:t>
            </a:r>
            <a:r>
              <a:rPr lang="en-US" sz="1600" dirty="0" smtClean="0">
                <a:solidFill>
                  <a:srgbClr val="008000"/>
                </a:solidFill>
              </a:rPr>
              <a:t>Workflow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827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List of References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 smtClean="0">
                <a:latin typeface="+mj-lt"/>
              </a:rPr>
              <a:t>“</a:t>
            </a:r>
            <a:r>
              <a:rPr lang="en-US" sz="1800" dirty="0">
                <a:latin typeface="+mj-lt"/>
              </a:rPr>
              <a:t>What's Cooking?,”. [Online]. Available at: </a:t>
            </a:r>
            <a:r>
              <a:rPr lang="en-US" sz="1800" u="sng" dirty="0">
                <a:latin typeface="+mj-lt"/>
                <a:hlinkClick r:id="rId2"/>
              </a:rPr>
              <a:t>https://www.kaggle.com/c/whats-cooking</a:t>
            </a:r>
            <a:r>
              <a:rPr lang="en-US" sz="1800" dirty="0">
                <a:latin typeface="+mj-lt"/>
              </a:rPr>
              <a:t>. [Accessed: </a:t>
            </a:r>
            <a:r>
              <a:rPr lang="en-US" sz="1800" dirty="0" smtClean="0">
                <a:latin typeface="+mj-lt"/>
              </a:rPr>
              <a:t>2015].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“</a:t>
            </a:r>
            <a:r>
              <a:rPr lang="en-US" sz="1800" dirty="0" err="1">
                <a:latin typeface="+mj-lt"/>
              </a:rPr>
              <a:t>Jaccard</a:t>
            </a:r>
            <a:r>
              <a:rPr lang="en-US" sz="1800" dirty="0">
                <a:latin typeface="+mj-lt"/>
              </a:rPr>
              <a:t> index,” </a:t>
            </a:r>
            <a:r>
              <a:rPr lang="en-US" sz="1800" i="1" dirty="0">
                <a:latin typeface="+mj-lt"/>
              </a:rPr>
              <a:t>Wikipedia</a:t>
            </a:r>
            <a:r>
              <a:rPr lang="en-US" sz="1800" dirty="0">
                <a:latin typeface="+mj-lt"/>
              </a:rPr>
              <a:t>. [Online]. Available at: </a:t>
            </a:r>
            <a:r>
              <a:rPr lang="en-US" sz="1800" dirty="0">
                <a:latin typeface="+mj-lt"/>
                <a:hlinkClick r:id="rId3"/>
              </a:rPr>
              <a:t>https://en.wikipedia.org/wiki/jaccard_index</a:t>
            </a:r>
            <a:r>
              <a:rPr lang="en-US" sz="1800" dirty="0">
                <a:latin typeface="+mj-lt"/>
              </a:rPr>
              <a:t>. [Accessed: </a:t>
            </a:r>
            <a:r>
              <a:rPr lang="en-US" sz="1800" dirty="0" smtClean="0">
                <a:latin typeface="+mj-lt"/>
              </a:rPr>
              <a:t>2015].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P. Tan and M. Steinbach, </a:t>
            </a:r>
            <a:r>
              <a:rPr lang="en-US" sz="1800" i="1" dirty="0">
                <a:latin typeface="+mj-lt"/>
              </a:rPr>
              <a:t>Introduction to </a:t>
            </a:r>
            <a:r>
              <a:rPr lang="en-US" sz="1800" i="1" dirty="0" smtClean="0">
                <a:latin typeface="+mj-lt"/>
              </a:rPr>
              <a:t>Data Mining</a:t>
            </a:r>
            <a:r>
              <a:rPr lang="en-US" sz="1800" dirty="0">
                <a:latin typeface="+mj-lt"/>
              </a:rPr>
              <a:t>. Boston: Pearson Addison Wesley, 2005</a:t>
            </a:r>
            <a:r>
              <a:rPr lang="en-US" sz="1800" dirty="0" smtClean="0">
                <a:latin typeface="+mj-lt"/>
              </a:rPr>
              <a:t>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“google-</a:t>
            </a:r>
            <a:r>
              <a:rPr lang="en-US" sz="1800" dirty="0" err="1">
                <a:latin typeface="+mj-lt"/>
              </a:rPr>
              <a:t>gson</a:t>
            </a:r>
            <a:r>
              <a:rPr lang="en-US" sz="1800" dirty="0">
                <a:latin typeface="+mj-lt"/>
              </a:rPr>
              <a:t>,” </a:t>
            </a:r>
            <a:r>
              <a:rPr lang="en-US" sz="1800" i="1" dirty="0">
                <a:latin typeface="+mj-lt"/>
              </a:rPr>
              <a:t>GitHub</a:t>
            </a:r>
            <a:r>
              <a:rPr lang="en-US" sz="1800" dirty="0">
                <a:latin typeface="+mj-lt"/>
              </a:rPr>
              <a:t>. [Online]. Available at: </a:t>
            </a:r>
            <a:r>
              <a:rPr lang="en-US" sz="1800" dirty="0">
                <a:latin typeface="+mj-lt"/>
                <a:hlinkClick r:id="rId4"/>
              </a:rPr>
              <a:t>https://</a:t>
            </a:r>
            <a:r>
              <a:rPr lang="en-US" sz="1800" dirty="0" smtClean="0">
                <a:latin typeface="+mj-lt"/>
                <a:hlinkClick r:id="rId4"/>
              </a:rPr>
              <a:t>github.com/google/gson</a:t>
            </a:r>
            <a:r>
              <a:rPr lang="en-US" sz="1800" dirty="0" smtClean="0">
                <a:latin typeface="+mj-lt"/>
              </a:rPr>
              <a:t>. </a:t>
            </a:r>
            <a:r>
              <a:rPr lang="en-US" sz="1800" dirty="0">
                <a:latin typeface="+mj-lt"/>
              </a:rPr>
              <a:t>[Accessed: 2015</a:t>
            </a:r>
            <a:r>
              <a:rPr lang="en-US" sz="1800" dirty="0" smtClean="0">
                <a:latin typeface="+mj-lt"/>
              </a:rPr>
              <a:t>].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W. </a:t>
            </a:r>
            <a:r>
              <a:rPr lang="en-US" sz="1800" dirty="0" err="1">
                <a:latin typeface="+mj-lt"/>
              </a:rPr>
              <a:t>Ochandarena</a:t>
            </a:r>
            <a:r>
              <a:rPr lang="en-US" sz="1800" dirty="0">
                <a:latin typeface="+mj-lt"/>
              </a:rPr>
              <a:t>, “Spinning Up a Hadoop Cluster in the Cloud | </a:t>
            </a:r>
            <a:r>
              <a:rPr lang="en-US" sz="1800" dirty="0" err="1">
                <a:latin typeface="+mj-lt"/>
              </a:rPr>
              <a:t>MapR</a:t>
            </a:r>
            <a:r>
              <a:rPr lang="en-US" sz="1800" dirty="0" smtClean="0">
                <a:latin typeface="+mj-lt"/>
              </a:rPr>
              <a:t>,” </a:t>
            </a:r>
            <a:r>
              <a:rPr lang="en-US" sz="1800" i="1" dirty="0" err="1" smtClean="0">
                <a:latin typeface="+mj-lt"/>
              </a:rPr>
              <a:t>MapR</a:t>
            </a:r>
            <a:r>
              <a:rPr lang="en-US" sz="1800" i="1" dirty="0" smtClean="0">
                <a:latin typeface="+mj-lt"/>
              </a:rPr>
              <a:t> </a:t>
            </a:r>
            <a:r>
              <a:rPr lang="en-US" sz="1800" i="1" dirty="0">
                <a:latin typeface="+mj-lt"/>
              </a:rPr>
              <a:t>Blog</a:t>
            </a:r>
            <a:r>
              <a:rPr lang="en-US" sz="1800" dirty="0">
                <a:latin typeface="+mj-lt"/>
              </a:rPr>
              <a:t>. [Online]. Available at: </a:t>
            </a:r>
            <a:r>
              <a:rPr lang="en-US" sz="1800" dirty="0">
                <a:latin typeface="+mj-lt"/>
                <a:hlinkClick r:id="rId5"/>
              </a:rPr>
              <a:t>https://</a:t>
            </a:r>
            <a:r>
              <a:rPr lang="en-US" sz="1800" dirty="0" smtClean="0">
                <a:latin typeface="+mj-lt"/>
                <a:hlinkClick r:id="rId5"/>
              </a:rPr>
              <a:t>www.mapr.com/blog/spinning-hadoop-cluster-cloud</a:t>
            </a:r>
            <a:r>
              <a:rPr lang="en-US" sz="1800" dirty="0" smtClean="0">
                <a:latin typeface="+mj-lt"/>
              </a:rPr>
              <a:t>. </a:t>
            </a:r>
            <a:r>
              <a:rPr lang="en-US" sz="1800" dirty="0">
                <a:latin typeface="+mj-lt"/>
              </a:rPr>
              <a:t>[Accessed: 2015</a:t>
            </a:r>
            <a:r>
              <a:rPr lang="en-US" sz="1800" dirty="0" smtClean="0">
                <a:latin typeface="+mj-lt"/>
              </a:rPr>
              <a:t>].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“Maven in 5 Minutes,” </a:t>
            </a:r>
            <a:r>
              <a:rPr lang="en-US" sz="1800" i="1" dirty="0">
                <a:latin typeface="+mj-lt"/>
              </a:rPr>
              <a:t>Apache Maven Project</a:t>
            </a:r>
            <a:r>
              <a:rPr lang="en-US" sz="1800" dirty="0">
                <a:latin typeface="+mj-lt"/>
              </a:rPr>
              <a:t>. [Online]. Available at: </a:t>
            </a:r>
            <a:r>
              <a:rPr lang="en-US" sz="1800" dirty="0">
                <a:latin typeface="+mj-lt"/>
                <a:hlinkClick r:id="rId6"/>
              </a:rPr>
              <a:t>https://</a:t>
            </a:r>
            <a:r>
              <a:rPr lang="en-US" sz="1800" dirty="0" smtClean="0">
                <a:latin typeface="+mj-lt"/>
                <a:hlinkClick r:id="rId6"/>
              </a:rPr>
              <a:t>maven.apache.org/guides/getting-started/maven-in-five-minutes.html</a:t>
            </a:r>
            <a:r>
              <a:rPr lang="en-US" sz="1800" dirty="0" smtClean="0">
                <a:latin typeface="+mj-lt"/>
              </a:rPr>
              <a:t>. </a:t>
            </a:r>
            <a:r>
              <a:rPr lang="en-US" sz="1800" dirty="0">
                <a:latin typeface="+mj-lt"/>
              </a:rPr>
              <a:t>[Accessed: 2015].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3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Updated Division of Responsibilities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8000"/>
                </a:solidFill>
                <a:latin typeface="+mj-lt"/>
              </a:rPr>
              <a:t>Preprocessor: </a:t>
            </a:r>
            <a:r>
              <a:rPr lang="en-US" sz="2000" dirty="0" smtClean="0">
                <a:latin typeface="+mj-lt"/>
              </a:rPr>
              <a:t>Zayd Hammoudeh</a:t>
            </a:r>
          </a:p>
          <a:p>
            <a:endParaRPr lang="en-US" sz="2000" b="1" dirty="0" smtClean="0">
              <a:solidFill>
                <a:srgbClr val="008000"/>
              </a:solidFill>
              <a:latin typeface="+mj-lt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+mj-lt"/>
              </a:rPr>
              <a:t>Naïve </a:t>
            </a:r>
            <a:r>
              <a:rPr lang="en-US" sz="2000" b="1" dirty="0">
                <a:solidFill>
                  <a:srgbClr val="008000"/>
                </a:solidFill>
                <a:latin typeface="+mj-lt"/>
              </a:rPr>
              <a:t>Bayes: </a:t>
            </a:r>
            <a:r>
              <a:rPr lang="en-US" sz="2000" dirty="0" smtClean="0">
                <a:latin typeface="+mj-lt"/>
              </a:rPr>
              <a:t>Shubhangi Rakhonde</a:t>
            </a:r>
          </a:p>
          <a:p>
            <a:r>
              <a:rPr lang="en-US" sz="2000" b="1" dirty="0" smtClean="0">
                <a:solidFill>
                  <a:srgbClr val="008000"/>
                </a:solidFill>
                <a:latin typeface="+mj-lt"/>
              </a:rPr>
              <a:t>KNN: </a:t>
            </a:r>
            <a:r>
              <a:rPr lang="en-US" sz="2000" dirty="0" smtClean="0">
                <a:latin typeface="+mj-lt"/>
              </a:rPr>
              <a:t>Yashi Kamboj, Shubhangi Rakhonde</a:t>
            </a:r>
          </a:p>
          <a:p>
            <a:endParaRPr lang="en-US" sz="2000" b="1" dirty="0" smtClean="0">
              <a:solidFill>
                <a:srgbClr val="008000"/>
              </a:solidFill>
              <a:latin typeface="+mj-lt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+mj-lt"/>
              </a:rPr>
              <a:t>Ensemble Classifier/Accuracy Calculator: </a:t>
            </a:r>
            <a:r>
              <a:rPr lang="en-US" sz="2000" dirty="0">
                <a:latin typeface="+mj-lt"/>
              </a:rPr>
              <a:t>Zayd Hammoudeh</a:t>
            </a:r>
          </a:p>
          <a:p>
            <a:endParaRPr lang="en-US" sz="2000" b="1" dirty="0" smtClean="0">
              <a:solidFill>
                <a:srgbClr val="008000"/>
              </a:solidFill>
              <a:latin typeface="+mj-lt"/>
            </a:endParaRPr>
          </a:p>
          <a:p>
            <a:r>
              <a:rPr lang="en-US" sz="2000" b="1" dirty="0" err="1" smtClean="0">
                <a:solidFill>
                  <a:srgbClr val="008000"/>
                </a:solidFill>
                <a:latin typeface="+mj-lt"/>
              </a:rPr>
              <a:t>Oozie</a:t>
            </a:r>
            <a:r>
              <a:rPr lang="en-US" sz="2000" b="1" dirty="0" smtClean="0">
                <a:solidFill>
                  <a:srgbClr val="008000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+mj-lt"/>
              </a:rPr>
              <a:t>Debug: </a:t>
            </a:r>
            <a:r>
              <a:rPr lang="en-US" sz="2000" dirty="0" smtClean="0">
                <a:latin typeface="+mj-lt"/>
              </a:rPr>
              <a:t>Zayd Hammoudeh, Shubhangi Rakhonde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>
                <a:solidFill>
                  <a:srgbClr val="008000"/>
                </a:solidFill>
                <a:latin typeface="+mj-lt"/>
              </a:rPr>
              <a:t>Training File Distribution Paradigm: </a:t>
            </a:r>
            <a:r>
              <a:rPr lang="en-US" sz="2000" dirty="0">
                <a:latin typeface="+mj-lt"/>
              </a:rPr>
              <a:t>Shubhangi Rakhonde</a:t>
            </a:r>
          </a:p>
          <a:p>
            <a:r>
              <a:rPr lang="en-US" sz="2000" b="1" dirty="0">
                <a:solidFill>
                  <a:srgbClr val="008000"/>
                </a:solidFill>
                <a:latin typeface="+mj-lt"/>
              </a:rPr>
              <a:t>HDFS Debug: </a:t>
            </a:r>
            <a:r>
              <a:rPr lang="en-US" sz="2000" dirty="0" smtClean="0">
                <a:latin typeface="+mj-lt"/>
              </a:rPr>
              <a:t>Zayd Hammoudeh</a:t>
            </a:r>
          </a:p>
          <a:p>
            <a:r>
              <a:rPr lang="en-US" sz="2000" b="1" dirty="0">
                <a:solidFill>
                  <a:srgbClr val="008000"/>
                </a:solidFill>
                <a:latin typeface="+mj-lt"/>
              </a:rPr>
              <a:t>Amazon AWS: </a:t>
            </a:r>
            <a:r>
              <a:rPr lang="en-US" sz="2000" dirty="0" smtClean="0">
                <a:latin typeface="+mj-lt"/>
              </a:rPr>
              <a:t>Zayd Hammoudeh, Yashi Kamboj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461A371C-171F-4E20-B0FF-839288CBD4F9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18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58370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Questions?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600" dirty="0" smtClean="0">
                <a:latin typeface="+mj-lt"/>
              </a:rPr>
              <a:t>Project Overview</a:t>
            </a:r>
            <a:endParaRPr lang="en-US" sz="3600" dirty="0">
              <a:latin typeface="+mj-lt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186738" cy="4840287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+mj-lt"/>
              </a:rPr>
              <a:t>Kaggle</a:t>
            </a:r>
            <a:r>
              <a:rPr lang="en-US" sz="2800" b="1" dirty="0" smtClean="0">
                <a:latin typeface="+mj-lt"/>
              </a:rPr>
              <a:t> Competition:</a:t>
            </a:r>
            <a:r>
              <a:rPr lang="en-US" sz="2800" dirty="0" smtClean="0">
                <a:latin typeface="+mj-lt"/>
              </a:rPr>
              <a:t> Classify recipes into different cuisine types [1] based solely off the recipe’s ingredient list.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An ensemble classifier for this dataset already exists, but its execution time is long.  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solidFill>
                  <a:srgbClr val="008000"/>
                </a:solidFill>
                <a:latin typeface="+mj-lt"/>
              </a:rPr>
              <a:t>Goal: </a:t>
            </a:r>
            <a:r>
              <a:rPr lang="en-US" sz="2800" dirty="0" smtClean="0">
                <a:latin typeface="+mj-lt"/>
              </a:rPr>
              <a:t>Develop a faster, Hadoop-based version of the original classifier and deploy it to Amazon AWS.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CE8203-E40A-46AD-9381-6C8CB0064A1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38250" y="6115049"/>
            <a:ext cx="6690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j-lt"/>
              </a:rPr>
              <a:t>[1] Dataset had 20 different international cuisine types including: </a:t>
            </a:r>
          </a:p>
          <a:p>
            <a:r>
              <a:rPr lang="en-US" b="0" dirty="0" smtClean="0">
                <a:latin typeface="+mj-lt"/>
              </a:rPr>
              <a:t>French, British, Mexican, Chinese, Indian, Southern US, Japanese, etc.</a:t>
            </a:r>
            <a:endParaRPr lang="en-US" b="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sz="3600" b="1" dirty="0" smtClean="0">
                <a:latin typeface="+mj-lt"/>
              </a:rPr>
              <a:t>Due to the interest of time, we will only discuss a subset of the components of our overall implementation structure.</a:t>
            </a:r>
            <a:endParaRPr lang="en-US" sz="3600" b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latin typeface="+mj-lt"/>
              </a:rPr>
              <a:t>Oozie</a:t>
            </a:r>
            <a:r>
              <a:rPr lang="en-US" sz="4000" dirty="0" smtClean="0">
                <a:latin typeface="+mj-lt"/>
              </a:rPr>
              <a:t> Flow with Fork/Join</a:t>
            </a:r>
            <a:endParaRPr lang="en-US" sz="40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6" y="1514476"/>
            <a:ext cx="9072644" cy="404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26431" y="6416159"/>
            <a:ext cx="670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Note: </a:t>
            </a:r>
            <a:r>
              <a:rPr lang="en-US" b="0" dirty="0" smtClean="0">
                <a:latin typeface="+mn-lt"/>
              </a:rPr>
              <a:t>KNN approaches #1 and #2 </a:t>
            </a:r>
            <a:r>
              <a:rPr lang="en-US" b="0" dirty="0" smtClean="0">
                <a:latin typeface="+mn-lt"/>
              </a:rPr>
              <a:t>above use </a:t>
            </a:r>
            <a:r>
              <a:rPr lang="en-US" b="0" dirty="0" smtClean="0">
                <a:latin typeface="+mn-lt"/>
              </a:rPr>
              <a:t>different distance metrics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705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>
                <a:latin typeface="+mj-lt"/>
              </a:rPr>
              <a:t>Oozie</a:t>
            </a:r>
            <a:r>
              <a:rPr lang="en-US" dirty="0" smtClean="0">
                <a:latin typeface="+mj-lt"/>
              </a:rPr>
              <a:t> Flow with Successive Execution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26431" y="6416159"/>
            <a:ext cx="670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Note: </a:t>
            </a:r>
            <a:r>
              <a:rPr lang="en-US" b="0" dirty="0" smtClean="0">
                <a:latin typeface="+mn-lt"/>
              </a:rPr>
              <a:t>KNN approaches #1 and #2 </a:t>
            </a:r>
            <a:r>
              <a:rPr lang="en-US" b="0" dirty="0" smtClean="0">
                <a:latin typeface="+mn-lt"/>
              </a:rPr>
              <a:t>above use </a:t>
            </a:r>
            <a:r>
              <a:rPr lang="en-US" b="0" dirty="0" smtClean="0">
                <a:latin typeface="+mn-lt"/>
              </a:rPr>
              <a:t>different distance metrics</a:t>
            </a:r>
            <a:endParaRPr lang="en-US" b="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62100"/>
            <a:ext cx="8961549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88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Data Preprocessor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Implemented in standard Java with the GSON library and Maven</a:t>
            </a:r>
          </a:p>
          <a:p>
            <a:pPr>
              <a:lnSpc>
                <a:spcPct val="120000"/>
              </a:lnSpc>
            </a:pPr>
            <a:endParaRPr lang="en-US" b="1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+mj-lt"/>
              </a:rPr>
              <a:t>Input Dataset Format: </a:t>
            </a:r>
            <a:r>
              <a:rPr lang="en-US" dirty="0" smtClean="0">
                <a:latin typeface="+mj-lt"/>
              </a:rPr>
              <a:t>A list of JSON objects that contained each recipe’s cuisine type as well as its list of ingredients’ names</a:t>
            </a: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Modified the original algorithm’s preprocessor to make them more “</a:t>
            </a:r>
            <a:r>
              <a:rPr lang="en-US" b="1" dirty="0" smtClean="0">
                <a:solidFill>
                  <a:srgbClr val="008000"/>
                </a:solidFill>
                <a:latin typeface="+mj-lt"/>
              </a:rPr>
              <a:t>MapReduce-Friendly</a:t>
            </a:r>
            <a:r>
              <a:rPr lang="en-US" dirty="0" smtClean="0">
                <a:latin typeface="+mj-lt"/>
              </a:rPr>
              <a:t>”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Changed the ingredient names from strings to unique integers to make the classification algorithms’ structure more universal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dirty="0" smtClean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Change the record format from JSON to a </a:t>
            </a:r>
            <a:r>
              <a:rPr lang="en-US" i="1" dirty="0" smtClean="0">
                <a:latin typeface="+mj-lt"/>
              </a:rPr>
              <a:t>single</a:t>
            </a:r>
            <a:r>
              <a:rPr lang="en-US" dirty="0" smtClean="0">
                <a:latin typeface="+mj-lt"/>
              </a:rPr>
              <a:t> comma-separated line.  This was done to support MapReduce’s default record reader.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Splits testing data set into multiple files to allow them to be processed by multiple mappers in parallel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20000"/>
              </a:lnSpc>
            </a:pPr>
            <a:endParaRPr lang="en-US" dirty="0" smtClean="0">
              <a:latin typeface="+mj-lt"/>
            </a:endParaRPr>
          </a:p>
          <a:p>
            <a:pPr lvl="1"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Multinomial &amp; Bernoulli Naïve Bayes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Implemented </a:t>
            </a:r>
            <a:r>
              <a:rPr lang="en-US" dirty="0" smtClean="0">
                <a:latin typeface="+mj-lt"/>
              </a:rPr>
              <a:t>using standard </a:t>
            </a:r>
            <a:r>
              <a:rPr lang="en-US" dirty="0" smtClean="0">
                <a:latin typeface="+mj-lt"/>
              </a:rPr>
              <a:t>MapReduce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Calculates the prior probability of each ingredient for each cuisine type using the input training set.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Calculates the class probability of each record in the testing set.  Returns each record’s class probability to the ensemble classifier.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latin typeface="+mn-lt"/>
              </a:rPr>
              <a:t>To simplify code design and testing, we used the </a:t>
            </a:r>
            <a:r>
              <a:rPr lang="en-US" b="1" i="1" dirty="0">
                <a:solidFill>
                  <a:srgbClr val="008000"/>
                </a:solidFill>
                <a:latin typeface="+mn-lt"/>
              </a:rPr>
              <a:t>strategy pattern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for calculating the distance.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Training set is rebuilt from scratch inside each mapper.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Future Improvement: </a:t>
            </a:r>
            <a:r>
              <a:rPr lang="en-US" dirty="0" smtClean="0">
                <a:latin typeface="+mj-lt"/>
              </a:rPr>
              <a:t>Use serialization to import a prebuild training set data structure reducing the algorithm’s overhead.</a:t>
            </a: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K-Nearest Neighbors (KNN)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 smtClean="0">
                    <a:latin typeface="+mj-lt"/>
                  </a:rPr>
                  <a:t>Implemented </a:t>
                </a:r>
                <a:r>
                  <a:rPr lang="en-US" dirty="0"/>
                  <a:t>using standard </a:t>
                </a:r>
                <a:r>
                  <a:rPr lang="en-US" dirty="0" smtClean="0">
                    <a:latin typeface="+mj-lt"/>
                  </a:rPr>
                  <a:t>MapReduce</a:t>
                </a:r>
                <a:endParaRPr lang="en-US" dirty="0" smtClean="0">
                  <a:latin typeface="+mj-lt"/>
                </a:endParaRPr>
              </a:p>
              <a:p>
                <a:pPr>
                  <a:lnSpc>
                    <a:spcPct val="110000"/>
                  </a:lnSpc>
                </a:pPr>
                <a:endParaRPr lang="en-US" b="1" dirty="0">
                  <a:latin typeface="+mj-lt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b="1" dirty="0" smtClean="0">
                    <a:latin typeface="+mj-lt"/>
                  </a:rPr>
                  <a:t>Runtime of KNN</a:t>
                </a:r>
                <a:r>
                  <a:rPr lang="en-US" dirty="0" smtClean="0">
                    <a:latin typeface="+mj-lt"/>
                  </a:rPr>
                  <a:t>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b="0" dirty="0" smtClean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b="0" dirty="0" smtClean="0">
                    <a:latin typeface="+mj-lt"/>
                  </a:rPr>
                  <a:t> is the size of the training set.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b="0" dirty="0" smtClean="0">
                    <a:latin typeface="+mj-lt"/>
                  </a:rPr>
                  <a:t>Most of the total algorithm runtime is spent performing KNN.</a:t>
                </a:r>
              </a:p>
              <a:p>
                <a:pPr>
                  <a:lnSpc>
                    <a:spcPct val="110000"/>
                  </a:lnSpc>
                </a:pPr>
                <a:endParaRPr lang="en-US" dirty="0">
                  <a:latin typeface="+mj-lt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b="0" dirty="0" smtClean="0">
                    <a:latin typeface="+mj-lt"/>
                  </a:rPr>
                  <a:t>The heart of KNN is always the distance metric.  We used two different distance metrics.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>
                    <a:latin typeface="+mj-lt"/>
                  </a:rPr>
                  <a:t>Also uses the </a:t>
                </a:r>
                <a:r>
                  <a:rPr lang="en-US" sz="2000" b="1" i="1" dirty="0">
                    <a:solidFill>
                      <a:srgbClr val="008000"/>
                    </a:solidFill>
                    <a:latin typeface="+mn-lt"/>
                  </a:rPr>
                  <a:t>strategy pattern </a:t>
                </a:r>
                <a:r>
                  <a:rPr lang="en-US" dirty="0" smtClean="0">
                    <a:latin typeface="+mj-lt"/>
                  </a:rPr>
                  <a:t>to specify the distance metric.</a:t>
                </a:r>
                <a:endParaRPr lang="en-US" b="0" dirty="0" smtClean="0">
                  <a:latin typeface="+mj-lt"/>
                </a:endParaRPr>
              </a:p>
              <a:p>
                <a:pPr>
                  <a:lnSpc>
                    <a:spcPct val="110000"/>
                  </a:lnSpc>
                </a:pPr>
                <a:endParaRPr lang="en-US" dirty="0">
                  <a:latin typeface="+mj-lt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b="0" dirty="0" smtClean="0">
                    <a:latin typeface="+mj-lt"/>
                  </a:rPr>
                  <a:t>The results from the two KNN algorithms and Naïve Bayes are combined as part of the ensemble classifier.</a:t>
                </a:r>
              </a:p>
              <a:p>
                <a:pPr lvl="1">
                  <a:lnSpc>
                    <a:spcPct val="11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Amazon Web Services (AWS) Cluster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</a:pPr>
            <a:r>
              <a:rPr lang="en-US" sz="2800" b="1" dirty="0" smtClean="0">
                <a:latin typeface="+mj-lt"/>
              </a:rPr>
              <a:t>Amazon </a:t>
            </a:r>
            <a:r>
              <a:rPr lang="en-US" sz="2800" dirty="0" smtClean="0">
                <a:latin typeface="+mj-lt"/>
              </a:rPr>
              <a:t>– Largest public cloud provider</a:t>
            </a:r>
          </a:p>
          <a:p>
            <a:pPr>
              <a:spcBef>
                <a:spcPts val="1200"/>
              </a:spcBef>
            </a:pPr>
            <a:endParaRPr lang="en-US" dirty="0"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en-US" sz="2800" b="1" dirty="0" smtClean="0">
                <a:latin typeface="+mj-lt"/>
              </a:rPr>
              <a:t>Cluster Specifications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rgbClr val="008000"/>
                </a:solidFill>
                <a:latin typeface="+mj-lt"/>
              </a:rPr>
              <a:t>Operating System: </a:t>
            </a:r>
            <a:r>
              <a:rPr lang="en-US" dirty="0" err="1" smtClean="0">
                <a:latin typeface="+mj-lt"/>
              </a:rPr>
              <a:t>Redhat</a:t>
            </a:r>
            <a:r>
              <a:rPr lang="en-US" dirty="0" smtClean="0">
                <a:latin typeface="+mj-lt"/>
              </a:rPr>
              <a:t> Enterprise 6.5, 64 bit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rgbClr val="008000"/>
                </a:solidFill>
                <a:latin typeface="+mj-lt"/>
              </a:rPr>
              <a:t>Hadoop Environment: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rgbClr val="008000"/>
                </a:solidFill>
                <a:latin typeface="+mj-lt"/>
              </a:rPr>
              <a:t>Number of Nodes: </a:t>
            </a:r>
            <a:r>
              <a:rPr lang="en-US" dirty="0" smtClean="0">
                <a:latin typeface="+mj-lt"/>
              </a:rPr>
              <a:t>3</a:t>
            </a:r>
          </a:p>
          <a:p>
            <a:pPr lvl="1">
              <a:spcBef>
                <a:spcPts val="1200"/>
              </a:spcBef>
            </a:pPr>
            <a:r>
              <a:rPr lang="en-US" b="1" dirty="0" err="1">
                <a:solidFill>
                  <a:srgbClr val="008000"/>
                </a:solidFill>
                <a:latin typeface="+mj-lt"/>
              </a:rPr>
              <a:t>MapR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-FS Version: </a:t>
            </a:r>
            <a:r>
              <a:rPr lang="en-US" dirty="0" smtClean="0">
                <a:latin typeface="+mj-lt"/>
              </a:rPr>
              <a:t>4.0.1</a:t>
            </a:r>
          </a:p>
          <a:p>
            <a:pPr lvl="1">
              <a:spcBef>
                <a:spcPts val="1200"/>
              </a:spcBef>
            </a:pPr>
            <a:r>
              <a:rPr lang="en-US" b="1" dirty="0" err="1">
                <a:solidFill>
                  <a:srgbClr val="008000"/>
                </a:solidFill>
                <a:latin typeface="+mj-lt"/>
              </a:rPr>
              <a:t>Oozie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 Version: </a:t>
            </a:r>
            <a:r>
              <a:rPr lang="en-US" dirty="0" smtClean="0">
                <a:latin typeface="+mj-lt"/>
              </a:rPr>
              <a:t>4.0.1 </a:t>
            </a:r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Cluster Type: </a:t>
            </a:r>
            <a:r>
              <a:rPr lang="en-US" dirty="0" smtClean="0">
                <a:latin typeface="+mj-lt"/>
              </a:rPr>
              <a:t>m1.large</a:t>
            </a:r>
          </a:p>
          <a:p>
            <a:pPr lvl="2">
              <a:spcBef>
                <a:spcPts val="1200"/>
              </a:spcBef>
            </a:pPr>
            <a:r>
              <a:rPr lang="en-US" b="1" dirty="0" smtClean="0">
                <a:solidFill>
                  <a:srgbClr val="0257BE"/>
                </a:solidFill>
                <a:latin typeface="+mj-lt"/>
              </a:rPr>
              <a:t>Virtual CPU: </a:t>
            </a:r>
            <a:r>
              <a:rPr lang="en-US" dirty="0" smtClean="0">
                <a:latin typeface="+mj-lt"/>
              </a:rPr>
              <a:t>2</a:t>
            </a:r>
          </a:p>
          <a:p>
            <a:pPr lvl="2">
              <a:spcBef>
                <a:spcPts val="1200"/>
              </a:spcBef>
            </a:pPr>
            <a:r>
              <a:rPr lang="en-US" b="1" dirty="0">
                <a:solidFill>
                  <a:srgbClr val="0257BE"/>
                </a:solidFill>
                <a:latin typeface="+mj-lt"/>
              </a:rPr>
              <a:t>RAM: </a:t>
            </a:r>
            <a:r>
              <a:rPr lang="en-US" dirty="0" smtClean="0">
                <a:latin typeface="+mj-lt"/>
              </a:rPr>
              <a:t>7.5 GB</a:t>
            </a:r>
          </a:p>
          <a:p>
            <a:pPr lvl="2">
              <a:spcBef>
                <a:spcPts val="1200"/>
              </a:spcBef>
            </a:pPr>
            <a:endParaRPr lang="en-US" dirty="0"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C00000"/>
                </a:solidFill>
                <a:latin typeface="+mj-lt"/>
              </a:rPr>
              <a:t>Special thanks to Professor </a:t>
            </a:r>
            <a:r>
              <a:rPr lang="en-US" b="1" dirty="0" err="1" smtClean="0">
                <a:solidFill>
                  <a:srgbClr val="C00000"/>
                </a:solidFill>
                <a:latin typeface="+mj-lt"/>
              </a:rPr>
              <a:t>Casaletto</a:t>
            </a:r>
            <a:r>
              <a:rPr lang="en-US" b="1" dirty="0" smtClean="0">
                <a:solidFill>
                  <a:srgbClr val="C00000"/>
                </a:solidFill>
                <a:latin typeface="+mj-lt"/>
              </a:rPr>
              <a:t> for helping us configure the cluster.</a:t>
            </a:r>
          </a:p>
          <a:p>
            <a:pPr lvl="2"/>
            <a:endParaRPr lang="en-US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SJSU Zayd Template</Template>
  <TotalTime>9433</TotalTime>
  <Words>1024</Words>
  <Application>Microsoft Office PowerPoint</Application>
  <PresentationFormat>On-screen Show (4:3)</PresentationFormat>
  <Paragraphs>183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sjsu_powerpoint template 1</vt:lpstr>
      <vt:lpstr>PowerPoint Presentation</vt:lpstr>
      <vt:lpstr>Project Overview</vt:lpstr>
      <vt:lpstr>PowerPoint Presentation</vt:lpstr>
      <vt:lpstr>Oozie Flow with Fork/Join</vt:lpstr>
      <vt:lpstr>Oozie Flow with Successive Execution</vt:lpstr>
      <vt:lpstr>Data Preprocessor</vt:lpstr>
      <vt:lpstr>Multinomial &amp; Bernoulli Naïve Bayes</vt:lpstr>
      <vt:lpstr>K-Nearest Neighbors (KNN)</vt:lpstr>
      <vt:lpstr>Amazon Web Services (AWS) Cluster</vt:lpstr>
      <vt:lpstr>PowerPoint Presentation</vt:lpstr>
      <vt:lpstr>Algorithm Execution Time Comparison</vt:lpstr>
      <vt:lpstr>PowerPoint Presentation</vt:lpstr>
      <vt:lpstr>AWS Cluster Administration – Not So Easy</vt:lpstr>
      <vt:lpstr>MapR-FS – You Don’t Miss it Until Its Gone</vt:lpstr>
      <vt:lpstr>Fall-In Love with Custom  MapReduce Configurations</vt:lpstr>
      <vt:lpstr>List of References</vt:lpstr>
      <vt:lpstr>Updated Division of Responsibilities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zhammoud</dc:creator>
  <cp:lastModifiedBy>Zayd</cp:lastModifiedBy>
  <cp:revision>1495</cp:revision>
  <dcterms:created xsi:type="dcterms:W3CDTF">2014-07-03T16:55:19Z</dcterms:created>
  <dcterms:modified xsi:type="dcterms:W3CDTF">2015-11-28T12:48:52Z</dcterms:modified>
</cp:coreProperties>
</file>