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sldIdLst>
    <p:sldId id="256" r:id="rId2"/>
    <p:sldId id="264" r:id="rId3"/>
    <p:sldId id="306" r:id="rId4"/>
    <p:sldId id="297" r:id="rId5"/>
    <p:sldId id="298" r:id="rId6"/>
    <p:sldId id="312" r:id="rId7"/>
    <p:sldId id="308" r:id="rId8"/>
    <p:sldId id="307" r:id="rId9"/>
    <p:sldId id="309" r:id="rId10"/>
    <p:sldId id="299" r:id="rId11"/>
    <p:sldId id="300" r:id="rId12"/>
    <p:sldId id="301" r:id="rId13"/>
    <p:sldId id="311" r:id="rId14"/>
    <p:sldId id="302" r:id="rId15"/>
    <p:sldId id="303" r:id="rId16"/>
    <p:sldId id="296" r:id="rId17"/>
    <p:sldId id="305" r:id="rId18"/>
    <p:sldId id="29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08000"/>
    <a:srgbClr val="0066FF"/>
    <a:srgbClr val="0257BE"/>
    <a:srgbClr val="0165BF"/>
    <a:srgbClr val="0000FF"/>
    <a:srgbClr val="070BB9"/>
    <a:srgbClr val="FF0000"/>
    <a:srgbClr val="000066"/>
    <a:srgbClr val="1C1C1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>
        <p:scale>
          <a:sx n="100" d="100"/>
          <a:sy n="100" d="100"/>
        </p:scale>
        <p:origin x="-2340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B03344A-3D4A-4325-A042-FF792B10B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6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290041-EBD5-4ECF-93E2-DB158FD2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E338-3B6A-4037-90D8-94F243835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DEB2-1A28-4E3D-BE80-C7859824F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10C7-EABF-4B50-9B4C-228D4674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 cstate="print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364FBC57-E742-42BB-A7F9-E63BB001B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5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Palatino Linotype" panose="02040502050505030304" pitchFamily="18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Palatino Linotype" panose="02040502050505030304" pitchFamily="18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Palatino Linotype" panose="02040502050505030304" pitchFamily="18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Palatino Linotype" panose="02040502050505030304" pitchFamily="18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ccard_index" TargetMode="External"/><Relationship Id="rId2" Type="http://schemas.openxmlformats.org/officeDocument/2006/relationships/hyperlink" Target="https://www.kaggle.com/c/whats-cook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B8F84-187E-4FA8-973B-1FD40194808B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736599" y="443229"/>
            <a:ext cx="7826375" cy="16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 smtClean="0">
                <a:latin typeface="Palatino Linotype" pitchFamily="18" charset="0"/>
                <a:cs typeface="Times New Roman" pitchFamily="18" charset="0"/>
              </a:rPr>
              <a:t>Speeding Up an Ensemble Classifier using Amazon AWS</a:t>
            </a:r>
            <a:endParaRPr lang="en-US" sz="3600" dirty="0">
              <a:latin typeface="Palatino Linotype" pitchFamily="18" charset="0"/>
              <a:cs typeface="Times New Roman" pitchFamily="18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2317750" y="5210176"/>
            <a:ext cx="45100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Shubhangi Rakhonde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Yashi Kamboj</a:t>
            </a:r>
            <a:endParaRPr lang="en-US" sz="2000" dirty="0">
              <a:solidFill>
                <a:srgbClr val="1C1C1C"/>
              </a:solidFill>
              <a:latin typeface="Georgia" pitchFamily="18" charset="0"/>
              <a:cs typeface="Times New Roman" pitchFamily="18" charset="0"/>
            </a:endParaRP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Zayd </a:t>
            </a:r>
            <a:r>
              <a:rPr lang="en-US" sz="2000" dirty="0">
                <a:solidFill>
                  <a:srgbClr val="1C1C1C"/>
                </a:solidFill>
                <a:latin typeface="Georgia" pitchFamily="18" charset="0"/>
                <a:cs typeface="Times New Roman" pitchFamily="18" charset="0"/>
              </a:rPr>
              <a:t>Hammoudeh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10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Execution Time Comparison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Palatino Linotype" panose="02040502050505030304" pitchFamily="18" charset="0"/>
            </a:endParaRP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05324" y="1160463"/>
            <a:ext cx="4495801" cy="5135562"/>
          </a:xfrm>
        </p:spPr>
        <p:txBody>
          <a:bodyPr/>
          <a:lstStyle/>
          <a:p>
            <a:r>
              <a:rPr lang="en-US" sz="2400" b="1" dirty="0" smtClean="0">
                <a:latin typeface="+mj-lt"/>
              </a:rPr>
              <a:t>AWS Speed-up: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46%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While this speed-up is good, we had hoped for more. </a:t>
            </a:r>
          </a:p>
          <a:p>
            <a:pPr lvl="1"/>
            <a:r>
              <a:rPr lang="en-US" sz="1800" dirty="0" smtClean="0">
                <a:latin typeface="+mj-lt"/>
              </a:rPr>
              <a:t>On a cluster with more nodes, we expect we could reduce the execution time an additional 20% or more.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Using an </a:t>
            </a:r>
            <a:r>
              <a:rPr lang="en-US" sz="2000" dirty="0" err="1" smtClean="0">
                <a:latin typeface="+mj-lt"/>
              </a:rPr>
              <a:t>Oozie</a:t>
            </a:r>
            <a:r>
              <a:rPr lang="en-US" sz="2000" dirty="0" smtClean="0">
                <a:latin typeface="+mj-lt"/>
              </a:rPr>
              <a:t> fork was about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27% </a:t>
            </a:r>
            <a:r>
              <a:rPr lang="en-US" sz="2000" dirty="0" smtClean="0">
                <a:latin typeface="+mj-lt"/>
              </a:rPr>
              <a:t>slower than using successive execution.</a:t>
            </a:r>
          </a:p>
          <a:p>
            <a:pPr lvl="1"/>
            <a:r>
              <a:rPr lang="en-US" sz="1800" dirty="0" smtClean="0">
                <a:latin typeface="+mj-lt"/>
              </a:rPr>
              <a:t>We believe this slowdown was caused by the limited resources in our debug cluster.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36892"/>
              </p:ext>
            </p:extLst>
          </p:nvPr>
        </p:nvGraphicFramePr>
        <p:xfrm>
          <a:off x="133350" y="1730375"/>
          <a:ext cx="42576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404"/>
                <a:gridCol w="17392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Runtime</a:t>
                      </a:r>
                    </a:p>
                    <a:p>
                      <a:pPr algn="ctr"/>
                      <a:r>
                        <a:rPr lang="en-US" sz="2000" dirty="0" smtClean="0"/>
                        <a:t>(in</a:t>
                      </a:r>
                      <a:r>
                        <a:rPr lang="en-US" sz="2000" baseline="0" dirty="0" smtClean="0"/>
                        <a:t> Minutes)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Original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183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smtClean="0"/>
                        <a:t>Sandbox </a:t>
                      </a:r>
                    </a:p>
                    <a:p>
                      <a:pPr algn="ctr"/>
                      <a:r>
                        <a:rPr lang="en-US" sz="2000" smtClean="0"/>
                        <a:t>with</a:t>
                      </a:r>
                      <a:r>
                        <a:rPr lang="en-US" sz="2000" baseline="0" smtClean="0"/>
                        <a:t>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Deadlock</a:t>
                      </a:r>
                      <a:endParaRPr lang="en-US" sz="2000" dirty="0"/>
                    </a:p>
                  </a:txBody>
                  <a:tcPr anchor="ctr"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Class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Sandbox </a:t>
                      </a:r>
                    </a:p>
                    <a:p>
                      <a:pPr algn="ctr"/>
                      <a:r>
                        <a:rPr lang="en-US" sz="2000" dirty="0" smtClean="0"/>
                        <a:t>Successive Execution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with Fork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AWS Successive</a:t>
                      </a:r>
                      <a:r>
                        <a:rPr lang="en-US" sz="2000" b="1" baseline="0" dirty="0" smtClean="0">
                          <a:solidFill>
                            <a:srgbClr val="C00000"/>
                          </a:solidFill>
                        </a:rPr>
                        <a:t> Execution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99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12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Important</a:t>
            </a:r>
          </a:p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Takeaways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8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AWS Cluster Administration – Not So Easy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239126" cy="54041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Configuring an AWS cluster was more difficult than we had anticipated.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+mj-lt"/>
              </a:rPr>
              <a:t>In our sandbox, we only setup a single instance (and some of use even struggled with that).  Bringing up and managing multiple, parallel instances is more complicated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Amazon’s Elastic MapReduce (EMR) service should make this process simpler, but we went with EC2 instances due to their lower cost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your future company has a system admin, become his/her friend as it is can be pain to figure out how to configure AWS yourself.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If you need to do the system administration yourself, do not despair as you learn a lot of new (and unexpected) things along the way.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94672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 smtClean="0">
                <a:latin typeface="+mj-lt"/>
              </a:rPr>
              <a:t>MapR</a:t>
            </a:r>
            <a:r>
              <a:rPr lang="en-US" sz="2800" dirty="0" smtClean="0">
                <a:latin typeface="+mj-lt"/>
              </a:rPr>
              <a:t>-FS – You Don’t Miss it Until Its Gone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When originally debugging on AWS, we were not able to get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running on our cluster so we used standard HDFS.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Operations that just worked on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required different, more complicated procedures on standard HDFS.</a:t>
            </a:r>
            <a:endParaRPr lang="en-US" b="1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Takeaways: 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 is more useful than we knew since we have never worked with the alterative.</a:t>
            </a:r>
          </a:p>
          <a:p>
            <a:pPr lvl="1"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+mj-lt"/>
              </a:rPr>
              <a:t>Consider getting experience with standard HDFS environments as many employers may not run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-FS, and you probably do not realize what you take for granted.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85147"/>
            <a:ext cx="6838950" cy="5508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+mj-lt"/>
              </a:rPr>
              <a:t>Fall-In Love with Custom 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MapReduce Configurations</a:t>
            </a:r>
            <a:endParaRPr lang="en-US" sz="28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404167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While we covered custom MapReduce configurations in class, we did not use them in our assignments.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Custom MapReduce configurations through XML or </a:t>
            </a:r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are very powerful.  Specific uses of them in our project include:</a:t>
            </a:r>
          </a:p>
          <a:p>
            <a:pPr lvl="1"/>
            <a:r>
              <a:rPr lang="en-US" dirty="0" smtClean="0">
                <a:latin typeface="+mj-lt"/>
              </a:rPr>
              <a:t>Passing the location of a training set file</a:t>
            </a:r>
          </a:p>
          <a:p>
            <a:pPr lvl="1"/>
            <a:r>
              <a:rPr lang="en-US" dirty="0" smtClean="0">
                <a:latin typeface="+mj-lt"/>
              </a:rPr>
              <a:t>Strategy pattern selection of distance metric for KNN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+mj-lt"/>
              </a:rPr>
              <a:t>Takeaway:</a:t>
            </a:r>
          </a:p>
          <a:p>
            <a:pPr lvl="1"/>
            <a:r>
              <a:rPr lang="en-US" dirty="0" smtClean="0">
                <a:latin typeface="+mj-lt"/>
              </a:rPr>
              <a:t>It is important to learn how to use this powerful tool as it makes passing custom information to your MapReduce job very easy.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List of References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“</a:t>
            </a:r>
            <a:r>
              <a:rPr lang="en-US" sz="1800" dirty="0">
                <a:latin typeface="+mj-lt"/>
              </a:rPr>
              <a:t>What's Cooking?,”. [Online]. Available at: </a:t>
            </a:r>
            <a:r>
              <a:rPr lang="en-US" sz="1800" u="sng" dirty="0">
                <a:latin typeface="+mj-lt"/>
                <a:hlinkClick r:id="rId2"/>
              </a:rPr>
              <a:t>https://www.kaggle.com/c/whats-cooking</a:t>
            </a:r>
            <a:r>
              <a:rPr lang="en-US" sz="1800" dirty="0">
                <a:latin typeface="+mj-lt"/>
              </a:rPr>
              <a:t>. [Accessed: </a:t>
            </a:r>
            <a:r>
              <a:rPr lang="en-US" sz="1800" dirty="0" smtClean="0">
                <a:latin typeface="+mj-lt"/>
              </a:rPr>
              <a:t>Oct-2015].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“</a:t>
            </a:r>
            <a:r>
              <a:rPr lang="en-US" sz="1800" dirty="0" err="1">
                <a:latin typeface="+mj-lt"/>
              </a:rPr>
              <a:t>Jaccard</a:t>
            </a:r>
            <a:r>
              <a:rPr lang="en-US" sz="1800" dirty="0">
                <a:latin typeface="+mj-lt"/>
              </a:rPr>
              <a:t> index,” </a:t>
            </a:r>
            <a:r>
              <a:rPr lang="en-US" sz="1800" i="1" dirty="0">
                <a:latin typeface="+mj-lt"/>
              </a:rPr>
              <a:t>Wikipedia</a:t>
            </a:r>
            <a:r>
              <a:rPr lang="en-US" sz="1800" dirty="0">
                <a:latin typeface="+mj-lt"/>
              </a:rPr>
              <a:t>. [Online]. Available at: </a:t>
            </a:r>
            <a:r>
              <a:rPr lang="en-US" sz="1800" dirty="0">
                <a:latin typeface="+mj-lt"/>
                <a:hlinkClick r:id="rId3"/>
              </a:rPr>
              <a:t>https://en.wikipedia.org/wiki/jaccard_index</a:t>
            </a:r>
            <a:r>
              <a:rPr lang="en-US" sz="1800" dirty="0">
                <a:latin typeface="+mj-lt"/>
              </a:rPr>
              <a:t>. [Accessed: Nov-2015</a:t>
            </a:r>
            <a:r>
              <a:rPr lang="en-US" sz="1800" dirty="0" smtClean="0">
                <a:latin typeface="+mj-lt"/>
              </a:rPr>
              <a:t>].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P. Tan and M. Steinbach, </a:t>
            </a:r>
            <a:r>
              <a:rPr lang="en-US" sz="1800" i="1" dirty="0">
                <a:latin typeface="+mj-lt"/>
              </a:rPr>
              <a:t>Introduction to data mining</a:t>
            </a:r>
            <a:r>
              <a:rPr lang="en-US" sz="1800" dirty="0">
                <a:latin typeface="+mj-lt"/>
              </a:rPr>
              <a:t>. Boston: Pearson Addison Wesley, 2005.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Updated Division of Responsibilities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Preprocessor: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Naïve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Bayes: </a:t>
            </a:r>
            <a:r>
              <a:rPr lang="en-US" sz="2000" dirty="0" smtClean="0">
                <a:latin typeface="+mj-lt"/>
              </a:rPr>
              <a:t>Shubhangi Rakhonde</a:t>
            </a: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KNN: </a:t>
            </a:r>
            <a:r>
              <a:rPr lang="en-US" sz="2000" dirty="0" smtClean="0">
                <a:latin typeface="+mj-lt"/>
              </a:rPr>
              <a:t>Yashi Kamboj, Shubhangi Rakhonde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Ensemble Classifier/Accuracy Calculator: </a:t>
            </a:r>
            <a:r>
              <a:rPr lang="en-US" sz="2000" dirty="0">
                <a:latin typeface="+mj-lt"/>
              </a:rPr>
              <a:t>Zayd Hammoudeh</a:t>
            </a:r>
          </a:p>
          <a:p>
            <a:endParaRPr lang="en-US" sz="2000" b="1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8000"/>
                </a:solidFill>
                <a:latin typeface="+mj-lt"/>
              </a:rPr>
              <a:t>Oozie</a:t>
            </a:r>
            <a:r>
              <a:rPr lang="en-US" sz="2000" b="1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j-lt"/>
              </a:rPr>
              <a:t>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Training File Distribution Paradigm: </a:t>
            </a:r>
            <a:r>
              <a:rPr lang="en-US" sz="2000" dirty="0">
                <a:latin typeface="+mj-lt"/>
              </a:rPr>
              <a:t>Shubhangi Rakhonde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HDFS Debug: </a:t>
            </a:r>
            <a:r>
              <a:rPr lang="en-US" sz="2000" dirty="0" smtClean="0">
                <a:latin typeface="+mj-lt"/>
              </a:rPr>
              <a:t>Zayd Hammoudeh</a:t>
            </a:r>
          </a:p>
          <a:p>
            <a:r>
              <a:rPr lang="en-US" sz="2000" b="1" dirty="0">
                <a:solidFill>
                  <a:srgbClr val="008000"/>
                </a:solidFill>
                <a:latin typeface="+mj-lt"/>
              </a:rPr>
              <a:t>Amazon AWS: </a:t>
            </a:r>
            <a:r>
              <a:rPr lang="en-US" sz="2000" dirty="0" smtClean="0">
                <a:latin typeface="+mj-lt"/>
              </a:rPr>
              <a:t>Zayd Hammoudeh, Yashi Kamboj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18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Questions?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latin typeface="+mj-lt"/>
              </a:rPr>
              <a:t>Project </a:t>
            </a:r>
            <a:r>
              <a:rPr lang="en-US" sz="3600" dirty="0" smtClean="0">
                <a:latin typeface="+mj-lt"/>
              </a:rPr>
              <a:t>Overview</a:t>
            </a:r>
            <a:endParaRPr lang="en-US" sz="3600" dirty="0">
              <a:latin typeface="+mj-lt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4840287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+mj-lt"/>
              </a:rPr>
              <a:t>Kagg</a:t>
            </a:r>
            <a:r>
              <a:rPr lang="en-US" sz="2800" b="1" dirty="0" err="1" smtClean="0">
                <a:latin typeface="+mj-lt"/>
              </a:rPr>
              <a:t>le</a:t>
            </a:r>
            <a:r>
              <a:rPr lang="en-US" sz="2800" b="1" dirty="0" smtClean="0">
                <a:latin typeface="+mj-lt"/>
              </a:rPr>
              <a:t> Competition:</a:t>
            </a:r>
            <a:r>
              <a:rPr lang="en-US" sz="2800" dirty="0" smtClean="0">
                <a:latin typeface="+mj-lt"/>
              </a:rPr>
              <a:t> Classify recipes into different cuisine types [1] based solely off the recipe’s ingredient list.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An ensemble classifier for this dataset already exists, but its execution time is long. 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8000"/>
                </a:solidFill>
                <a:latin typeface="+mj-lt"/>
              </a:rPr>
              <a:t>Goal: </a:t>
            </a:r>
            <a:r>
              <a:rPr lang="en-US" sz="2800" dirty="0" smtClean="0">
                <a:latin typeface="+mj-lt"/>
              </a:rPr>
              <a:t>Develop a faster, Hadoop-based version of the original classifier and deploy it to Amazon AWS.</a:t>
            </a:r>
            <a:endParaRPr lang="en-US" sz="28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CE8203-E40A-46AD-9381-6C8CB0064A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8250" y="6115049"/>
            <a:ext cx="6690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j-lt"/>
              </a:rPr>
              <a:t>[1] Dataset had 20 different international cuisine types including: </a:t>
            </a:r>
          </a:p>
          <a:p>
            <a:r>
              <a:rPr lang="en-US" b="0" dirty="0" smtClean="0">
                <a:latin typeface="+mj-lt"/>
              </a:rPr>
              <a:t>French, British, Mexican, Chinese, Indian, Southern US, Japanese, etc.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+mj-lt"/>
              </a:rPr>
              <a:t>Due to the interest of time, we will only discuss a subset of the components of our overall implementation structure.</a:t>
            </a:r>
            <a:endParaRPr lang="en-US" sz="36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>
                <a:latin typeface="+mj-lt"/>
              </a:rPr>
              <a:t>Oozie</a:t>
            </a:r>
            <a:r>
              <a:rPr lang="en-US" sz="4000" dirty="0" smtClean="0">
                <a:latin typeface="+mj-lt"/>
              </a:rPr>
              <a:t> Flow with Fork/Join</a:t>
            </a:r>
            <a:endParaRPr lang="en-US" sz="4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63229"/>
            <a:ext cx="8877300" cy="457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+mj-lt"/>
              </a:rPr>
              <a:t>Oozie</a:t>
            </a:r>
            <a:r>
              <a:rPr lang="en-US" dirty="0" smtClean="0">
                <a:latin typeface="+mj-lt"/>
              </a:rPr>
              <a:t> Flow with Successive Execution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" y="1358900"/>
            <a:ext cx="897368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1575" y="6416159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Note: </a:t>
            </a:r>
            <a:r>
              <a:rPr lang="en-US" b="0" dirty="0" smtClean="0">
                <a:latin typeface="Palatino Linotype" panose="02040502050505030304" pitchFamily="18" charset="0"/>
              </a:rPr>
              <a:t>KNN approaches #1 and #2 use different distance metrics</a:t>
            </a:r>
            <a:endParaRPr lang="en-US" b="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Data Preprocessor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Implemented in standard Java</a:t>
            </a:r>
          </a:p>
          <a:p>
            <a:pPr>
              <a:lnSpc>
                <a:spcPct val="120000"/>
              </a:lnSpc>
            </a:pP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+mj-lt"/>
              </a:rPr>
              <a:t>Input Dataset Format: </a:t>
            </a:r>
            <a:r>
              <a:rPr lang="en-US" dirty="0" smtClean="0">
                <a:latin typeface="+mj-lt"/>
              </a:rPr>
              <a:t>A list of JSON objects that contained each recipe’s cuisine type as well as its list of ingredients’ names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j-lt"/>
              </a:rPr>
              <a:t>Modified the original algorithm’s preprocessor to make them more “</a:t>
            </a:r>
            <a:r>
              <a:rPr lang="en-US" b="1" dirty="0" smtClean="0">
                <a:solidFill>
                  <a:srgbClr val="008000"/>
                </a:solidFill>
                <a:latin typeface="+mj-lt"/>
              </a:rPr>
              <a:t>MapReduce-Friendly</a:t>
            </a:r>
            <a:r>
              <a:rPr lang="en-US" dirty="0" smtClean="0">
                <a:latin typeface="+mj-lt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Changed the ingredient names from strings to unique integers to make the classification algorithms’ structure more universal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Change the record format from JSON to a </a:t>
            </a:r>
            <a:r>
              <a:rPr lang="en-US" i="1" dirty="0" smtClean="0">
                <a:latin typeface="+mj-lt"/>
              </a:rPr>
              <a:t>single</a:t>
            </a:r>
            <a:r>
              <a:rPr lang="en-US" dirty="0" smtClean="0">
                <a:latin typeface="+mj-lt"/>
              </a:rPr>
              <a:t> comma-separated line.  This was done to support MapReduce’s default record reader.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+mj-lt"/>
              </a:rPr>
              <a:t>Splits testing data set into multiple files to allow them to be processed by multiple mappers in parallel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Naïve Bayes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Implemented in MapReduce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prior probability of each ingredient for each cuisine type using the input training set.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Calculates the class probability of each record in the testing set.  Returns each record’s class probability to the ensemble classifier.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+mj-lt"/>
              </a:rPr>
              <a:t>Training set is rebuilt from scratch inside each mapper.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Future Improvement: </a:t>
            </a:r>
            <a:r>
              <a:rPr lang="en-US" dirty="0" smtClean="0">
                <a:latin typeface="+mj-lt"/>
              </a:rPr>
              <a:t>Use serialization to import a prebuild training set data structure reducing the algorithm’s overhead.</a:t>
            </a: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K-Nearest Neighbors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Implemented using MapReduce</a:t>
                </a:r>
              </a:p>
              <a:p>
                <a:pPr>
                  <a:lnSpc>
                    <a:spcPct val="110000"/>
                  </a:lnSpc>
                </a:pPr>
                <a:endParaRPr lang="en-US" b="1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latin typeface="+mj-lt"/>
                  </a:rPr>
                  <a:t>Runtime of KNN</a:t>
                </a:r>
                <a:r>
                  <a:rPr lang="en-US" dirty="0" smtClean="0">
                    <a:latin typeface="+mj-lt"/>
                  </a:rPr>
                  <a:t>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+mj-lt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b="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+mj-lt"/>
                  </a:rPr>
                  <a:t> is the size of the training set.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Most of the total algorithm runtime is spent performing KNN.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heart of KNN is always the distance metric.  We used two different distance metrics.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>
                    <a:latin typeface="+mj-lt"/>
                  </a:rPr>
                  <a:t>To simplify code design and testing, we used the </a:t>
                </a:r>
                <a:r>
                  <a:rPr lang="en-US" i="1" dirty="0" smtClean="0">
                    <a:solidFill>
                      <a:srgbClr val="008000"/>
                    </a:solidFill>
                    <a:latin typeface="+mj-lt"/>
                  </a:rPr>
                  <a:t>strategy pattern</a:t>
                </a:r>
                <a:r>
                  <a:rPr lang="en-US" dirty="0" smtClean="0">
                    <a:solidFill>
                      <a:srgbClr val="008000"/>
                    </a:solidFill>
                    <a:latin typeface="+mj-lt"/>
                  </a:rPr>
                  <a:t> </a:t>
                </a:r>
                <a:r>
                  <a:rPr lang="en-US" dirty="0" smtClean="0">
                    <a:latin typeface="+mj-lt"/>
                  </a:rPr>
                  <a:t>for calculating the distance.</a:t>
                </a:r>
                <a:endParaRPr lang="en-US" b="0" dirty="0" smtClean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+mj-lt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latin typeface="+mj-lt"/>
                  </a:rPr>
                  <a:t>The results from the two KNN algorithms and Naïve Bayes are combined as part of the ensemble classifier.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Amazon Web Services (AWS) Cluster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Amazon </a:t>
            </a:r>
            <a:r>
              <a:rPr lang="en-US" sz="2800" dirty="0" smtClean="0">
                <a:latin typeface="+mj-lt"/>
              </a:rPr>
              <a:t>– Largest public cloud provider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+mj-lt"/>
              </a:rPr>
              <a:t>Cluster Specifications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Operating System: </a:t>
            </a:r>
            <a:r>
              <a:rPr lang="en-US" dirty="0" err="1" smtClean="0">
                <a:latin typeface="+mj-lt"/>
              </a:rPr>
              <a:t>Redhat</a:t>
            </a:r>
            <a:r>
              <a:rPr lang="en-US" dirty="0" smtClean="0">
                <a:latin typeface="+mj-lt"/>
              </a:rPr>
              <a:t> Enterprise 6.5, 64 bit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Hadoop Environment: </a:t>
            </a:r>
            <a:r>
              <a:rPr lang="en-US" dirty="0" err="1" smtClean="0">
                <a:latin typeface="+mj-lt"/>
              </a:rPr>
              <a:t>MapR</a:t>
            </a:r>
            <a:r>
              <a:rPr lang="en-US" dirty="0" smtClean="0">
                <a:latin typeface="+mj-lt"/>
              </a:rPr>
              <a:t>-FS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rgbClr val="008000"/>
                </a:solidFill>
                <a:latin typeface="+mj-lt"/>
              </a:rPr>
              <a:t>Number of Nodes: </a:t>
            </a:r>
            <a:r>
              <a:rPr lang="en-US" dirty="0" smtClean="0">
                <a:latin typeface="+mj-lt"/>
              </a:rPr>
              <a:t>3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MapR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-FS Version: </a:t>
            </a:r>
            <a:r>
              <a:rPr lang="en-US" dirty="0" smtClean="0">
                <a:latin typeface="+mj-lt"/>
              </a:rPr>
              <a:t>4.0.1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rgbClr val="008000"/>
                </a:solidFill>
                <a:latin typeface="+mj-lt"/>
              </a:rPr>
              <a:t>Oozie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 Version: </a:t>
            </a:r>
            <a:r>
              <a:rPr lang="en-US" dirty="0" smtClean="0">
                <a:latin typeface="+mj-lt"/>
              </a:rPr>
              <a:t>4.0.1 </a:t>
            </a:r>
          </a:p>
          <a:p>
            <a:pPr lvl="1">
              <a:spcBef>
                <a:spcPts val="1200"/>
              </a:spcBef>
            </a:pPr>
            <a:r>
              <a:rPr lang="en-US" b="1" dirty="0" smtClean="0">
                <a:solidFill>
                  <a:srgbClr val="008000"/>
                </a:solidFill>
                <a:latin typeface="+mj-lt"/>
              </a:rPr>
              <a:t>Cluster Type: </a:t>
            </a:r>
            <a:r>
              <a:rPr lang="en-US" dirty="0" smtClean="0">
                <a:latin typeface="+mj-lt"/>
              </a:rPr>
              <a:t>m1.large</a:t>
            </a:r>
          </a:p>
          <a:p>
            <a:pPr lvl="2">
              <a:spcBef>
                <a:spcPts val="1200"/>
              </a:spcBef>
            </a:pPr>
            <a:r>
              <a:rPr lang="en-US" b="1" dirty="0" smtClean="0">
                <a:solidFill>
                  <a:srgbClr val="0257BE"/>
                </a:solidFill>
                <a:latin typeface="+mj-lt"/>
              </a:rPr>
              <a:t>Virtual CPU: </a:t>
            </a:r>
            <a:r>
              <a:rPr lang="en-US" dirty="0" smtClean="0">
                <a:latin typeface="+mj-lt"/>
              </a:rPr>
              <a:t>2</a:t>
            </a:r>
          </a:p>
          <a:p>
            <a:pPr lvl="2">
              <a:spcBef>
                <a:spcPts val="1200"/>
              </a:spcBef>
            </a:pPr>
            <a:r>
              <a:rPr lang="en-US" b="1" dirty="0">
                <a:solidFill>
                  <a:srgbClr val="0257BE"/>
                </a:solidFill>
                <a:latin typeface="+mj-lt"/>
              </a:rPr>
              <a:t>RAM: </a:t>
            </a:r>
            <a:r>
              <a:rPr lang="en-US" dirty="0" smtClean="0">
                <a:latin typeface="+mj-lt"/>
              </a:rPr>
              <a:t>7.5 GB</a:t>
            </a:r>
          </a:p>
          <a:p>
            <a:pPr lvl="2"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  <a:latin typeface="+mj-lt"/>
              </a:rPr>
              <a:t>Special thanks to Professor </a:t>
            </a:r>
            <a:r>
              <a:rPr lang="en-US" b="1" dirty="0" err="1" smtClean="0">
                <a:solidFill>
                  <a:srgbClr val="C00000"/>
                </a:solidFill>
                <a:latin typeface="+mj-lt"/>
              </a:rPr>
              <a:t>Casaletto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for helping us configure the cluster.</a:t>
            </a:r>
          </a:p>
          <a:p>
            <a:pPr lvl="2"/>
            <a:endParaRPr lang="en-US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CAE338-3B6A-4037-90D8-94F2438351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9376</TotalTime>
  <Words>1009</Words>
  <Application>Microsoft Office PowerPoint</Application>
  <PresentationFormat>On-screen Show (4:3)</PresentationFormat>
  <Paragraphs>165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Project Overview</vt:lpstr>
      <vt:lpstr>PowerPoint Presentation</vt:lpstr>
      <vt:lpstr>Oozie Flow with Fork/Join</vt:lpstr>
      <vt:lpstr>Oozie Flow with Successive Execution</vt:lpstr>
      <vt:lpstr>Data Preprocessor</vt:lpstr>
      <vt:lpstr>Naïve Bayes</vt:lpstr>
      <vt:lpstr>K-Nearest Neighbors</vt:lpstr>
      <vt:lpstr>Amazon Web Services (AWS) Cluster</vt:lpstr>
      <vt:lpstr>PowerPoint Presentation</vt:lpstr>
      <vt:lpstr>Execution Time Comparison</vt:lpstr>
      <vt:lpstr>PowerPoint Presentation</vt:lpstr>
      <vt:lpstr>AWS Cluster Administration – Not So Easy</vt:lpstr>
      <vt:lpstr>MapR-FS – You Don’t Miss it Until Its Gone</vt:lpstr>
      <vt:lpstr>Fall-In Love with Custom  MapReduce Configurations</vt:lpstr>
      <vt:lpstr>List of References</vt:lpstr>
      <vt:lpstr>Updated Division of Responsibilities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1454</cp:revision>
  <dcterms:created xsi:type="dcterms:W3CDTF">2014-07-03T16:55:19Z</dcterms:created>
  <dcterms:modified xsi:type="dcterms:W3CDTF">2015-11-27T18:48:07Z</dcterms:modified>
</cp:coreProperties>
</file>