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02" r:id="rId14"/>
    <p:sldId id="303" r:id="rId15"/>
    <p:sldId id="296" r:id="rId16"/>
    <p:sldId id="305" r:id="rId17"/>
    <p:sldId id="291" r:id="rId18"/>
    <p:sldId id="313" r:id="rId19"/>
    <p:sldId id="31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B71D11"/>
    <a:srgbClr val="9436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12/1/2015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" TargetMode="External"/><Relationship Id="rId7" Type="http://schemas.openxmlformats.org/officeDocument/2006/relationships/hyperlink" Target="https://maven.apache.org/guides/getting-started/maven-in-five-minut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pr.com/blog/spinning-hadoop-cluster-cloud" TargetMode="External"/><Relationship Id="rId5" Type="http://schemas.openxmlformats.org/officeDocument/2006/relationships/hyperlink" Target="https://github.com/google/gson" TargetMode="External"/><Relationship Id="rId4" Type="http://schemas.openxmlformats.org/officeDocument/2006/relationships/hyperlink" Target="https://en.wikipedia.org/wiki/jaccard_inde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600" y="442913"/>
            <a:ext cx="7826375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>
                <a:latin typeface="Palatino Linotype" pitchFamily="18" charset="0"/>
                <a:cs typeface="Times New Roman" pitchFamily="18" charset="0"/>
              </a:rPr>
              <a:t>Speeding Up an Ensemble Classifier using Oozie </a:t>
            </a:r>
          </a:p>
          <a:p>
            <a:pPr algn="ctr"/>
            <a:r>
              <a:rPr lang="en-US" sz="3600">
                <a:latin typeface="Palatino Linotype" pitchFamily="18" charset="0"/>
                <a:cs typeface="Times New Roman" pitchFamily="18" charset="0"/>
              </a:rPr>
              <a:t>and Amazon AWS</a:t>
            </a: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5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Hammoudeh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974D4AA5-B057-4A22-BE5C-9B31A887650C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26626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Algorithm Execution Time Comparison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200" smtClean="0">
              <a:latin typeface="Palatino Linotype" pitchFamily="18" charset="0"/>
            </a:endParaRPr>
          </a:p>
          <a:p>
            <a:endParaRPr lang="en-US" sz="1200" smtClean="0">
              <a:latin typeface="Palatino Linotyp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5" y="1160463"/>
            <a:ext cx="4495800" cy="5135562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48%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>
              <a:defRPr/>
            </a:pPr>
            <a:r>
              <a:rPr lang="en-US" sz="1800" dirty="0" smtClean="0">
                <a:latin typeface="+mj-lt"/>
              </a:rPr>
              <a:t>On a cluster with more nodes, we expect we could reduce the execution time an additional 15-20%.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</a:t>
            </a:r>
            <a:r>
              <a:rPr lang="en-US" sz="2000" smtClean="0">
                <a:latin typeface="+mj-lt"/>
              </a:rPr>
              <a:t>about </a:t>
            </a:r>
            <a:r>
              <a:rPr lang="en-US" sz="2000" b="1" smtClean="0">
                <a:solidFill>
                  <a:srgbClr val="C00000"/>
                </a:solidFill>
                <a:latin typeface="+mj-lt"/>
              </a:rPr>
              <a:t>26% </a:t>
            </a:r>
            <a:r>
              <a:rPr lang="en-US" sz="2000" dirty="0" smtClean="0">
                <a:latin typeface="+mj-lt"/>
              </a:rPr>
              <a:t>slower than using successive execution.</a:t>
            </a:r>
          </a:p>
          <a:p>
            <a:pPr lvl="1">
              <a:defRPr/>
            </a:pPr>
            <a:r>
              <a:rPr lang="en-US" sz="1800" dirty="0" smtClean="0">
                <a:latin typeface="+mj-lt"/>
              </a:rPr>
              <a:t>We believe this slowdown was caused by the limited resources in our debug cluster.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endParaRPr lang="en-US" sz="2400" dirty="0">
              <a:latin typeface="+mj-lt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C4817A-7233-4032-A808-1E05CB4F419B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3350" y="1730375"/>
          <a:ext cx="4257675" cy="359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Successive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129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Successive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D9F97D08-421F-4B29-91CD-C833E8F67D92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30722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Takeaways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2162175" y="95250"/>
            <a:ext cx="6838950" cy="550863"/>
          </a:xfrm>
        </p:spPr>
        <p:txBody>
          <a:bodyPr/>
          <a:lstStyle/>
          <a:p>
            <a:r>
              <a:rPr lang="en-US" sz="2800" smtClean="0"/>
              <a:t>MapR-FS – You Don’t Miss it Until Its Gone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38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  <a:defRPr/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  <a:defRPr/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414980-DB70-40AD-9FF5-05C206A02A22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Fall-In Love with Custom </a:t>
            </a:r>
            <a:br>
              <a:rPr lang="en-US" sz="2800" smtClean="0"/>
            </a:br>
            <a:r>
              <a:rPr lang="en-US" sz="2800" smtClean="0"/>
              <a:t>MapReduce Configurations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>
          <a:xfrm>
            <a:off x="74613" y="1081088"/>
            <a:ext cx="4608512" cy="51355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In our class lab exercises, we did not have to use custom MapReduce configurations.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Custom MapReduce configurations are very powerful.  Specific uses of them in our project include: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Passing the training set file location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 </a:t>
            </a:r>
            <a:r>
              <a:rPr lang="en-US" dirty="0" smtClean="0">
                <a:latin typeface="+mj-lt"/>
              </a:rPr>
              <a:t>Custom configurations can streamline implementation schemes and enable significant flexibility.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sz="half" idx="2"/>
          </p:nvPr>
        </p:nvSpPr>
        <p:spPr>
          <a:xfrm>
            <a:off x="4999038" y="1857375"/>
            <a:ext cx="4038600" cy="2806700"/>
          </a:xfrm>
          <a:solidFill>
            <a:schemeClr val="bg1"/>
          </a:solidFill>
          <a:ln w="25400">
            <a:solidFill>
              <a:srgbClr val="008000"/>
            </a:solidFill>
          </a:ln>
        </p:spPr>
        <p:txBody>
          <a:bodyPr/>
          <a:lstStyle/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&lt;property&gt;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	&lt;name&gt; trainingFile &lt;/name&gt;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	&lt;value&gt; ${trainingSetFile} &lt;/value&gt;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&lt;/property&gt;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endParaRPr lang="en-US" sz="1600" b="1" smtClean="0">
              <a:latin typeface="Palatino Linotype" pitchFamily="18" charset="0"/>
            </a:endParaRP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&lt;property&gt;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	&lt;name&gt; NaiveBayesModel &lt;/name&gt;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	&lt;value&gt; bernoulli &lt;/value&gt;</a:t>
            </a:r>
          </a:p>
          <a:p>
            <a:pPr marL="0" indent="0">
              <a:buFont typeface="Arial" charset="0"/>
              <a:buNone/>
              <a:tabLst>
                <a:tab pos="461963" algn="l"/>
              </a:tabLst>
            </a:pPr>
            <a:r>
              <a:rPr lang="en-US" sz="1600" b="1" smtClean="0">
                <a:latin typeface="Palatino Linotype" pitchFamily="18" charset="0"/>
              </a:rPr>
              <a:t>&lt;/property&gt;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11120F-2B6C-496E-8CA3-08A26855EBC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4986338" y="4881563"/>
            <a:ext cx="4025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0"/>
              <a:t>Custom MapReduce Configuration</a:t>
            </a:r>
          </a:p>
          <a:p>
            <a:pPr algn="ctr"/>
            <a:r>
              <a:rPr lang="en-US" sz="1600" b="0"/>
              <a:t>from our </a:t>
            </a:r>
            <a:r>
              <a:rPr lang="en-US" sz="1600">
                <a:solidFill>
                  <a:srgbClr val="B71D11"/>
                </a:solidFill>
              </a:rPr>
              <a:t>Oozie XML Workflow</a:t>
            </a:r>
            <a:endParaRPr lang="en-US" sz="1600" b="0">
              <a:solidFill>
                <a:srgbClr val="B71D1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List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3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4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2015].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</a:t>
            </a:r>
            <a:r>
              <a:rPr lang="en-US" sz="1800" i="1" dirty="0" smtClean="0">
                <a:latin typeface="+mj-lt"/>
              </a:rPr>
              <a:t>Data Mining</a:t>
            </a:r>
            <a:r>
              <a:rPr lang="en-US" sz="1800" dirty="0">
                <a:latin typeface="+mj-lt"/>
              </a:rPr>
              <a:t>. Boston: Pearson Addison Wesley, 2005</a:t>
            </a:r>
            <a:r>
              <a:rPr lang="en-US" sz="1800" dirty="0" smtClean="0">
                <a:latin typeface="+mj-lt"/>
              </a:rPr>
              <a:t>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“google-</a:t>
            </a:r>
            <a:r>
              <a:rPr lang="en-US" sz="1800" dirty="0" err="1">
                <a:latin typeface="+mj-lt"/>
              </a:rPr>
              <a:t>gson</a:t>
            </a:r>
            <a:r>
              <a:rPr lang="en-US" sz="1800" dirty="0">
                <a:latin typeface="+mj-lt"/>
              </a:rPr>
              <a:t>,” </a:t>
            </a:r>
            <a:r>
              <a:rPr lang="en-US" sz="1800" i="1" dirty="0">
                <a:latin typeface="+mj-lt"/>
              </a:rPr>
              <a:t>GitHub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5"/>
              </a:rPr>
              <a:t>https://</a:t>
            </a:r>
            <a:r>
              <a:rPr lang="en-US" sz="1800" dirty="0" smtClean="0">
                <a:latin typeface="+mj-lt"/>
                <a:hlinkClick r:id="rId5"/>
              </a:rPr>
              <a:t>github.com/google/gson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W. </a:t>
            </a:r>
            <a:r>
              <a:rPr lang="en-US" sz="1800" dirty="0" err="1">
                <a:latin typeface="+mj-lt"/>
              </a:rPr>
              <a:t>Ochandarena</a:t>
            </a:r>
            <a:r>
              <a:rPr lang="en-US" sz="1800" dirty="0">
                <a:latin typeface="+mj-lt"/>
              </a:rPr>
              <a:t>, “Spinning Up a Hadoop Cluster in the Cloud | </a:t>
            </a:r>
            <a:r>
              <a:rPr lang="en-US" sz="1800" dirty="0" err="1">
                <a:latin typeface="+mj-lt"/>
              </a:rPr>
              <a:t>MapR</a:t>
            </a:r>
            <a:r>
              <a:rPr lang="en-US" sz="1800" dirty="0" smtClean="0">
                <a:latin typeface="+mj-lt"/>
              </a:rPr>
              <a:t>,” </a:t>
            </a:r>
            <a:r>
              <a:rPr lang="en-US" sz="1800" i="1" dirty="0" err="1" smtClean="0">
                <a:latin typeface="+mj-lt"/>
              </a:rPr>
              <a:t>MapR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Blog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6"/>
              </a:rPr>
              <a:t>https://</a:t>
            </a:r>
            <a:r>
              <a:rPr lang="en-US" sz="1800" dirty="0" smtClean="0">
                <a:latin typeface="+mj-lt"/>
                <a:hlinkClick r:id="rId6"/>
              </a:rPr>
              <a:t>www.mapr.com/blog/spinning-hadoop-cluster-cloud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</a:t>
            </a:r>
            <a:r>
              <a:rPr lang="en-US" sz="1800" dirty="0" smtClean="0">
                <a:latin typeface="+mj-lt"/>
              </a:rPr>
              <a:t>].</a:t>
            </a:r>
          </a:p>
          <a:p>
            <a:pPr>
              <a:defRPr/>
            </a:pPr>
            <a:endParaRPr lang="en-US" sz="1800" dirty="0">
              <a:latin typeface="+mj-lt"/>
            </a:endParaRPr>
          </a:p>
          <a:p>
            <a:pPr>
              <a:defRPr/>
            </a:pPr>
            <a:r>
              <a:rPr lang="en-US" sz="1800" dirty="0">
                <a:latin typeface="+mj-lt"/>
              </a:rPr>
              <a:t>“Maven in 5 Minutes,” </a:t>
            </a:r>
            <a:r>
              <a:rPr lang="en-US" sz="1800" i="1" dirty="0">
                <a:latin typeface="+mj-lt"/>
              </a:rPr>
              <a:t>Apache Maven Project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7"/>
              </a:rPr>
              <a:t>https://</a:t>
            </a:r>
            <a:r>
              <a:rPr lang="en-US" sz="1800" dirty="0" smtClean="0">
                <a:latin typeface="+mj-lt"/>
                <a:hlinkClick r:id="rId7"/>
              </a:rPr>
              <a:t>maven.apache.org/guides/getting-started/maven-in-five-minutes.html</a:t>
            </a:r>
            <a:r>
              <a:rPr lang="en-US" sz="1800" dirty="0" smtClean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[Accessed: 2015].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B3EBD5-0B49-4CC3-9BC2-5ACCAAAFEC0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Updated Division of Responsibilities</a:t>
            </a:r>
            <a:endParaRPr lang="en-US" dirty="0"/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mtClean="0">
                <a:solidFill>
                  <a:srgbClr val="008000"/>
                </a:solidFill>
              </a:rPr>
              <a:t>Preprocessor: </a:t>
            </a:r>
            <a:r>
              <a:rPr lang="en-US" sz="2000" smtClean="0"/>
              <a:t>Zayd Hammoudeh</a:t>
            </a:r>
          </a:p>
          <a:p>
            <a:endParaRPr lang="en-US" sz="2000" b="1" smtClean="0">
              <a:solidFill>
                <a:srgbClr val="008000"/>
              </a:solidFill>
            </a:endParaRPr>
          </a:p>
          <a:p>
            <a:r>
              <a:rPr lang="en-US" sz="2000" b="1" smtClean="0">
                <a:solidFill>
                  <a:srgbClr val="008000"/>
                </a:solidFill>
              </a:rPr>
              <a:t>Naïve Bayes: </a:t>
            </a:r>
            <a:r>
              <a:rPr lang="en-US" sz="2000" smtClean="0"/>
              <a:t>Shubhangi Rakhonde</a:t>
            </a:r>
          </a:p>
          <a:p>
            <a:r>
              <a:rPr lang="en-US" sz="2000" b="1" smtClean="0">
                <a:solidFill>
                  <a:srgbClr val="008000"/>
                </a:solidFill>
              </a:rPr>
              <a:t>KNN: </a:t>
            </a:r>
            <a:r>
              <a:rPr lang="en-US" sz="2000" smtClean="0"/>
              <a:t>Yashi Kamboj</a:t>
            </a:r>
          </a:p>
          <a:p>
            <a:endParaRPr lang="en-US" sz="2000" b="1" smtClean="0">
              <a:solidFill>
                <a:srgbClr val="008000"/>
              </a:solidFill>
            </a:endParaRPr>
          </a:p>
          <a:p>
            <a:r>
              <a:rPr lang="en-US" sz="2000" b="1" smtClean="0">
                <a:solidFill>
                  <a:srgbClr val="008000"/>
                </a:solidFill>
              </a:rPr>
              <a:t>Ensemble Classifier/Accuracy Calculator: </a:t>
            </a:r>
            <a:r>
              <a:rPr lang="en-US" sz="2000" smtClean="0"/>
              <a:t>Zayd Hammoudeh</a:t>
            </a:r>
          </a:p>
          <a:p>
            <a:endParaRPr lang="en-US" sz="2000" b="1" smtClean="0">
              <a:solidFill>
                <a:srgbClr val="008000"/>
              </a:solidFill>
            </a:endParaRPr>
          </a:p>
          <a:p>
            <a:r>
              <a:rPr lang="en-US" sz="2000" b="1" smtClean="0">
                <a:solidFill>
                  <a:srgbClr val="008000"/>
                </a:solidFill>
              </a:rPr>
              <a:t>Oozie Debug: </a:t>
            </a:r>
            <a:r>
              <a:rPr lang="en-US" sz="2000" smtClean="0"/>
              <a:t>Zayd Hammoudeh, Shubhangi Rakhonde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008000"/>
                </a:solidFill>
              </a:rPr>
              <a:t>Training File Distribution Paradigm: </a:t>
            </a:r>
            <a:r>
              <a:rPr lang="en-US" sz="2000" smtClean="0"/>
              <a:t>Shubhangi Rakhonde</a:t>
            </a:r>
          </a:p>
          <a:p>
            <a:r>
              <a:rPr lang="en-US" sz="2000" b="1" smtClean="0">
                <a:solidFill>
                  <a:srgbClr val="008000"/>
                </a:solidFill>
              </a:rPr>
              <a:t>HDFS Debug: </a:t>
            </a:r>
            <a:r>
              <a:rPr lang="en-US" sz="2000" smtClean="0"/>
              <a:t>Zayd Hammoudeh</a:t>
            </a:r>
          </a:p>
          <a:p>
            <a:r>
              <a:rPr lang="en-US" sz="2000" b="1" smtClean="0">
                <a:solidFill>
                  <a:srgbClr val="008000"/>
                </a:solidFill>
              </a:rPr>
              <a:t>Amazon AWS: </a:t>
            </a:r>
            <a:r>
              <a:rPr lang="en-US" sz="2000" smtClean="0"/>
              <a:t>Zayd Hammoudeh, Yashi Kamboj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FCCE31-870C-4403-9730-A0455AF9949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FEA7CA36-697E-4817-AC8B-AA728C18F562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17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40962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1F380EA-BEFE-4F49-AC4D-612A35CD81D4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4301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>
                <a:latin typeface="Times New Roman" pitchFamily="18" charset="0"/>
                <a:cs typeface="Times New Roman" pitchFamily="18" charset="0"/>
              </a:rPr>
              <a:t>Appendix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2162175" y="95250"/>
            <a:ext cx="6838950" cy="550863"/>
          </a:xfrm>
        </p:spPr>
        <p:txBody>
          <a:bodyPr/>
          <a:lstStyle/>
          <a:p>
            <a:r>
              <a:rPr lang="en-US" sz="2800" smtClean="0"/>
              <a:t>AWS Cluster Administration – Not So Easy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239125" cy="5403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Font typeface="Arial" charset="0"/>
              <a:buNone/>
              <a:defRPr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DF111E-7147-443F-B136-68A7D3AE9340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Project Overview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/>
          <a:lstStyle/>
          <a:p>
            <a:r>
              <a:rPr lang="en-US" sz="2800" b="1" smtClean="0"/>
              <a:t>Kaggle Competition:</a:t>
            </a:r>
            <a:r>
              <a:rPr lang="en-US" sz="2800" smtClean="0"/>
              <a:t> Classify recipes into different cuisine types [1] based solely off the recipe’s ingredient list.</a:t>
            </a:r>
          </a:p>
          <a:p>
            <a:endParaRPr lang="en-US" sz="2800" smtClean="0"/>
          </a:p>
          <a:p>
            <a:r>
              <a:rPr lang="en-US" sz="2800" smtClean="0"/>
              <a:t>An ensemble classifier for this dataset already exists, but its execution time is long.  </a:t>
            </a:r>
          </a:p>
          <a:p>
            <a:endParaRPr lang="en-US" sz="2800" smtClean="0"/>
          </a:p>
          <a:p>
            <a:r>
              <a:rPr lang="en-US" sz="2800" b="1" smtClean="0">
                <a:solidFill>
                  <a:srgbClr val="008000"/>
                </a:solidFill>
              </a:rPr>
              <a:t>Goal: </a:t>
            </a:r>
            <a:r>
              <a:rPr lang="en-US" sz="2800" smtClean="0"/>
              <a:t>Develop a </a:t>
            </a:r>
            <a:r>
              <a:rPr lang="en-US" sz="2800" b="1" smtClean="0">
                <a:solidFill>
                  <a:schemeClr val="accent2"/>
                </a:solidFill>
              </a:rPr>
              <a:t>faster</a:t>
            </a:r>
            <a:r>
              <a:rPr lang="en-US" sz="2800" smtClean="0"/>
              <a:t>, Hadoop-based version of the original classifier and </a:t>
            </a:r>
            <a:r>
              <a:rPr lang="en-US" sz="2800" b="1" smtClean="0">
                <a:solidFill>
                  <a:schemeClr val="accent2"/>
                </a:solidFill>
              </a:rPr>
              <a:t>deploy it to Amazon AWS</a:t>
            </a:r>
            <a:r>
              <a:rPr lang="en-US" sz="2800" smtClean="0"/>
              <a:t>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50"/>
            <a:ext cx="66897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+mj-lt"/>
              </a:rPr>
              <a:t>[1] Dataset had 20 different international cuisine types including: </a:t>
            </a:r>
          </a:p>
          <a:p>
            <a:pPr>
              <a:defRPr/>
            </a:pPr>
            <a:r>
              <a:rPr lang="en-US" b="0" dirty="0">
                <a:latin typeface="+mj-lt"/>
              </a:rPr>
              <a:t>French, British, Mexican, Chinese, Indian, Southern US, Japanese, etc.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endParaRPr lang="en-US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 smtClean="0">
              <a:latin typeface="+mj-lt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+mj-lt"/>
            </a:endParaRPr>
          </a:p>
          <a:p>
            <a:pPr marL="0" indent="0" algn="ctr">
              <a:buFont typeface="Arial" charset="0"/>
              <a:buNone/>
              <a:defRPr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01D863-FD99-43D6-AD07-0AC27190308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Oozie Flow with Fork/Join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4C9355-E2E4-4B8B-B635-49939A7AEC5C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" y="1514475"/>
            <a:ext cx="9072563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27138" y="6416675"/>
            <a:ext cx="6705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Note: </a:t>
            </a:r>
            <a:r>
              <a:rPr lang="en-US" b="0" dirty="0">
                <a:latin typeface="+mn-lt"/>
              </a:rPr>
              <a:t>KNN approaches #1 and #2 above use different distance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Oozie Flow with Successive Execution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02F4B0-3857-434A-B827-E3B1457ED52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1227138" y="6416675"/>
            <a:ext cx="6705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Note: </a:t>
            </a:r>
            <a:r>
              <a:rPr lang="en-US" b="0" dirty="0">
                <a:latin typeface="+mn-lt"/>
              </a:rPr>
              <a:t>KNN approaches #1 and #2 above use different distance metrics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62100"/>
            <a:ext cx="89614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Data Preprocessor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Implemented in standard Java with the GSON library and Maven</a:t>
            </a:r>
          </a:p>
          <a:p>
            <a:pPr>
              <a:lnSpc>
                <a:spcPct val="120000"/>
              </a:lnSpc>
              <a:defRPr/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Font typeface="Arial" charset="0"/>
              <a:buNone/>
              <a:defRPr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  <a:defRPr/>
            </a:pPr>
            <a:endParaRPr lang="en-US" dirty="0">
              <a:latin typeface="+mj-lt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50C07D-2D43-4BA2-9A20-A2ADA54913F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Multinomial &amp; Bernoulli Naïve Bayes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Implemented using standard MapReduce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Calculates the prior probability of each ingredient for each cuisine type using the input training set.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Calculates the class probability of each record in the testing set.  Returns each record’s class probability to the ensemble classifier.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To simplify code design and testing, we used the </a:t>
            </a:r>
            <a:r>
              <a:rPr lang="en-US" sz="2000" b="1" i="1" smtClean="0">
                <a:solidFill>
                  <a:srgbClr val="008000"/>
                </a:solidFill>
              </a:rPr>
              <a:t>strategy pattern</a:t>
            </a:r>
            <a:r>
              <a:rPr lang="en-US" sz="2000" b="1" smtClean="0">
                <a:solidFill>
                  <a:srgbClr val="008000"/>
                </a:solidFill>
              </a:rPr>
              <a:t> </a:t>
            </a:r>
            <a:r>
              <a:rPr lang="en-US" sz="2000" smtClean="0"/>
              <a:t>to calculate the probabilities using the two approaches.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200" smtClean="0"/>
          </a:p>
          <a:p>
            <a:pPr>
              <a:lnSpc>
                <a:spcPct val="90000"/>
              </a:lnSpc>
            </a:pPr>
            <a:r>
              <a:rPr lang="en-US" sz="2200" smtClean="0"/>
              <a:t>Training set is rebuilt from scratch inside each mapper.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008000"/>
                </a:solidFill>
              </a:rPr>
              <a:t>Future Improvement: </a:t>
            </a:r>
            <a:r>
              <a:rPr lang="en-US" sz="2000" smtClean="0"/>
              <a:t>Use serialization to import a prebuild training set data structure reducing the algorithm’s overhead.</a:t>
            </a:r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endParaRPr lang="en-US" sz="2200" smtClean="0"/>
          </a:p>
          <a:p>
            <a:pPr>
              <a:lnSpc>
                <a:spcPct val="90000"/>
              </a:lnSpc>
            </a:pPr>
            <a:endParaRPr lang="en-US" sz="220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205714-60BC-4776-9393-99867DE41F8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K-Nearest Neighbors (KNN)</a:t>
            </a:r>
            <a:endParaRPr 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963" t="-949" r="-1111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1272E8-C0C2-445E-BC09-FF7C763F95D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Amazon Web Services (AWS)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defRPr/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  <a:defRPr/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  <a:defRPr/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  <a:defRPr/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  <a:defRPr/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  <a:defRPr/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>
              <a:defRPr/>
            </a:pPr>
            <a:endParaRPr lang="en-US" dirty="0" smtClean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0B5A37-1730-4078-AE05-645C837B042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9541</TotalTime>
  <Words>902</Words>
  <Application>Microsoft Office PowerPoint</Application>
  <PresentationFormat>On-screen Show (4:3)</PresentationFormat>
  <Paragraphs>176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Palatino Linotype</vt:lpstr>
      <vt:lpstr>Times New Roman</vt:lpstr>
      <vt:lpstr>Georgia</vt:lpstr>
      <vt:lpstr>sjsu_powerpoint template 1</vt:lpstr>
      <vt:lpstr>sjsu_powerpoint template 1</vt:lpstr>
      <vt:lpstr>sjsu_powerpoint template 1</vt:lpstr>
      <vt:lpstr>Slide 1</vt:lpstr>
      <vt:lpstr>Project Overview</vt:lpstr>
      <vt:lpstr>Slide 3</vt:lpstr>
      <vt:lpstr>Oozie Flow with Fork/Join</vt:lpstr>
      <vt:lpstr>Oozie Flow with Successive Execution</vt:lpstr>
      <vt:lpstr>Data Preprocessor</vt:lpstr>
      <vt:lpstr>Multinomial &amp; Bernoulli Naïve Bayes</vt:lpstr>
      <vt:lpstr>K-Nearest Neighbors (KNN)</vt:lpstr>
      <vt:lpstr>Amazon Web Services (AWS) Cluster</vt:lpstr>
      <vt:lpstr>Slide 10</vt:lpstr>
      <vt:lpstr>Algorithm Execution Time Comparison</vt:lpstr>
      <vt:lpstr>Slide 12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Slide 17</vt:lpstr>
      <vt:lpstr>Slide 18</vt:lpstr>
      <vt:lpstr>AWS Cluster Administration – Not So Easy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zhammoud</cp:lastModifiedBy>
  <cp:revision>1502</cp:revision>
  <dcterms:created xsi:type="dcterms:W3CDTF">2014-07-03T16:55:19Z</dcterms:created>
  <dcterms:modified xsi:type="dcterms:W3CDTF">2015-12-01T15:41:00Z</dcterms:modified>
</cp:coreProperties>
</file>